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4" r:id="rId1"/>
  </p:sldMasterIdLst>
  <p:notesMasterIdLst>
    <p:notesMasterId r:id="rId120"/>
  </p:notesMasterIdLst>
  <p:sldIdLst>
    <p:sldId id="256" r:id="rId2"/>
    <p:sldId id="479" r:id="rId3"/>
    <p:sldId id="478" r:id="rId4"/>
    <p:sldId id="260" r:id="rId5"/>
    <p:sldId id="315" r:id="rId6"/>
    <p:sldId id="433" r:id="rId7"/>
    <p:sldId id="435" r:id="rId8"/>
    <p:sldId id="436" r:id="rId9"/>
    <p:sldId id="437" r:id="rId10"/>
    <p:sldId id="476" r:id="rId11"/>
    <p:sldId id="438" r:id="rId12"/>
    <p:sldId id="453" r:id="rId13"/>
    <p:sldId id="454" r:id="rId14"/>
    <p:sldId id="448" r:id="rId15"/>
    <p:sldId id="439" r:id="rId16"/>
    <p:sldId id="440" r:id="rId17"/>
    <p:sldId id="449" r:id="rId18"/>
    <p:sldId id="441" r:id="rId19"/>
    <p:sldId id="443" r:id="rId20"/>
    <p:sldId id="450" r:id="rId21"/>
    <p:sldId id="442" r:id="rId22"/>
    <p:sldId id="444" r:id="rId23"/>
    <p:sldId id="451" r:id="rId24"/>
    <p:sldId id="445" r:id="rId25"/>
    <p:sldId id="446" r:id="rId26"/>
    <p:sldId id="447" r:id="rId27"/>
    <p:sldId id="452" r:id="rId28"/>
    <p:sldId id="483" r:id="rId29"/>
    <p:sldId id="484" r:id="rId30"/>
    <p:sldId id="455" r:id="rId31"/>
    <p:sldId id="485" r:id="rId32"/>
    <p:sldId id="477" r:id="rId33"/>
    <p:sldId id="456" r:id="rId34"/>
    <p:sldId id="461" r:id="rId35"/>
    <p:sldId id="457" r:id="rId36"/>
    <p:sldId id="458" r:id="rId37"/>
    <p:sldId id="459" r:id="rId38"/>
    <p:sldId id="460" r:id="rId39"/>
    <p:sldId id="468" r:id="rId40"/>
    <p:sldId id="462" r:id="rId41"/>
    <p:sldId id="470" r:id="rId42"/>
    <p:sldId id="463" r:id="rId43"/>
    <p:sldId id="464" r:id="rId44"/>
    <p:sldId id="469" r:id="rId45"/>
    <p:sldId id="467" r:id="rId46"/>
    <p:sldId id="471" r:id="rId47"/>
    <p:sldId id="465" r:id="rId48"/>
    <p:sldId id="466" r:id="rId49"/>
    <p:sldId id="472" r:id="rId50"/>
    <p:sldId id="473" r:id="rId51"/>
    <p:sldId id="474" r:id="rId52"/>
    <p:sldId id="475" r:id="rId53"/>
    <p:sldId id="480" r:id="rId54"/>
    <p:sldId id="482" r:id="rId55"/>
    <p:sldId id="497" r:id="rId56"/>
    <p:sldId id="498" r:id="rId57"/>
    <p:sldId id="486" r:id="rId58"/>
    <p:sldId id="487" r:id="rId59"/>
    <p:sldId id="494" r:id="rId60"/>
    <p:sldId id="495" r:id="rId61"/>
    <p:sldId id="496" r:id="rId62"/>
    <p:sldId id="493" r:id="rId63"/>
    <p:sldId id="488" r:id="rId64"/>
    <p:sldId id="489" r:id="rId65"/>
    <p:sldId id="491" r:id="rId66"/>
    <p:sldId id="499" r:id="rId67"/>
    <p:sldId id="500" r:id="rId68"/>
    <p:sldId id="501" r:id="rId69"/>
    <p:sldId id="502" r:id="rId70"/>
    <p:sldId id="492" r:id="rId71"/>
    <p:sldId id="481" r:id="rId72"/>
    <p:sldId id="318" r:id="rId73"/>
    <p:sldId id="399" r:id="rId74"/>
    <p:sldId id="400" r:id="rId75"/>
    <p:sldId id="401" r:id="rId76"/>
    <p:sldId id="402" r:id="rId77"/>
    <p:sldId id="262" r:id="rId78"/>
    <p:sldId id="316" r:id="rId79"/>
    <p:sldId id="319" r:id="rId80"/>
    <p:sldId id="403" r:id="rId81"/>
    <p:sldId id="405" r:id="rId82"/>
    <p:sldId id="404" r:id="rId83"/>
    <p:sldId id="408" r:id="rId84"/>
    <p:sldId id="409" r:id="rId85"/>
    <p:sldId id="410" r:id="rId86"/>
    <p:sldId id="322" r:id="rId87"/>
    <p:sldId id="267" r:id="rId88"/>
    <p:sldId id="268" r:id="rId89"/>
    <p:sldId id="412" r:id="rId90"/>
    <p:sldId id="413" r:id="rId91"/>
    <p:sldId id="414" r:id="rId92"/>
    <p:sldId id="407" r:id="rId93"/>
    <p:sldId id="271" r:id="rId94"/>
    <p:sldId id="320" r:id="rId95"/>
    <p:sldId id="416" r:id="rId96"/>
    <p:sldId id="417" r:id="rId97"/>
    <p:sldId id="418" r:id="rId98"/>
    <p:sldId id="419" r:id="rId99"/>
    <p:sldId id="327" r:id="rId100"/>
    <p:sldId id="333" r:id="rId101"/>
    <p:sldId id="420" r:id="rId102"/>
    <p:sldId id="421" r:id="rId103"/>
    <p:sldId id="422" r:id="rId104"/>
    <p:sldId id="430" r:id="rId105"/>
    <p:sldId id="431" r:id="rId106"/>
    <p:sldId id="432" r:id="rId107"/>
    <p:sldId id="335" r:id="rId108"/>
    <p:sldId id="338" r:id="rId109"/>
    <p:sldId id="340" r:id="rId110"/>
    <p:sldId id="342" r:id="rId111"/>
    <p:sldId id="339" r:id="rId112"/>
    <p:sldId id="343" r:id="rId113"/>
    <p:sldId id="427" r:id="rId114"/>
    <p:sldId id="428" r:id="rId115"/>
    <p:sldId id="349" r:id="rId116"/>
    <p:sldId id="429" r:id="rId117"/>
    <p:sldId id="423" r:id="rId118"/>
    <p:sldId id="424" r:id="rId1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2F0E"/>
    <a:srgbClr val="0D785F"/>
    <a:srgbClr val="A49FAD"/>
    <a:srgbClr val="E1BD6C"/>
    <a:srgbClr val="848AF8"/>
    <a:srgbClr val="79D7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85"/>
    <p:restoredTop sz="78691"/>
  </p:normalViewPr>
  <p:slideViewPr>
    <p:cSldViewPr snapToGrid="0" snapToObjects="1" showGuides="1">
      <p:cViewPr>
        <p:scale>
          <a:sx n="69" d="100"/>
          <a:sy n="69" d="100"/>
        </p:scale>
        <p:origin x="-104" y="496"/>
      </p:cViewPr>
      <p:guideLst>
        <p:guide orient="horz" pos="2136"/>
        <p:guide pos="38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ABF7EC-22FA-B246-9ED2-6EB08C8ABC53}" type="datetimeFigureOut">
              <a:rPr lang="en-US" smtClean="0"/>
              <a:t>3/3/18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D3987A-74E1-BA49-8B8E-2391856A87A9}" type="slidenum">
              <a:rPr lang="en-US" smtClean="0"/>
              <a:t>‹#›</a:t>
            </a:fld>
            <a:endParaRPr lang="en-US"/>
          </a:p>
        </p:txBody>
      </p:sp>
    </p:spTree>
    <p:extLst>
      <p:ext uri="{BB962C8B-B14F-4D97-AF65-F5344CB8AC3E}">
        <p14:creationId xmlns:p14="http://schemas.microsoft.com/office/powerpoint/2010/main" val="889380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3</a:t>
            </a:fld>
            <a:endParaRPr lang="en-US" dirty="0"/>
          </a:p>
        </p:txBody>
      </p:sp>
    </p:spTree>
    <p:extLst>
      <p:ext uri="{BB962C8B-B14F-4D97-AF65-F5344CB8AC3E}">
        <p14:creationId xmlns:p14="http://schemas.microsoft.com/office/powerpoint/2010/main" val="4095007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16</a:t>
            </a:fld>
            <a:endParaRPr lang="en-US"/>
          </a:p>
        </p:txBody>
      </p:sp>
    </p:spTree>
    <p:extLst>
      <p:ext uri="{BB962C8B-B14F-4D97-AF65-F5344CB8AC3E}">
        <p14:creationId xmlns:p14="http://schemas.microsoft.com/office/powerpoint/2010/main" val="884710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17</a:t>
            </a:fld>
            <a:endParaRPr lang="en-US"/>
          </a:p>
        </p:txBody>
      </p:sp>
    </p:spTree>
    <p:extLst>
      <p:ext uri="{BB962C8B-B14F-4D97-AF65-F5344CB8AC3E}">
        <p14:creationId xmlns:p14="http://schemas.microsoft.com/office/powerpoint/2010/main" val="856931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19</a:t>
            </a:fld>
            <a:endParaRPr lang="en-US"/>
          </a:p>
        </p:txBody>
      </p:sp>
    </p:spTree>
    <p:extLst>
      <p:ext uri="{BB962C8B-B14F-4D97-AF65-F5344CB8AC3E}">
        <p14:creationId xmlns:p14="http://schemas.microsoft.com/office/powerpoint/2010/main" val="30536461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20</a:t>
            </a:fld>
            <a:endParaRPr lang="en-US"/>
          </a:p>
        </p:txBody>
      </p:sp>
    </p:spTree>
    <p:extLst>
      <p:ext uri="{BB962C8B-B14F-4D97-AF65-F5344CB8AC3E}">
        <p14:creationId xmlns:p14="http://schemas.microsoft.com/office/powerpoint/2010/main" val="2225469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22</a:t>
            </a:fld>
            <a:endParaRPr lang="en-US"/>
          </a:p>
        </p:txBody>
      </p:sp>
    </p:spTree>
    <p:extLst>
      <p:ext uri="{BB962C8B-B14F-4D97-AF65-F5344CB8AC3E}">
        <p14:creationId xmlns:p14="http://schemas.microsoft.com/office/powerpoint/2010/main" val="19257140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23</a:t>
            </a:fld>
            <a:endParaRPr lang="en-US"/>
          </a:p>
        </p:txBody>
      </p:sp>
    </p:spTree>
    <p:extLst>
      <p:ext uri="{BB962C8B-B14F-4D97-AF65-F5344CB8AC3E}">
        <p14:creationId xmlns:p14="http://schemas.microsoft.com/office/powerpoint/2010/main" val="24010846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25</a:t>
            </a:fld>
            <a:endParaRPr lang="en-US"/>
          </a:p>
        </p:txBody>
      </p:sp>
    </p:spTree>
    <p:extLst>
      <p:ext uri="{BB962C8B-B14F-4D97-AF65-F5344CB8AC3E}">
        <p14:creationId xmlns:p14="http://schemas.microsoft.com/office/powerpoint/2010/main" val="5459229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_click_ these </a:t>
            </a:r>
            <a:r>
              <a:rPr lang="en-US" dirty="0" err="1"/>
              <a:t>ws</a:t>
            </a:r>
            <a:r>
              <a:rPr lang="en-US" dirty="0"/>
              <a:t> are the weights we’ve just defined _click_ </a:t>
            </a:r>
          </a:p>
          <a:p>
            <a:pPr marL="171450" indent="-171450">
              <a:buFont typeface="Arial" panose="020B0604020202020204" pitchFamily="34" charset="0"/>
              <a:buChar char="•"/>
            </a:pPr>
            <a:r>
              <a:rPr lang="en-US" dirty="0"/>
              <a:t>_click_ m1 is the predicted y value, calculated using the model built on the treated participants _click_</a:t>
            </a:r>
          </a:p>
          <a:p>
            <a:pPr marL="171450" indent="-171450">
              <a:buFont typeface="Arial" panose="020B0604020202020204" pitchFamily="34" charset="0"/>
              <a:buChar char="•"/>
            </a:pPr>
            <a:r>
              <a:rPr lang="en-US" dirty="0"/>
              <a:t>_click_ and m0 is the predicted y value, calculated using the model built on the participants assigned to the control group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30</a:t>
            </a:fld>
            <a:endParaRPr lang="en-US"/>
          </a:p>
        </p:txBody>
      </p:sp>
    </p:spTree>
    <p:extLst>
      <p:ext uri="{BB962C8B-B14F-4D97-AF65-F5344CB8AC3E}">
        <p14:creationId xmlns:p14="http://schemas.microsoft.com/office/powerpoint/2010/main" val="39499790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basically we’re getting the _click_ difference between the predicted values for the model fit on treated and the predicted values for the model fit on the controls, taking a weighted average _click_, and then we have the _click_ residual between the observed Y and the predicted Y among the treated _click_, and the _click_ observed Y and predicted Y among the controls, so even just looking at the equation as it stands now, we can see that if the outcome model is correctly specified these residuals should essentially be 0 as your sample size increases, and this first part should be the correct estimate of interest. In the next section I’ll walk through how we proved the doubly robust estimator specifically for the overlap case, and there I’ll show how we can rearrange this to prove that it also gives a consistent estimator when the propensity score model is correct and the outcome model is incorrect.</a:t>
            </a:r>
          </a:p>
        </p:txBody>
      </p:sp>
      <p:sp>
        <p:nvSpPr>
          <p:cNvPr id="4" name="Slide Number Placeholder 3"/>
          <p:cNvSpPr>
            <a:spLocks noGrp="1"/>
          </p:cNvSpPr>
          <p:nvPr>
            <p:ph type="sldNum" sz="quarter" idx="10"/>
          </p:nvPr>
        </p:nvSpPr>
        <p:spPr/>
        <p:txBody>
          <a:bodyPr/>
          <a:lstStyle/>
          <a:p>
            <a:fld id="{DAD3987A-74E1-BA49-8B8E-2391856A87A9}" type="slidenum">
              <a:rPr lang="en-US" smtClean="0"/>
              <a:t>31</a:t>
            </a:fld>
            <a:endParaRPr lang="en-US"/>
          </a:p>
        </p:txBody>
      </p:sp>
    </p:spTree>
    <p:extLst>
      <p:ext uri="{BB962C8B-B14F-4D97-AF65-F5344CB8AC3E}">
        <p14:creationId xmlns:p14="http://schemas.microsoft.com/office/powerpoint/2010/main" val="12906568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represent the fitted propensity score by e(Xi, beta hat) – this is often estimated by fitting a propensity score model using a logistic regression. Xi are the covariate values for participant I, beta hat are the betas obtained from the propensity score model.</a:t>
            </a:r>
          </a:p>
        </p:txBody>
      </p:sp>
      <p:sp>
        <p:nvSpPr>
          <p:cNvPr id="4" name="Slide Number Placeholder 3"/>
          <p:cNvSpPr>
            <a:spLocks noGrp="1"/>
          </p:cNvSpPr>
          <p:nvPr>
            <p:ph type="sldNum" sz="quarter" idx="10"/>
          </p:nvPr>
        </p:nvSpPr>
        <p:spPr/>
        <p:txBody>
          <a:bodyPr/>
          <a:lstStyle/>
          <a:p>
            <a:fld id="{DAD3987A-74E1-BA49-8B8E-2391856A87A9}" type="slidenum">
              <a:rPr lang="en-US" smtClean="0"/>
              <a:t>55</a:t>
            </a:fld>
            <a:endParaRPr lang="en-US"/>
          </a:p>
        </p:txBody>
      </p:sp>
    </p:spTree>
    <p:extLst>
      <p:ext uri="{BB962C8B-B14F-4D97-AF65-F5344CB8AC3E}">
        <p14:creationId xmlns:p14="http://schemas.microsoft.com/office/powerpoint/2010/main" val="2095479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4</a:t>
            </a:fld>
            <a:endParaRPr lang="en-US" dirty="0"/>
          </a:p>
        </p:txBody>
      </p:sp>
    </p:spTree>
    <p:extLst>
      <p:ext uri="{BB962C8B-B14F-4D97-AF65-F5344CB8AC3E}">
        <p14:creationId xmlns:p14="http://schemas.microsoft.com/office/powerpoint/2010/main" val="7000998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76</a:t>
            </a:fld>
            <a:endParaRPr lang="en-US" dirty="0"/>
          </a:p>
        </p:txBody>
      </p:sp>
    </p:spTree>
    <p:extLst>
      <p:ext uri="{BB962C8B-B14F-4D97-AF65-F5344CB8AC3E}">
        <p14:creationId xmlns:p14="http://schemas.microsoft.com/office/powerpoint/2010/main" val="6465693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77</a:t>
            </a:fld>
            <a:endParaRPr lang="en-US" dirty="0"/>
          </a:p>
        </p:txBody>
      </p:sp>
    </p:spTree>
    <p:extLst>
      <p:ext uri="{BB962C8B-B14F-4D97-AF65-F5344CB8AC3E}">
        <p14:creationId xmlns:p14="http://schemas.microsoft.com/office/powerpoint/2010/main" val="21277097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78</a:t>
            </a:fld>
            <a:endParaRPr lang="en-US" dirty="0"/>
          </a:p>
        </p:txBody>
      </p:sp>
    </p:spTree>
    <p:extLst>
      <p:ext uri="{BB962C8B-B14F-4D97-AF65-F5344CB8AC3E}">
        <p14:creationId xmlns:p14="http://schemas.microsoft.com/office/powerpoint/2010/main" val="2022740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81</a:t>
            </a:fld>
            <a:endParaRPr lang="en-US"/>
          </a:p>
        </p:txBody>
      </p:sp>
    </p:spTree>
    <p:extLst>
      <p:ext uri="{BB962C8B-B14F-4D97-AF65-F5344CB8AC3E}">
        <p14:creationId xmlns:p14="http://schemas.microsoft.com/office/powerpoint/2010/main" val="4619708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86</a:t>
            </a:fld>
            <a:endParaRPr lang="en-US" dirty="0"/>
          </a:p>
        </p:txBody>
      </p:sp>
    </p:spTree>
    <p:extLst>
      <p:ext uri="{BB962C8B-B14F-4D97-AF65-F5344CB8AC3E}">
        <p14:creationId xmlns:p14="http://schemas.microsoft.com/office/powerpoint/2010/main" val="18029246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87</a:t>
            </a:fld>
            <a:endParaRPr lang="en-US" dirty="0"/>
          </a:p>
        </p:txBody>
      </p:sp>
    </p:spTree>
    <p:extLst>
      <p:ext uri="{BB962C8B-B14F-4D97-AF65-F5344CB8AC3E}">
        <p14:creationId xmlns:p14="http://schemas.microsoft.com/office/powerpoint/2010/main" val="15208465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88</a:t>
            </a:fld>
            <a:endParaRPr lang="en-US" dirty="0"/>
          </a:p>
        </p:txBody>
      </p:sp>
    </p:spTree>
    <p:extLst>
      <p:ext uri="{BB962C8B-B14F-4D97-AF65-F5344CB8AC3E}">
        <p14:creationId xmlns:p14="http://schemas.microsoft.com/office/powerpoint/2010/main" val="591109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93</a:t>
            </a:fld>
            <a:endParaRPr lang="en-US" dirty="0"/>
          </a:p>
        </p:txBody>
      </p:sp>
    </p:spTree>
    <p:extLst>
      <p:ext uri="{BB962C8B-B14F-4D97-AF65-F5344CB8AC3E}">
        <p14:creationId xmlns:p14="http://schemas.microsoft.com/office/powerpoint/2010/main" val="108222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97</a:t>
            </a:fld>
            <a:endParaRPr lang="en-US"/>
          </a:p>
        </p:txBody>
      </p:sp>
    </p:spTree>
    <p:extLst>
      <p:ext uri="{BB962C8B-B14F-4D97-AF65-F5344CB8AC3E}">
        <p14:creationId xmlns:p14="http://schemas.microsoft.com/office/powerpoint/2010/main" val="701772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5</a:t>
            </a:fld>
            <a:endParaRPr lang="en-US" dirty="0"/>
          </a:p>
        </p:txBody>
      </p:sp>
    </p:spTree>
    <p:extLst>
      <p:ext uri="{BB962C8B-B14F-4D97-AF65-F5344CB8AC3E}">
        <p14:creationId xmlns:p14="http://schemas.microsoft.com/office/powerpoint/2010/main" val="1913324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study such as this, there are two potential outcomes for an individual I, Y </a:t>
            </a:r>
            <a:r>
              <a:rPr lang="en-US" dirty="0" err="1"/>
              <a:t>i</a:t>
            </a:r>
            <a:r>
              <a:rPr lang="en-US" dirty="0"/>
              <a:t> 0, the outcome if they are assigned the control and Y </a:t>
            </a:r>
            <a:r>
              <a:rPr lang="en-US" dirty="0" err="1"/>
              <a:t>i</a:t>
            </a:r>
            <a:r>
              <a:rPr lang="en-US" dirty="0"/>
              <a:t> 1, the outcome if they are assigned the treatment. Often our estimate of interest is the difference between these two outcomes. In reality, however only one of these two quantities is observable.</a:t>
            </a:r>
          </a:p>
        </p:txBody>
      </p:sp>
      <p:sp>
        <p:nvSpPr>
          <p:cNvPr id="4" name="Slide Number Placeholder 3"/>
          <p:cNvSpPr>
            <a:spLocks noGrp="1"/>
          </p:cNvSpPr>
          <p:nvPr>
            <p:ph type="sldNum" sz="quarter" idx="10"/>
          </p:nvPr>
        </p:nvSpPr>
        <p:spPr/>
        <p:txBody>
          <a:bodyPr/>
          <a:lstStyle/>
          <a:p>
            <a:fld id="{DAD3987A-74E1-BA49-8B8E-2391856A87A9}" type="slidenum">
              <a:rPr lang="en-US" smtClean="0"/>
              <a:t>6</a:t>
            </a:fld>
            <a:endParaRPr lang="en-US"/>
          </a:p>
        </p:txBody>
      </p:sp>
    </p:spTree>
    <p:extLst>
      <p:ext uri="{BB962C8B-B14F-4D97-AF65-F5344CB8AC3E}">
        <p14:creationId xmlns:p14="http://schemas.microsoft.com/office/powerpoint/2010/main" val="3854778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assigned the control, we can observe you Y </a:t>
            </a:r>
            <a:r>
              <a:rPr lang="en-US" dirty="0" err="1"/>
              <a:t>i</a:t>
            </a:r>
            <a:r>
              <a:rPr lang="en-US" dirty="0"/>
              <a:t> (0)</a:t>
            </a:r>
          </a:p>
        </p:txBody>
      </p:sp>
      <p:sp>
        <p:nvSpPr>
          <p:cNvPr id="4" name="Slide Number Placeholder 3"/>
          <p:cNvSpPr>
            <a:spLocks noGrp="1"/>
          </p:cNvSpPr>
          <p:nvPr>
            <p:ph type="sldNum" sz="quarter" idx="10"/>
          </p:nvPr>
        </p:nvSpPr>
        <p:spPr/>
        <p:txBody>
          <a:bodyPr/>
          <a:lstStyle/>
          <a:p>
            <a:fld id="{DAD3987A-74E1-BA49-8B8E-2391856A87A9}" type="slidenum">
              <a:rPr lang="en-US" smtClean="0"/>
              <a:t>7</a:t>
            </a:fld>
            <a:endParaRPr lang="en-US"/>
          </a:p>
        </p:txBody>
      </p:sp>
    </p:spTree>
    <p:extLst>
      <p:ext uri="{BB962C8B-B14F-4D97-AF65-F5344CB8AC3E}">
        <p14:creationId xmlns:p14="http://schemas.microsoft.com/office/powerpoint/2010/main" val="1722476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if you are assigned the treatment we can observe your Y </a:t>
            </a:r>
            <a:r>
              <a:rPr lang="en-US" dirty="0" err="1"/>
              <a:t>i</a:t>
            </a:r>
            <a:r>
              <a:rPr lang="en-US" dirty="0"/>
              <a:t> 1. This is often handled fundamentally as a missing data problem. </a:t>
            </a:r>
            <a:r>
              <a:rPr lang="en-US" sz="1200" kern="1200" dirty="0">
                <a:solidFill>
                  <a:schemeClr val="tx1"/>
                </a:solidFill>
                <a:effectLst/>
                <a:latin typeface="+mn-lt"/>
                <a:ea typeface="+mn-ea"/>
                <a:cs typeface="+mn-cs"/>
              </a:rPr>
              <a:t>While only one of these paired outcomes is observed, we can estimate what the other, the counterfactual, would have been had the participant received the opposite treatment.</a:t>
            </a:r>
          </a:p>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8</a:t>
            </a:fld>
            <a:endParaRPr lang="en-US"/>
          </a:p>
        </p:txBody>
      </p:sp>
    </p:spTree>
    <p:extLst>
      <p:ext uri="{BB962C8B-B14F-4D97-AF65-F5344CB8AC3E}">
        <p14:creationId xmlns:p14="http://schemas.microsoft.com/office/powerpoint/2010/main" val="2607609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Ultimately, we are interested in some estimate of the treatment effect, for example we may want to know what the average treatment effect is across all participants, or we may want to know what the average treatment effect is among participants who received the treatment. I’m going to show you a few of these causal </a:t>
            </a:r>
            <a:r>
              <a:rPr lang="en-US" sz="1200" b="0" i="0" kern="1200" dirty="0" err="1">
                <a:solidFill>
                  <a:schemeClr val="tx1"/>
                </a:solidFill>
                <a:effectLst/>
                <a:latin typeface="+mn-lt"/>
                <a:ea typeface="+mn-ea"/>
                <a:cs typeface="+mn-cs"/>
              </a:rPr>
              <a:t>estimands</a:t>
            </a:r>
            <a:r>
              <a:rPr lang="en-US" sz="1200" b="0" i="0" kern="1200" dirty="0">
                <a:solidFill>
                  <a:schemeClr val="tx1"/>
                </a:solidFill>
                <a:effectLst/>
                <a:latin typeface="+mn-lt"/>
                <a:ea typeface="+mn-ea"/>
                <a:cs typeface="+mn-cs"/>
              </a:rPr>
              <a:t> and how we can estimate them using specific weights</a:t>
            </a: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9</a:t>
            </a:fld>
            <a:endParaRPr lang="en-US"/>
          </a:p>
        </p:txBody>
      </p:sp>
    </p:spTree>
    <p:extLst>
      <p:ext uri="{BB962C8B-B14F-4D97-AF65-F5344CB8AC3E}">
        <p14:creationId xmlns:p14="http://schemas.microsoft.com/office/powerpoint/2010/main" val="2121455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11</a:t>
            </a:fld>
            <a:endParaRPr lang="en-US"/>
          </a:p>
        </p:txBody>
      </p:sp>
    </p:spTree>
    <p:extLst>
      <p:ext uri="{BB962C8B-B14F-4D97-AF65-F5344CB8AC3E}">
        <p14:creationId xmlns:p14="http://schemas.microsoft.com/office/powerpoint/2010/main" val="4137298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14</a:t>
            </a:fld>
            <a:endParaRPr lang="en-US"/>
          </a:p>
        </p:txBody>
      </p:sp>
    </p:spTree>
    <p:extLst>
      <p:ext uri="{BB962C8B-B14F-4D97-AF65-F5344CB8AC3E}">
        <p14:creationId xmlns:p14="http://schemas.microsoft.com/office/powerpoint/2010/main" val="2244361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7FDE9D5-7B5D-8E47-98FE-CA78FC28B526}" type="datetimeFigureOut">
              <a:rPr lang="en-US" smtClean="0"/>
              <a:t>3/3/18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FDE9D5-7B5D-8E47-98FE-CA78FC28B526}" type="datetimeFigureOut">
              <a:rPr lang="en-US" smtClean="0"/>
              <a:t>3/3/18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FDE9D5-7B5D-8E47-98FE-CA78FC28B526}" type="datetimeFigureOut">
              <a:rPr lang="en-US" smtClean="0"/>
              <a:t>3/3/18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3600">
                <a:solidFill>
                  <a:schemeClr val="bg1"/>
                </a:solidFill>
                <a:latin typeface="Franklin Gothic Medium" panose="020B0603020102020204" pitchFamily="34" charset="0"/>
              </a:defRPr>
            </a:lvl1pPr>
            <a:lvl2pPr>
              <a:defRPr sz="3200">
                <a:solidFill>
                  <a:schemeClr val="bg1"/>
                </a:solidFill>
                <a:latin typeface="Franklin Gothic Medium" panose="020B0603020102020204" pitchFamily="34" charset="0"/>
              </a:defRPr>
            </a:lvl2pPr>
            <a:lvl3pPr>
              <a:defRPr sz="2800">
                <a:solidFill>
                  <a:schemeClr val="bg1"/>
                </a:solidFill>
                <a:latin typeface="Franklin Gothic Medium" panose="020B0603020102020204" pitchFamily="34" charset="0"/>
              </a:defRPr>
            </a:lvl3pPr>
            <a:lvl4pPr>
              <a:defRPr sz="2400">
                <a:solidFill>
                  <a:schemeClr val="bg1"/>
                </a:solidFill>
                <a:latin typeface="Franklin Gothic Medium" panose="020B0603020102020204" pitchFamily="34" charset="0"/>
              </a:defRPr>
            </a:lvl4pPr>
            <a:lvl5pPr>
              <a:defRPr sz="2400">
                <a:solidFill>
                  <a:schemeClr val="bg1"/>
                </a:solidFill>
                <a:latin typeface="Franklin Gothic Medium" panose="020B06030201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7FDE9D5-7B5D-8E47-98FE-CA78FC28B526}" type="datetimeFigureOut">
              <a:rPr lang="en-US" smtClean="0"/>
              <a:t>3/3/18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FDE9D5-7B5D-8E47-98FE-CA78FC28B526}" type="datetimeFigureOut">
              <a:rPr lang="en-US" smtClean="0"/>
              <a:t>3/3/18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7FDE9D5-7B5D-8E47-98FE-CA78FC28B526}" type="datetimeFigureOut">
              <a:rPr lang="en-US" smtClean="0"/>
              <a:t>3/3/18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7FDE9D5-7B5D-8E47-98FE-CA78FC28B526}" type="datetimeFigureOut">
              <a:rPr lang="en-US" smtClean="0"/>
              <a:t>3/3/18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7FDE9D5-7B5D-8E47-98FE-CA78FC28B526}" type="datetimeFigureOut">
              <a:rPr lang="en-US" smtClean="0"/>
              <a:t>3/3/18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FDE9D5-7B5D-8E47-98FE-CA78FC28B526}" type="datetimeFigureOut">
              <a:rPr lang="en-US" smtClean="0"/>
              <a:t>3/3/18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FDE9D5-7B5D-8E47-98FE-CA78FC28B526}" type="datetimeFigureOut">
              <a:rPr lang="en-US" smtClean="0"/>
              <a:t>3/3/18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FDE9D5-7B5D-8E47-98FE-CA78FC28B526}" type="datetimeFigureOut">
              <a:rPr lang="en-US" smtClean="0"/>
              <a:t>3/3/18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FDE9D5-7B5D-8E47-98FE-CA78FC28B526}" type="datetimeFigureOut">
              <a:rPr lang="en-US" smtClean="0"/>
              <a:t>3/3/18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cap="small" spc="300" dirty="0">
                <a:solidFill>
                  <a:schemeClr val="bg2">
                    <a:lumMod val="60000"/>
                    <a:lumOff val="40000"/>
                  </a:schemeClr>
                </a:solidFill>
              </a:rPr>
              <a:t>Data Day Texas 2018 </a:t>
            </a:r>
          </a:p>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471FBE-9427-F048-8171-3C8E4E612677}" type="slidenum">
              <a:rPr lang="en-US" smtClean="0"/>
              <a:t>‹#›</a:t>
            </a:fld>
            <a:endParaRPr lang="en-US"/>
          </a:p>
        </p:txBody>
      </p:sp>
      <p:sp>
        <p:nvSpPr>
          <p:cNvPr id="8" name="Rectangle 7">
            <a:extLst>
              <a:ext uri="{FF2B5EF4-FFF2-40B4-BE49-F238E27FC236}">
                <a16:creationId xmlns:a16="http://schemas.microsoft.com/office/drawing/2014/main" id="{3A392F2D-3435-CB4E-8F7B-EA5AF796A3FB}"/>
              </a:ext>
            </a:extLst>
          </p:cNvPr>
          <p:cNvSpPr/>
          <p:nvPr userDrawn="1"/>
        </p:nvSpPr>
        <p:spPr>
          <a:xfrm>
            <a:off x="4538228" y="6356350"/>
            <a:ext cx="3115544" cy="369332"/>
          </a:xfrm>
          <a:prstGeom prst="rect">
            <a:avLst/>
          </a:prstGeom>
        </p:spPr>
        <p:txBody>
          <a:bodyPr wrap="square">
            <a:spAutoFit/>
          </a:bodyPr>
          <a:lstStyle/>
          <a:p>
            <a:pPr algn="ctr"/>
            <a:r>
              <a:rPr lang="en-US" kern="0" cap="small" spc="300" baseline="0" dirty="0">
                <a:solidFill>
                  <a:schemeClr val="bg2">
                    <a:lumMod val="60000"/>
                    <a:lumOff val="40000"/>
                  </a:schemeClr>
                </a:solidFill>
              </a:rPr>
              <a:t>Dissertation Defense</a:t>
            </a:r>
          </a:p>
        </p:txBody>
      </p:sp>
    </p:spTree>
    <p:extLst>
      <p:ext uri="{BB962C8B-B14F-4D97-AF65-F5344CB8AC3E}">
        <p14:creationId xmlns:p14="http://schemas.microsoft.com/office/powerpoint/2010/main" val="253691865"/>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Lst>
  <p:txStyles>
    <p:titleStyle>
      <a:lvl1pPr algn="l" defTabSz="914400" rtl="0" eaLnBrk="1" latinLnBrk="0" hangingPunct="1">
        <a:lnSpc>
          <a:spcPct val="90000"/>
        </a:lnSpc>
        <a:spcBef>
          <a:spcPct val="0"/>
        </a:spcBef>
        <a:buNone/>
        <a:defRPr sz="6000" b="1" i="0" kern="1200">
          <a:solidFill>
            <a:schemeClr val="bg1"/>
          </a:solidFill>
          <a:latin typeface="Franklin Gothic Heavy" panose="020B06030201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73.tiff"/><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3.tiff"/><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4.tiff"/><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73.tiff"/><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16.xml.rels><?xml version="1.0" encoding="UTF-8" standalone="yes"?>
<Relationships xmlns="http://schemas.openxmlformats.org/package/2006/relationships"><Relationship Id="rId3"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4.tiff"/><Relationship Id="rId1" Type="http://schemas.openxmlformats.org/officeDocument/2006/relationships/slideLayout" Target="../slideLayouts/slideLayout2.xml"/><Relationship Id="rId6" Type="http://schemas.openxmlformats.org/officeDocument/2006/relationships/image" Target="../media/image17.tiff"/><Relationship Id="rId5" Type="http://schemas.openxmlformats.org/officeDocument/2006/relationships/image" Target="../media/image25.tiff"/><Relationship Id="rId4" Type="http://schemas.openxmlformats.org/officeDocument/2006/relationships/image" Target="../media/image23.tiff"/></Relationships>
</file>

<file path=ppt/slides/_rels/slide2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4.tiff"/><Relationship Id="rId1" Type="http://schemas.openxmlformats.org/officeDocument/2006/relationships/slideLayout" Target="../slideLayouts/slideLayout2.xml"/><Relationship Id="rId6" Type="http://schemas.openxmlformats.org/officeDocument/2006/relationships/image" Target="../media/image17.tiff"/><Relationship Id="rId5" Type="http://schemas.openxmlformats.org/officeDocument/2006/relationships/image" Target="../media/image25.tiff"/><Relationship Id="rId4" Type="http://schemas.openxmlformats.org/officeDocument/2006/relationships/image" Target="../media/image23.tiff"/></Relationships>
</file>

<file path=ppt/slides/_rels/slide2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4.tiff"/><Relationship Id="rId1" Type="http://schemas.openxmlformats.org/officeDocument/2006/relationships/slideLayout" Target="../slideLayouts/slideLayout2.xml"/><Relationship Id="rId6" Type="http://schemas.openxmlformats.org/officeDocument/2006/relationships/image" Target="../media/image17.tiff"/><Relationship Id="rId5" Type="http://schemas.openxmlformats.org/officeDocument/2006/relationships/image" Target="../media/image25.tiff"/><Relationship Id="rId4" Type="http://schemas.openxmlformats.org/officeDocument/2006/relationships/image" Target="../media/image23.tiff"/></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40.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50.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tiff"/><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image" Target="../media/image55.tif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image" Target="../media/image68.tif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image" Target="../media/image68.tif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68.tiff"/><Relationship Id="rId3" Type="http://schemas.openxmlformats.org/officeDocument/2006/relationships/image" Target="../media/image69.tiff"/><Relationship Id="rId7" Type="http://schemas.openxmlformats.org/officeDocument/2006/relationships/image" Target="../media/image72.tif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71.png"/><Relationship Id="rId4" Type="http://schemas.openxmlformats.org/officeDocument/2006/relationships/image" Target="../media/image70.tiff"/></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9.tiff"/><Relationship Id="rId7" Type="http://schemas.openxmlformats.org/officeDocument/2006/relationships/image" Target="../media/image72.tif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71.png"/><Relationship Id="rId4" Type="http://schemas.openxmlformats.org/officeDocument/2006/relationships/image" Target="../media/image70.tiff"/></Relationships>
</file>

<file path=ppt/slides/_rels/slide87.xml.rels><?xml version="1.0" encoding="UTF-8" standalone="yes"?>
<Relationships xmlns="http://schemas.openxmlformats.org/package/2006/relationships"><Relationship Id="rId3" Type="http://schemas.openxmlformats.org/officeDocument/2006/relationships/image" Target="../media/image69.tiff"/><Relationship Id="rId7" Type="http://schemas.openxmlformats.org/officeDocument/2006/relationships/image" Target="../media/image72.tif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71.png"/><Relationship Id="rId4" Type="http://schemas.openxmlformats.org/officeDocument/2006/relationships/image" Target="../media/image70.tiff"/></Relationships>
</file>

<file path=ppt/slides/_rels/slide88.xml.rels><?xml version="1.0" encoding="UTF-8" standalone="yes"?>
<Relationships xmlns="http://schemas.openxmlformats.org/package/2006/relationships"><Relationship Id="rId3" Type="http://schemas.openxmlformats.org/officeDocument/2006/relationships/image" Target="../media/image69.tiff"/><Relationship Id="rId7" Type="http://schemas.openxmlformats.org/officeDocument/2006/relationships/image" Target="../media/image72.tif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0.tiff"/><Relationship Id="rId5" Type="http://schemas.microsoft.com/office/2007/relationships/hdphoto" Target="../media/hdphoto3.wdp"/><Relationship Id="rId4" Type="http://schemas.openxmlformats.org/officeDocument/2006/relationships/image" Target="../media/image7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9.tiff"/><Relationship Id="rId7" Type="http://schemas.openxmlformats.org/officeDocument/2006/relationships/image" Target="../media/image72.tif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0.tiff"/><Relationship Id="rId5" Type="http://schemas.microsoft.com/office/2007/relationships/hdphoto" Target="../media/hdphoto3.wdp"/><Relationship Id="rId4" Type="http://schemas.openxmlformats.org/officeDocument/2006/relationships/image" Target="../media/image71.png"/></Relationships>
</file>

<file path=ppt/slides/_rels/slide94.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3.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931830"/>
            <a:ext cx="12192000" cy="2387600"/>
          </a:xfrm>
        </p:spPr>
        <p:txBody>
          <a:bodyPr>
            <a:noAutofit/>
          </a:bodyPr>
          <a:lstStyle/>
          <a:p>
            <a:r>
              <a:rPr lang="en-US" dirty="0">
                <a:solidFill>
                  <a:schemeClr val="bg1"/>
                </a:solidFill>
                <a:latin typeface="Franklin Gothic Medium" panose="020B0603020102020204" pitchFamily="34" charset="0"/>
              </a:rPr>
              <a:t>Improving Modern Techniques of Causal Inference:</a:t>
            </a:r>
            <a:br>
              <a:rPr lang="en-US" dirty="0">
                <a:solidFill>
                  <a:schemeClr val="bg1"/>
                </a:solidFill>
                <a:latin typeface="Franklin Gothic Medium" panose="020B0603020102020204" pitchFamily="34" charset="0"/>
              </a:rPr>
            </a:br>
            <a:r>
              <a:rPr lang="en-US" sz="3600" dirty="0">
                <a:solidFill>
                  <a:schemeClr val="bg1"/>
                </a:solidFill>
                <a:latin typeface="Franklin Gothic Medium" panose="020B0603020102020204" pitchFamily="34" charset="0"/>
              </a:rPr>
              <a:t>Finite Sample Performance of ATM and ATO Doubly Robust Estimators, Variance Estimation for ATO Estimators, and Contextualized Tipping Point Sensitivity Analyses for Unmeasured Confounding</a:t>
            </a:r>
            <a:endParaRPr lang="en-US" sz="4800" dirty="0">
              <a:solidFill>
                <a:schemeClr val="bg1"/>
              </a:solidFill>
              <a:latin typeface="Franklin Gothic Medium" panose="020B0603020102020204" pitchFamily="34" charset="0"/>
            </a:endParaRPr>
          </a:p>
        </p:txBody>
      </p:sp>
      <p:sp>
        <p:nvSpPr>
          <p:cNvPr id="3" name="Subtitle 2"/>
          <p:cNvSpPr>
            <a:spLocks noGrp="1"/>
          </p:cNvSpPr>
          <p:nvPr>
            <p:ph type="subTitle" idx="1"/>
          </p:nvPr>
        </p:nvSpPr>
        <p:spPr>
          <a:xfrm>
            <a:off x="1524000" y="4411505"/>
            <a:ext cx="9144000" cy="1655762"/>
          </a:xfrm>
        </p:spPr>
        <p:txBody>
          <a:bodyPr/>
          <a:lstStyle/>
          <a:p>
            <a:r>
              <a:rPr lang="en-US" spc="300" dirty="0">
                <a:solidFill>
                  <a:schemeClr val="bg1"/>
                </a:solidFill>
                <a:latin typeface="Franklin Gothic Medium" charset="0"/>
                <a:ea typeface="Franklin Gothic Medium" charset="0"/>
                <a:cs typeface="Franklin Gothic Medium" charset="0"/>
              </a:rPr>
              <a:t>Lucy D’Agostino McGowan</a:t>
            </a:r>
          </a:p>
        </p:txBody>
      </p:sp>
    </p:spTree>
    <p:extLst>
      <p:ext uri="{BB962C8B-B14F-4D97-AF65-F5344CB8AC3E}">
        <p14:creationId xmlns:p14="http://schemas.microsoft.com/office/powerpoint/2010/main" val="274105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6FD1D-3A5B-6C4A-B292-52997E836B71}"/>
              </a:ext>
            </a:extLst>
          </p:cNvPr>
          <p:cNvSpPr>
            <a:spLocks noGrp="1"/>
          </p:cNvSpPr>
          <p:nvPr>
            <p:ph type="title"/>
          </p:nvPr>
        </p:nvSpPr>
        <p:spPr/>
        <p:txBody>
          <a:bodyPr/>
          <a:lstStyle/>
          <a:p>
            <a:r>
              <a:rPr lang="en-US" sz="8800" dirty="0"/>
              <a:t>Causal Quantities</a:t>
            </a:r>
          </a:p>
        </p:txBody>
      </p:sp>
    </p:spTree>
    <p:extLst>
      <p:ext uri="{BB962C8B-B14F-4D97-AF65-F5344CB8AC3E}">
        <p14:creationId xmlns:p14="http://schemas.microsoft.com/office/powerpoint/2010/main" val="341361054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52472" y="5911269"/>
            <a:ext cx="3022093" cy="646331"/>
          </a:xfrm>
          <a:prstGeom prst="rect">
            <a:avLst/>
          </a:prstGeom>
          <a:noFill/>
        </p:spPr>
        <p:txBody>
          <a:bodyPr wrap="square" rtlCol="0">
            <a:spAutoFit/>
          </a:bodyPr>
          <a:lstStyle/>
          <a:p>
            <a:r>
              <a:rPr lang="en-US" sz="3600" dirty="0">
                <a:solidFill>
                  <a:schemeClr val="bg1"/>
                </a:solidFill>
                <a:latin typeface="Franklin Gothic Heavy" charset="0"/>
                <a:ea typeface="Franklin Gothic Heavy" charset="0"/>
                <a:cs typeface="Franklin Gothic Heavy" charset="0"/>
              </a:rPr>
              <a:t>Love Plots</a:t>
            </a:r>
          </a:p>
        </p:txBody>
      </p:sp>
      <p:sp>
        <p:nvSpPr>
          <p:cNvPr id="6" name="Title 4"/>
          <p:cNvSpPr txBox="1">
            <a:spLocks/>
          </p:cNvSpPr>
          <p:nvPr/>
        </p:nvSpPr>
        <p:spPr>
          <a:xfrm>
            <a:off x="126492" y="-229134"/>
            <a:ext cx="533219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solidFill>
                  <a:schemeClr val="bg1"/>
                </a:solidFill>
                <a:latin typeface="Franklin Gothic Heavy" charset="0"/>
                <a:ea typeface="Franklin Gothic Heavy" charset="0"/>
                <a:cs typeface="Franklin Gothic Heavy" charset="0"/>
              </a:rPr>
              <a:t>Imbalance between exposures</a:t>
            </a:r>
            <a:endParaRPr lang="en-US" sz="3600" dirty="0">
              <a:solidFill>
                <a:schemeClr val="bg1"/>
              </a:solidFill>
              <a:latin typeface="Franklin Gothic Heavy" charset="0"/>
              <a:ea typeface="Franklin Gothic Heavy" charset="0"/>
              <a:cs typeface="Franklin Gothic Heavy" charset="0"/>
            </a:endParaRPr>
          </a:p>
        </p:txBody>
      </p:sp>
      <p:pic>
        <p:nvPicPr>
          <p:cNvPr id="8" name="Picture 7"/>
          <p:cNvPicPr>
            <a:picLocks noChangeAspect="1"/>
          </p:cNvPicPr>
          <p:nvPr/>
        </p:nvPicPr>
        <p:blipFill>
          <a:blip r:embed="rId2"/>
          <a:stretch>
            <a:fillRect/>
          </a:stretch>
        </p:blipFill>
        <p:spPr>
          <a:xfrm>
            <a:off x="1037051" y="1021580"/>
            <a:ext cx="10117898" cy="4814840"/>
          </a:xfrm>
          <a:prstGeom prst="rect">
            <a:avLst/>
          </a:prstGeom>
        </p:spPr>
      </p:pic>
      <p:sp>
        <p:nvSpPr>
          <p:cNvPr id="7" name="Rounded Rectangle 6"/>
          <p:cNvSpPr/>
          <p:nvPr/>
        </p:nvSpPr>
        <p:spPr>
          <a:xfrm>
            <a:off x="3047999" y="1096429"/>
            <a:ext cx="7910946" cy="484909"/>
          </a:xfrm>
          <a:prstGeom prst="roundRect">
            <a:avLst/>
          </a:prstGeom>
          <a:noFill/>
          <a:ln w="76200">
            <a:solidFill>
              <a:srgbClr val="79D7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4449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8F871-119A-D74F-94E7-21BFC55457DB}"/>
              </a:ext>
            </a:extLst>
          </p:cNvPr>
          <p:cNvSpPr>
            <a:spLocks noGrp="1"/>
          </p:cNvSpPr>
          <p:nvPr>
            <p:ph type="title"/>
          </p:nvPr>
        </p:nvSpPr>
        <p:spPr/>
        <p:txBody>
          <a:bodyPr>
            <a:normAutofit fontScale="90000"/>
          </a:bodyPr>
          <a:lstStyle/>
          <a:p>
            <a:r>
              <a:rPr lang="en-US" sz="6000" dirty="0">
                <a:solidFill>
                  <a:schemeClr val="bg1"/>
                </a:solidFill>
                <a:latin typeface="Franklin Gothic Heavy" charset="0"/>
                <a:ea typeface="Franklin Gothic Heavy" charset="0"/>
                <a:cs typeface="Franklin Gothic Heavy" charset="0"/>
              </a:rPr>
              <a:t>Standardized Mean Difference</a:t>
            </a:r>
            <a:endParaRPr lang="en-US" sz="6000" dirty="0"/>
          </a:p>
        </p:txBody>
      </p:sp>
      <p:sp>
        <p:nvSpPr>
          <p:cNvPr id="5" name="Rounded Rectangle 4">
            <a:extLst>
              <a:ext uri="{FF2B5EF4-FFF2-40B4-BE49-F238E27FC236}">
                <a16:creationId xmlns:a16="http://schemas.microsoft.com/office/drawing/2014/main" id="{56DD2EA1-59C6-0C4D-BF87-ABC718697254}"/>
              </a:ext>
            </a:extLst>
          </p:cNvPr>
          <p:cNvSpPr/>
          <p:nvPr/>
        </p:nvSpPr>
        <p:spPr>
          <a:xfrm>
            <a:off x="778468" y="2012950"/>
            <a:ext cx="10635063" cy="4133850"/>
          </a:xfrm>
          <a:prstGeom prst="roundRect">
            <a:avLst>
              <a:gd name="adj" fmla="val 5346"/>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500" dirty="0">
                <a:solidFill>
                  <a:schemeClr val="tx1"/>
                </a:solidFill>
                <a:latin typeface="Monaco" pitchFamily="2" charset="77"/>
              </a:rPr>
              <a:t>library(</a:t>
            </a:r>
            <a:r>
              <a:rPr lang="en-US" sz="2500" dirty="0" err="1">
                <a:solidFill>
                  <a:schemeClr val="tx1"/>
                </a:solidFill>
                <a:latin typeface="Monaco" pitchFamily="2" charset="77"/>
              </a:rPr>
              <a:t>tidyr</a:t>
            </a:r>
            <a:r>
              <a:rPr lang="en-US" sz="2500" dirty="0">
                <a:solidFill>
                  <a:schemeClr val="tx1"/>
                </a:solidFill>
                <a:latin typeface="Monaco" pitchFamily="2" charset="77"/>
              </a:rPr>
              <a:t>)</a:t>
            </a:r>
          </a:p>
          <a:p>
            <a:endParaRPr lang="en-US" sz="2500" dirty="0">
              <a:solidFill>
                <a:schemeClr val="tx1"/>
              </a:solidFill>
              <a:latin typeface="Monaco" pitchFamily="2" charset="77"/>
            </a:endParaRPr>
          </a:p>
          <a:p>
            <a:r>
              <a:rPr lang="en-US" sz="2500" dirty="0" err="1">
                <a:solidFill>
                  <a:schemeClr val="tx1"/>
                </a:solidFill>
                <a:latin typeface="Monaco" pitchFamily="2" charset="77"/>
              </a:rPr>
              <a:t>plot_df</a:t>
            </a:r>
            <a:r>
              <a:rPr lang="en-US" sz="2500" dirty="0">
                <a:solidFill>
                  <a:schemeClr val="tx1"/>
                </a:solidFill>
                <a:latin typeface="Monaco" pitchFamily="2" charset="77"/>
              </a:rPr>
              <a:t> &lt;- </a:t>
            </a:r>
            <a:r>
              <a:rPr lang="en-US" sz="2500" dirty="0" err="1">
                <a:solidFill>
                  <a:schemeClr val="tx1"/>
                </a:solidFill>
                <a:latin typeface="Monaco" pitchFamily="2" charset="77"/>
              </a:rPr>
              <a:t>data.frame</a:t>
            </a:r>
            <a:r>
              <a:rPr lang="en-US" sz="2500" dirty="0">
                <a:solidFill>
                  <a:schemeClr val="tx1"/>
                </a:solidFill>
                <a:latin typeface="Monaco" pitchFamily="2" charset="77"/>
              </a:rPr>
              <a:t>(</a:t>
            </a:r>
          </a:p>
          <a:p>
            <a:r>
              <a:rPr lang="en-US" sz="2500" dirty="0">
                <a:solidFill>
                  <a:schemeClr val="tx1"/>
                </a:solidFill>
                <a:latin typeface="Monaco" pitchFamily="2" charset="77"/>
              </a:rPr>
              <a:t>  </a:t>
            </a:r>
            <a:r>
              <a:rPr lang="en-US" sz="2500" dirty="0" err="1">
                <a:solidFill>
                  <a:schemeClr val="tx1"/>
                </a:solidFill>
                <a:latin typeface="Monaco" pitchFamily="2" charset="77"/>
              </a:rPr>
              <a:t>var</a:t>
            </a:r>
            <a:r>
              <a:rPr lang="en-US" sz="2500" dirty="0">
                <a:solidFill>
                  <a:schemeClr val="tx1"/>
                </a:solidFill>
                <a:latin typeface="Monaco" pitchFamily="2" charset="77"/>
              </a:rPr>
              <a:t> = names(</a:t>
            </a:r>
            <a:r>
              <a:rPr lang="en-US" sz="2500" dirty="0" err="1">
                <a:solidFill>
                  <a:schemeClr val="tx1"/>
                </a:solidFill>
                <a:latin typeface="Monaco" pitchFamily="2" charset="77"/>
              </a:rPr>
              <a:t>ExtractSmd</a:t>
            </a:r>
            <a:r>
              <a:rPr lang="en-US" sz="2500" dirty="0">
                <a:solidFill>
                  <a:schemeClr val="tx1"/>
                </a:solidFill>
                <a:latin typeface="Monaco" pitchFamily="2" charset="77"/>
              </a:rPr>
              <a:t>(</a:t>
            </a:r>
            <a:r>
              <a:rPr lang="en-US" sz="2500" dirty="0" err="1">
                <a:solidFill>
                  <a:schemeClr val="tx1"/>
                </a:solidFill>
                <a:latin typeface="Monaco" pitchFamily="2" charset="77"/>
              </a:rPr>
              <a:t>smd_table</a:t>
            </a:r>
            <a:r>
              <a:rPr lang="en-US" sz="2500" dirty="0">
                <a:solidFill>
                  <a:schemeClr val="tx1"/>
                </a:solidFill>
                <a:latin typeface="Monaco" pitchFamily="2" charset="77"/>
              </a:rPr>
              <a:t>)),                        </a:t>
            </a:r>
          </a:p>
          <a:p>
            <a:r>
              <a:rPr lang="en-US" sz="2500" dirty="0">
                <a:solidFill>
                  <a:schemeClr val="tx1"/>
                </a:solidFill>
                <a:latin typeface="Monaco" pitchFamily="2" charset="77"/>
              </a:rPr>
              <a:t>  Unadjusted = </a:t>
            </a:r>
            <a:r>
              <a:rPr lang="en-US" sz="2500" dirty="0" err="1">
                <a:solidFill>
                  <a:schemeClr val="tx1"/>
                </a:solidFill>
                <a:latin typeface="Monaco" pitchFamily="2" charset="77"/>
              </a:rPr>
              <a:t>ExtractSmd</a:t>
            </a:r>
            <a:r>
              <a:rPr lang="en-US" sz="2500" dirty="0">
                <a:solidFill>
                  <a:schemeClr val="tx1"/>
                </a:solidFill>
                <a:latin typeface="Monaco" pitchFamily="2" charset="77"/>
              </a:rPr>
              <a:t>(</a:t>
            </a:r>
            <a:r>
              <a:rPr lang="en-US" sz="2500" dirty="0" err="1">
                <a:solidFill>
                  <a:schemeClr val="tx1"/>
                </a:solidFill>
                <a:latin typeface="Monaco" pitchFamily="2" charset="77"/>
              </a:rPr>
              <a:t>smd_table_unweighted</a:t>
            </a:r>
            <a:r>
              <a:rPr lang="en-US" sz="2500" dirty="0">
                <a:solidFill>
                  <a:schemeClr val="tx1"/>
                </a:solidFill>
                <a:latin typeface="Monaco" pitchFamily="2" charset="77"/>
              </a:rPr>
              <a:t> ),                      </a:t>
            </a:r>
          </a:p>
          <a:p>
            <a:r>
              <a:rPr lang="en-US" sz="2500" dirty="0">
                <a:solidFill>
                  <a:schemeClr val="tx1"/>
                </a:solidFill>
                <a:latin typeface="Monaco" pitchFamily="2" charset="77"/>
              </a:rPr>
              <a:t>  Weighted  = </a:t>
            </a:r>
            <a:r>
              <a:rPr lang="en-US" sz="2500" dirty="0" err="1">
                <a:solidFill>
                  <a:schemeClr val="tx1"/>
                </a:solidFill>
                <a:latin typeface="Monaco" pitchFamily="2" charset="77"/>
              </a:rPr>
              <a:t>ExtractSmd</a:t>
            </a:r>
            <a:r>
              <a:rPr lang="en-US" sz="2500" dirty="0">
                <a:solidFill>
                  <a:schemeClr val="tx1"/>
                </a:solidFill>
                <a:latin typeface="Monaco" pitchFamily="2" charset="77"/>
              </a:rPr>
              <a:t>(</a:t>
            </a:r>
            <a:r>
              <a:rPr lang="en-US" sz="2500" dirty="0" err="1">
                <a:solidFill>
                  <a:schemeClr val="tx1"/>
                </a:solidFill>
                <a:latin typeface="Monaco" pitchFamily="2" charset="77"/>
              </a:rPr>
              <a:t>smd_table</a:t>
            </a:r>
            <a:r>
              <a:rPr lang="en-US" sz="2500" dirty="0">
                <a:solidFill>
                  <a:schemeClr val="tx1"/>
                </a:solidFill>
                <a:latin typeface="Monaco" pitchFamily="2" charset="77"/>
              </a:rPr>
              <a:t>)) %&gt;%</a:t>
            </a:r>
          </a:p>
          <a:p>
            <a:r>
              <a:rPr lang="en-US" sz="2500" dirty="0">
                <a:solidFill>
                  <a:schemeClr val="tx1"/>
                </a:solidFill>
                <a:latin typeface="Monaco" pitchFamily="2" charset="77"/>
              </a:rPr>
              <a:t>  gather("Method", "SMD", -</a:t>
            </a:r>
            <a:r>
              <a:rPr lang="en-US" sz="2500" dirty="0" err="1">
                <a:solidFill>
                  <a:schemeClr val="tx1"/>
                </a:solidFill>
                <a:latin typeface="Monaco" pitchFamily="2" charset="77"/>
              </a:rPr>
              <a:t>var</a:t>
            </a:r>
            <a:r>
              <a:rPr lang="en-US" sz="2500" dirty="0">
                <a:solidFill>
                  <a:schemeClr val="tx1"/>
                </a:solidFill>
                <a:latin typeface="Monaco" pitchFamily="2" charset="77"/>
              </a:rPr>
              <a:t>)</a:t>
            </a:r>
          </a:p>
        </p:txBody>
      </p:sp>
      <p:sp>
        <p:nvSpPr>
          <p:cNvPr id="6" name="Rounded Rectangle 5">
            <a:extLst>
              <a:ext uri="{FF2B5EF4-FFF2-40B4-BE49-F238E27FC236}">
                <a16:creationId xmlns:a16="http://schemas.microsoft.com/office/drawing/2014/main" id="{826D7C21-50A7-A745-B040-A4C69F2268C4}"/>
              </a:ext>
            </a:extLst>
          </p:cNvPr>
          <p:cNvSpPr/>
          <p:nvPr/>
        </p:nvSpPr>
        <p:spPr>
          <a:xfrm>
            <a:off x="3581400" y="3213100"/>
            <a:ext cx="4025900" cy="463551"/>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1103F78-EBFF-F34D-86A0-FCCCB3BD14F4}"/>
              </a:ext>
            </a:extLst>
          </p:cNvPr>
          <p:cNvSpPr/>
          <p:nvPr/>
        </p:nvSpPr>
        <p:spPr>
          <a:xfrm>
            <a:off x="1219200" y="4343400"/>
            <a:ext cx="5651500" cy="533401"/>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114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8F871-119A-D74F-94E7-21BFC55457DB}"/>
              </a:ext>
            </a:extLst>
          </p:cNvPr>
          <p:cNvSpPr>
            <a:spLocks noGrp="1"/>
          </p:cNvSpPr>
          <p:nvPr>
            <p:ph type="title"/>
          </p:nvPr>
        </p:nvSpPr>
        <p:spPr/>
        <p:txBody>
          <a:bodyPr>
            <a:normAutofit fontScale="90000"/>
          </a:bodyPr>
          <a:lstStyle/>
          <a:p>
            <a:r>
              <a:rPr lang="en-US" sz="6000" dirty="0">
                <a:solidFill>
                  <a:schemeClr val="bg1"/>
                </a:solidFill>
                <a:latin typeface="Franklin Gothic Heavy" charset="0"/>
                <a:ea typeface="Franklin Gothic Heavy" charset="0"/>
                <a:cs typeface="Franklin Gothic Heavy" charset="0"/>
              </a:rPr>
              <a:t>Standardized Mean Difference</a:t>
            </a:r>
            <a:endParaRPr lang="en-US" sz="6000" dirty="0"/>
          </a:p>
        </p:txBody>
      </p:sp>
      <p:sp>
        <p:nvSpPr>
          <p:cNvPr id="5" name="Rounded Rectangle 4">
            <a:extLst>
              <a:ext uri="{FF2B5EF4-FFF2-40B4-BE49-F238E27FC236}">
                <a16:creationId xmlns:a16="http://schemas.microsoft.com/office/drawing/2014/main" id="{56DD2EA1-59C6-0C4D-BF87-ABC718697254}"/>
              </a:ext>
            </a:extLst>
          </p:cNvPr>
          <p:cNvSpPr/>
          <p:nvPr/>
        </p:nvSpPr>
        <p:spPr>
          <a:xfrm>
            <a:off x="457200" y="2012950"/>
            <a:ext cx="11417300" cy="4133850"/>
          </a:xfrm>
          <a:prstGeom prst="roundRect">
            <a:avLst>
              <a:gd name="adj" fmla="val 5346"/>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200" dirty="0">
                <a:solidFill>
                  <a:schemeClr val="tx1"/>
                </a:solidFill>
                <a:latin typeface="Monaco" pitchFamily="2" charset="77"/>
              </a:rPr>
              <a:t>library(ggplot2)</a:t>
            </a:r>
          </a:p>
          <a:p>
            <a:endParaRPr lang="en-US" sz="2200" dirty="0">
              <a:solidFill>
                <a:schemeClr val="tx1"/>
              </a:solidFill>
              <a:latin typeface="Monaco" pitchFamily="2" charset="77"/>
            </a:endParaRPr>
          </a:p>
          <a:p>
            <a:r>
              <a:rPr lang="en-US" sz="2200" dirty="0" err="1">
                <a:solidFill>
                  <a:schemeClr val="tx1"/>
                </a:solidFill>
                <a:latin typeface="Monaco" pitchFamily="2" charset="77"/>
              </a:rPr>
              <a:t>ggplot</a:t>
            </a:r>
            <a:r>
              <a:rPr lang="en-US" sz="2200" dirty="0">
                <a:solidFill>
                  <a:schemeClr val="tx1"/>
                </a:solidFill>
                <a:latin typeface="Monaco" pitchFamily="2" charset="77"/>
              </a:rPr>
              <a:t>(</a:t>
            </a:r>
          </a:p>
          <a:p>
            <a:r>
              <a:rPr lang="en-US" sz="2200" dirty="0">
                <a:solidFill>
                  <a:schemeClr val="tx1"/>
                </a:solidFill>
                <a:latin typeface="Monaco" pitchFamily="2" charset="77"/>
              </a:rPr>
              <a:t>  data = </a:t>
            </a:r>
            <a:r>
              <a:rPr lang="en-US" sz="2200" dirty="0" err="1">
                <a:solidFill>
                  <a:schemeClr val="tx1"/>
                </a:solidFill>
                <a:latin typeface="Monaco" pitchFamily="2" charset="77"/>
              </a:rPr>
              <a:t>plot_df</a:t>
            </a:r>
            <a:r>
              <a:rPr lang="en-US" sz="2200" dirty="0">
                <a:solidFill>
                  <a:schemeClr val="tx1"/>
                </a:solidFill>
                <a:latin typeface="Monaco" pitchFamily="2" charset="77"/>
              </a:rPr>
              <a:t>,</a:t>
            </a:r>
          </a:p>
          <a:p>
            <a:r>
              <a:rPr lang="en-US" sz="2200" dirty="0">
                <a:solidFill>
                  <a:schemeClr val="tx1"/>
                </a:solidFill>
                <a:latin typeface="Monaco" pitchFamily="2" charset="77"/>
              </a:rPr>
              <a:t>  mapping = </a:t>
            </a:r>
            <a:r>
              <a:rPr lang="en-US" sz="2200" dirty="0" err="1">
                <a:solidFill>
                  <a:schemeClr val="tx1"/>
                </a:solidFill>
                <a:latin typeface="Monaco" pitchFamily="2" charset="77"/>
              </a:rPr>
              <a:t>aes</a:t>
            </a:r>
            <a:r>
              <a:rPr lang="en-US" sz="2200" dirty="0">
                <a:solidFill>
                  <a:schemeClr val="tx1"/>
                </a:solidFill>
                <a:latin typeface="Monaco" pitchFamily="2" charset="77"/>
              </a:rPr>
              <a:t>(x = </a:t>
            </a:r>
            <a:r>
              <a:rPr lang="en-US" sz="2200" dirty="0" err="1">
                <a:solidFill>
                  <a:schemeClr val="tx1"/>
                </a:solidFill>
                <a:latin typeface="Monaco" pitchFamily="2" charset="77"/>
              </a:rPr>
              <a:t>var</a:t>
            </a:r>
            <a:r>
              <a:rPr lang="en-US" sz="2200" dirty="0">
                <a:solidFill>
                  <a:schemeClr val="tx1"/>
                </a:solidFill>
                <a:latin typeface="Monaco" pitchFamily="2" charset="77"/>
              </a:rPr>
              <a:t>, y = SMD, group = Method, color = Method)</a:t>
            </a:r>
          </a:p>
          <a:p>
            <a:r>
              <a:rPr lang="en-US" sz="2200" dirty="0">
                <a:solidFill>
                  <a:schemeClr val="tx1"/>
                </a:solidFill>
                <a:latin typeface="Monaco" pitchFamily="2" charset="77"/>
              </a:rPr>
              <a:t>  ) +</a:t>
            </a:r>
          </a:p>
          <a:p>
            <a:r>
              <a:rPr lang="en-US" sz="2200" dirty="0">
                <a:solidFill>
                  <a:schemeClr val="tx1"/>
                </a:solidFill>
                <a:latin typeface="Monaco" pitchFamily="2" charset="77"/>
              </a:rPr>
              <a:t>  </a:t>
            </a:r>
            <a:r>
              <a:rPr lang="en-US" sz="2200" dirty="0" err="1">
                <a:solidFill>
                  <a:schemeClr val="tx1"/>
                </a:solidFill>
                <a:latin typeface="Monaco" pitchFamily="2" charset="77"/>
              </a:rPr>
              <a:t>geom_line</a:t>
            </a:r>
            <a:r>
              <a:rPr lang="en-US" sz="2200" dirty="0">
                <a:solidFill>
                  <a:schemeClr val="tx1"/>
                </a:solidFill>
                <a:latin typeface="Monaco" pitchFamily="2" charset="77"/>
              </a:rPr>
              <a:t>() +</a:t>
            </a:r>
          </a:p>
          <a:p>
            <a:r>
              <a:rPr lang="en-US" sz="2200" dirty="0">
                <a:solidFill>
                  <a:schemeClr val="tx1"/>
                </a:solidFill>
                <a:latin typeface="Monaco" pitchFamily="2" charset="77"/>
              </a:rPr>
              <a:t>  </a:t>
            </a:r>
            <a:r>
              <a:rPr lang="en-US" sz="2200" dirty="0" err="1">
                <a:solidFill>
                  <a:schemeClr val="tx1"/>
                </a:solidFill>
                <a:latin typeface="Monaco" pitchFamily="2" charset="77"/>
              </a:rPr>
              <a:t>geom_point</a:t>
            </a:r>
            <a:r>
              <a:rPr lang="en-US" sz="2200" dirty="0">
                <a:solidFill>
                  <a:schemeClr val="tx1"/>
                </a:solidFill>
                <a:latin typeface="Monaco" pitchFamily="2" charset="77"/>
              </a:rPr>
              <a:t>() + </a:t>
            </a:r>
          </a:p>
          <a:p>
            <a:r>
              <a:rPr lang="en-US" sz="2200" dirty="0">
                <a:solidFill>
                  <a:schemeClr val="tx1"/>
                </a:solidFill>
                <a:latin typeface="Monaco" pitchFamily="2" charset="77"/>
              </a:rPr>
              <a:t>  </a:t>
            </a:r>
            <a:r>
              <a:rPr lang="en-US" sz="2200" dirty="0" err="1">
                <a:solidFill>
                  <a:schemeClr val="tx1"/>
                </a:solidFill>
                <a:latin typeface="Monaco" pitchFamily="2" charset="77"/>
              </a:rPr>
              <a:t>geom_hline</a:t>
            </a:r>
            <a:r>
              <a:rPr lang="en-US" sz="2200" dirty="0">
                <a:solidFill>
                  <a:schemeClr val="tx1"/>
                </a:solidFill>
                <a:latin typeface="Monaco" pitchFamily="2" charset="77"/>
              </a:rPr>
              <a:t>(</a:t>
            </a:r>
            <a:r>
              <a:rPr lang="en-US" sz="2200" dirty="0" err="1">
                <a:solidFill>
                  <a:schemeClr val="tx1"/>
                </a:solidFill>
                <a:latin typeface="Monaco" pitchFamily="2" charset="77"/>
              </a:rPr>
              <a:t>yintercept</a:t>
            </a:r>
            <a:r>
              <a:rPr lang="en-US" sz="2200" dirty="0">
                <a:solidFill>
                  <a:schemeClr val="tx1"/>
                </a:solidFill>
                <a:latin typeface="Monaco" pitchFamily="2" charset="77"/>
              </a:rPr>
              <a:t> = 0.1, color = "black", size = 0.1) +  </a:t>
            </a:r>
          </a:p>
          <a:p>
            <a:r>
              <a:rPr lang="en-US" sz="2200" dirty="0">
                <a:solidFill>
                  <a:schemeClr val="tx1"/>
                </a:solidFill>
                <a:latin typeface="Monaco" pitchFamily="2" charset="77"/>
              </a:rPr>
              <a:t>  </a:t>
            </a:r>
            <a:r>
              <a:rPr lang="en-US" sz="2200" dirty="0" err="1">
                <a:solidFill>
                  <a:schemeClr val="tx1"/>
                </a:solidFill>
                <a:latin typeface="Monaco" pitchFamily="2" charset="77"/>
              </a:rPr>
              <a:t>coord_flip</a:t>
            </a:r>
            <a:r>
              <a:rPr lang="en-US" sz="2200" dirty="0">
                <a:solidFill>
                  <a:schemeClr val="tx1"/>
                </a:solidFill>
                <a:latin typeface="Monaco" pitchFamily="2" charset="77"/>
              </a:rPr>
              <a:t>()</a:t>
            </a:r>
          </a:p>
        </p:txBody>
      </p:sp>
      <p:sp>
        <p:nvSpPr>
          <p:cNvPr id="7" name="Rounded Rectangle 6">
            <a:extLst>
              <a:ext uri="{FF2B5EF4-FFF2-40B4-BE49-F238E27FC236}">
                <a16:creationId xmlns:a16="http://schemas.microsoft.com/office/drawing/2014/main" id="{81103F78-EBFF-F34D-86A0-FCCCB3BD14F4}"/>
              </a:ext>
            </a:extLst>
          </p:cNvPr>
          <p:cNvSpPr/>
          <p:nvPr/>
        </p:nvSpPr>
        <p:spPr>
          <a:xfrm>
            <a:off x="838200" y="4687888"/>
            <a:ext cx="9842500" cy="533401"/>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8338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52472" y="5911269"/>
            <a:ext cx="3022093" cy="646331"/>
          </a:xfrm>
          <a:prstGeom prst="rect">
            <a:avLst/>
          </a:prstGeom>
          <a:noFill/>
        </p:spPr>
        <p:txBody>
          <a:bodyPr wrap="square" rtlCol="0">
            <a:spAutoFit/>
          </a:bodyPr>
          <a:lstStyle/>
          <a:p>
            <a:r>
              <a:rPr lang="en-US" sz="3600" dirty="0">
                <a:solidFill>
                  <a:schemeClr val="bg1"/>
                </a:solidFill>
                <a:latin typeface="Franklin Gothic Heavy" charset="0"/>
                <a:ea typeface="Franklin Gothic Heavy" charset="0"/>
                <a:cs typeface="Franklin Gothic Heavy" charset="0"/>
              </a:rPr>
              <a:t>Love Plots</a:t>
            </a:r>
          </a:p>
        </p:txBody>
      </p:sp>
      <p:pic>
        <p:nvPicPr>
          <p:cNvPr id="8" name="Picture 7"/>
          <p:cNvPicPr>
            <a:picLocks noChangeAspect="1"/>
          </p:cNvPicPr>
          <p:nvPr/>
        </p:nvPicPr>
        <p:blipFill>
          <a:blip r:embed="rId2"/>
          <a:stretch>
            <a:fillRect/>
          </a:stretch>
        </p:blipFill>
        <p:spPr>
          <a:xfrm>
            <a:off x="1037051" y="1021580"/>
            <a:ext cx="10117898" cy="4814840"/>
          </a:xfrm>
          <a:prstGeom prst="rect">
            <a:avLst/>
          </a:prstGeom>
        </p:spPr>
      </p:pic>
    </p:spTree>
    <p:extLst>
      <p:ext uri="{BB962C8B-B14F-4D97-AF65-F5344CB8AC3E}">
        <p14:creationId xmlns:p14="http://schemas.microsoft.com/office/powerpoint/2010/main" val="19306256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8F871-119A-D74F-94E7-21BFC55457DB}"/>
              </a:ext>
            </a:extLst>
          </p:cNvPr>
          <p:cNvSpPr>
            <a:spLocks noGrp="1"/>
          </p:cNvSpPr>
          <p:nvPr>
            <p:ph type="title"/>
          </p:nvPr>
        </p:nvSpPr>
        <p:spPr/>
        <p:txBody>
          <a:bodyPr>
            <a:normAutofit/>
          </a:bodyPr>
          <a:lstStyle/>
          <a:p>
            <a:r>
              <a:rPr lang="en-US" sz="6000" dirty="0">
                <a:solidFill>
                  <a:schemeClr val="bg1"/>
                </a:solidFill>
                <a:latin typeface="Franklin Gothic Heavy" charset="0"/>
                <a:ea typeface="Franklin Gothic Heavy" charset="0"/>
                <a:cs typeface="Franklin Gothic Heavy" charset="0"/>
              </a:rPr>
              <a:t>Outcome model</a:t>
            </a:r>
            <a:endParaRPr lang="en-US" sz="6000" dirty="0"/>
          </a:p>
        </p:txBody>
      </p:sp>
      <p:sp>
        <p:nvSpPr>
          <p:cNvPr id="5" name="Rounded Rectangle 4">
            <a:extLst>
              <a:ext uri="{FF2B5EF4-FFF2-40B4-BE49-F238E27FC236}">
                <a16:creationId xmlns:a16="http://schemas.microsoft.com/office/drawing/2014/main" id="{56DD2EA1-59C6-0C4D-BF87-ABC718697254}"/>
              </a:ext>
            </a:extLst>
          </p:cNvPr>
          <p:cNvSpPr/>
          <p:nvPr/>
        </p:nvSpPr>
        <p:spPr>
          <a:xfrm>
            <a:off x="457200" y="2012950"/>
            <a:ext cx="11417300" cy="4133850"/>
          </a:xfrm>
          <a:prstGeom prst="roundRect">
            <a:avLst>
              <a:gd name="adj" fmla="val 5346"/>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200" dirty="0" err="1">
                <a:solidFill>
                  <a:schemeClr val="tx1"/>
                </a:solidFill>
                <a:latin typeface="Monaco" pitchFamily="2" charset="77"/>
              </a:rPr>
              <a:t>svyglm</a:t>
            </a:r>
            <a:r>
              <a:rPr lang="en-US" sz="2200" dirty="0">
                <a:solidFill>
                  <a:schemeClr val="tx1"/>
                </a:solidFill>
                <a:latin typeface="Monaco" pitchFamily="2" charset="77"/>
              </a:rPr>
              <a:t>(</a:t>
            </a:r>
          </a:p>
          <a:p>
            <a:r>
              <a:rPr lang="en-US" sz="2200" dirty="0">
                <a:solidFill>
                  <a:schemeClr val="tx1"/>
                </a:solidFill>
                <a:latin typeface="Monaco" pitchFamily="2" charset="77"/>
              </a:rPr>
              <a:t>  outcome ~ exposure,</a:t>
            </a:r>
          </a:p>
          <a:p>
            <a:r>
              <a:rPr lang="en-US" sz="2200" dirty="0">
                <a:solidFill>
                  <a:schemeClr val="tx1"/>
                </a:solidFill>
                <a:latin typeface="Monaco" pitchFamily="2" charset="77"/>
              </a:rPr>
              <a:t>  data = </a:t>
            </a:r>
            <a:r>
              <a:rPr lang="en-US" sz="2200" dirty="0" err="1">
                <a:solidFill>
                  <a:schemeClr val="tx1"/>
                </a:solidFill>
                <a:latin typeface="Monaco" pitchFamily="2" charset="77"/>
              </a:rPr>
              <a:t>svy_des</a:t>
            </a:r>
            <a:r>
              <a:rPr lang="en-US" sz="2200" dirty="0">
                <a:solidFill>
                  <a:schemeClr val="tx1"/>
                </a:solidFill>
                <a:latin typeface="Monaco" pitchFamily="2" charset="77"/>
              </a:rPr>
              <a:t>,</a:t>
            </a:r>
          </a:p>
          <a:p>
            <a:r>
              <a:rPr lang="en-US" sz="2200" dirty="0">
                <a:solidFill>
                  <a:schemeClr val="tx1"/>
                </a:solidFill>
                <a:latin typeface="Monaco" pitchFamily="2" charset="77"/>
              </a:rPr>
              <a:t>  family = binomial) </a:t>
            </a:r>
          </a:p>
        </p:txBody>
      </p:sp>
      <p:sp>
        <p:nvSpPr>
          <p:cNvPr id="7" name="Rounded Rectangle 6">
            <a:extLst>
              <a:ext uri="{FF2B5EF4-FFF2-40B4-BE49-F238E27FC236}">
                <a16:creationId xmlns:a16="http://schemas.microsoft.com/office/drawing/2014/main" id="{81103F78-EBFF-F34D-86A0-FCCCB3BD14F4}"/>
              </a:ext>
            </a:extLst>
          </p:cNvPr>
          <p:cNvSpPr/>
          <p:nvPr/>
        </p:nvSpPr>
        <p:spPr>
          <a:xfrm>
            <a:off x="508000" y="2033588"/>
            <a:ext cx="1333500" cy="533401"/>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48140372-C4EF-2342-A08A-5524FE3788F1}"/>
              </a:ext>
            </a:extLst>
          </p:cNvPr>
          <p:cNvSpPr/>
          <p:nvPr/>
        </p:nvSpPr>
        <p:spPr>
          <a:xfrm>
            <a:off x="838200" y="2355850"/>
            <a:ext cx="3162300" cy="533401"/>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C2FDD89-E7EC-DB42-974E-7446875AAA4F}"/>
              </a:ext>
            </a:extLst>
          </p:cNvPr>
          <p:cNvSpPr/>
          <p:nvPr/>
        </p:nvSpPr>
        <p:spPr>
          <a:xfrm>
            <a:off x="838200" y="2678112"/>
            <a:ext cx="2641600" cy="533401"/>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3B2E214C-F6D0-0D47-9B9D-D09EE884721C}"/>
              </a:ext>
            </a:extLst>
          </p:cNvPr>
          <p:cNvSpPr/>
          <p:nvPr/>
        </p:nvSpPr>
        <p:spPr>
          <a:xfrm>
            <a:off x="838200" y="3052762"/>
            <a:ext cx="3162300" cy="533401"/>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0081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6" grpId="0" animBg="1"/>
      <p:bldP spid="6" grpId="1" animBg="1"/>
      <p:bldP spid="8" grpId="0" animBg="1"/>
      <p:bldP spid="8" grpId="1" animBg="1"/>
      <p:bldP spid="9" grpId="0" animBg="1"/>
      <p:bldP spid="9" grpId="1"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8F871-119A-D74F-94E7-21BFC55457DB}"/>
              </a:ext>
            </a:extLst>
          </p:cNvPr>
          <p:cNvSpPr>
            <a:spLocks noGrp="1"/>
          </p:cNvSpPr>
          <p:nvPr>
            <p:ph type="title"/>
          </p:nvPr>
        </p:nvSpPr>
        <p:spPr/>
        <p:txBody>
          <a:bodyPr>
            <a:normAutofit/>
          </a:bodyPr>
          <a:lstStyle/>
          <a:p>
            <a:r>
              <a:rPr lang="en-US" sz="6000" dirty="0">
                <a:solidFill>
                  <a:schemeClr val="bg1"/>
                </a:solidFill>
                <a:latin typeface="Franklin Gothic Heavy" charset="0"/>
                <a:ea typeface="Franklin Gothic Heavy" charset="0"/>
                <a:cs typeface="Franklin Gothic Heavy" charset="0"/>
              </a:rPr>
              <a:t>Outcome model</a:t>
            </a:r>
            <a:endParaRPr lang="en-US" sz="6000" dirty="0"/>
          </a:p>
        </p:txBody>
      </p:sp>
      <p:sp>
        <p:nvSpPr>
          <p:cNvPr id="5" name="Rounded Rectangle 4">
            <a:extLst>
              <a:ext uri="{FF2B5EF4-FFF2-40B4-BE49-F238E27FC236}">
                <a16:creationId xmlns:a16="http://schemas.microsoft.com/office/drawing/2014/main" id="{56DD2EA1-59C6-0C4D-BF87-ABC718697254}"/>
              </a:ext>
            </a:extLst>
          </p:cNvPr>
          <p:cNvSpPr/>
          <p:nvPr/>
        </p:nvSpPr>
        <p:spPr>
          <a:xfrm>
            <a:off x="457200" y="2012950"/>
            <a:ext cx="11417300" cy="4133850"/>
          </a:xfrm>
          <a:prstGeom prst="roundRect">
            <a:avLst>
              <a:gd name="adj" fmla="val 5346"/>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200" dirty="0" err="1">
                <a:solidFill>
                  <a:schemeClr val="tx1"/>
                </a:solidFill>
                <a:latin typeface="Monaco" pitchFamily="2" charset="77"/>
              </a:rPr>
              <a:t>svyglm</a:t>
            </a:r>
            <a:r>
              <a:rPr lang="en-US" sz="2200" dirty="0">
                <a:solidFill>
                  <a:schemeClr val="tx1"/>
                </a:solidFill>
                <a:latin typeface="Monaco" pitchFamily="2" charset="77"/>
              </a:rPr>
              <a:t>(</a:t>
            </a:r>
          </a:p>
          <a:p>
            <a:r>
              <a:rPr lang="en-US" sz="2200" dirty="0">
                <a:solidFill>
                  <a:schemeClr val="tx1"/>
                </a:solidFill>
                <a:latin typeface="Monaco" pitchFamily="2" charset="77"/>
              </a:rPr>
              <a:t>  outcome ~ exposure,</a:t>
            </a:r>
          </a:p>
          <a:p>
            <a:r>
              <a:rPr lang="en-US" sz="2200" dirty="0">
                <a:solidFill>
                  <a:schemeClr val="tx1"/>
                </a:solidFill>
                <a:latin typeface="Monaco" pitchFamily="2" charset="77"/>
              </a:rPr>
              <a:t>  data = </a:t>
            </a:r>
            <a:r>
              <a:rPr lang="en-US" sz="2200" dirty="0" err="1">
                <a:solidFill>
                  <a:schemeClr val="tx1"/>
                </a:solidFill>
                <a:latin typeface="Monaco" pitchFamily="2" charset="77"/>
              </a:rPr>
              <a:t>svy_des</a:t>
            </a:r>
            <a:r>
              <a:rPr lang="en-US" sz="2200" dirty="0">
                <a:solidFill>
                  <a:schemeClr val="tx1"/>
                </a:solidFill>
                <a:latin typeface="Monaco" pitchFamily="2" charset="77"/>
              </a:rPr>
              <a:t>,</a:t>
            </a:r>
          </a:p>
          <a:p>
            <a:r>
              <a:rPr lang="en-US" sz="2200" dirty="0">
                <a:solidFill>
                  <a:schemeClr val="tx1"/>
                </a:solidFill>
                <a:latin typeface="Monaco" pitchFamily="2" charset="77"/>
              </a:rPr>
              <a:t>  family = binomial) %&gt;%</a:t>
            </a:r>
          </a:p>
          <a:p>
            <a:r>
              <a:rPr lang="en-US" sz="2200" dirty="0">
                <a:solidFill>
                  <a:schemeClr val="tx1"/>
                </a:solidFill>
                <a:latin typeface="Monaco" pitchFamily="2" charset="77"/>
              </a:rPr>
              <a:t>  </a:t>
            </a:r>
            <a:r>
              <a:rPr lang="en-US" sz="2200" dirty="0" err="1">
                <a:solidFill>
                  <a:schemeClr val="tx1"/>
                </a:solidFill>
                <a:latin typeface="Monaco" pitchFamily="2" charset="77"/>
              </a:rPr>
              <a:t>confint</a:t>
            </a:r>
            <a:r>
              <a:rPr lang="en-US" sz="2200" dirty="0">
                <a:solidFill>
                  <a:schemeClr val="tx1"/>
                </a:solidFill>
                <a:latin typeface="Monaco" pitchFamily="2" charset="77"/>
              </a:rPr>
              <a:t>(</a:t>
            </a:r>
            <a:r>
              <a:rPr lang="en-US" sz="2200" dirty="0" err="1">
                <a:solidFill>
                  <a:schemeClr val="tx1"/>
                </a:solidFill>
                <a:latin typeface="Monaco" pitchFamily="2" charset="77"/>
              </a:rPr>
              <a:t>parm</a:t>
            </a:r>
            <a:r>
              <a:rPr lang="en-US" sz="2200" dirty="0">
                <a:solidFill>
                  <a:schemeClr val="tx1"/>
                </a:solidFill>
                <a:latin typeface="Monaco" pitchFamily="2" charset="77"/>
              </a:rPr>
              <a:t> = “exposure”) </a:t>
            </a:r>
          </a:p>
        </p:txBody>
      </p:sp>
      <p:sp>
        <p:nvSpPr>
          <p:cNvPr id="6" name="Rounded Rectangle 5">
            <a:extLst>
              <a:ext uri="{FF2B5EF4-FFF2-40B4-BE49-F238E27FC236}">
                <a16:creationId xmlns:a16="http://schemas.microsoft.com/office/drawing/2014/main" id="{A3B99F77-58A6-A449-A378-C178B4E4B8A1}"/>
              </a:ext>
            </a:extLst>
          </p:cNvPr>
          <p:cNvSpPr/>
          <p:nvPr/>
        </p:nvSpPr>
        <p:spPr>
          <a:xfrm>
            <a:off x="838200" y="3390900"/>
            <a:ext cx="4521200" cy="533401"/>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36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8F871-119A-D74F-94E7-21BFC55457DB}"/>
              </a:ext>
            </a:extLst>
          </p:cNvPr>
          <p:cNvSpPr>
            <a:spLocks noGrp="1"/>
          </p:cNvSpPr>
          <p:nvPr>
            <p:ph type="title"/>
          </p:nvPr>
        </p:nvSpPr>
        <p:spPr/>
        <p:txBody>
          <a:bodyPr>
            <a:normAutofit/>
          </a:bodyPr>
          <a:lstStyle/>
          <a:p>
            <a:r>
              <a:rPr lang="en-US" sz="6000" dirty="0">
                <a:solidFill>
                  <a:schemeClr val="bg1"/>
                </a:solidFill>
                <a:latin typeface="Franklin Gothic Heavy" charset="0"/>
                <a:ea typeface="Franklin Gothic Heavy" charset="0"/>
                <a:cs typeface="Franklin Gothic Heavy" charset="0"/>
              </a:rPr>
              <a:t>Outcome model</a:t>
            </a:r>
            <a:endParaRPr lang="en-US" sz="6000" dirty="0"/>
          </a:p>
        </p:txBody>
      </p:sp>
      <p:sp>
        <p:nvSpPr>
          <p:cNvPr id="5" name="Rounded Rectangle 4">
            <a:extLst>
              <a:ext uri="{FF2B5EF4-FFF2-40B4-BE49-F238E27FC236}">
                <a16:creationId xmlns:a16="http://schemas.microsoft.com/office/drawing/2014/main" id="{56DD2EA1-59C6-0C4D-BF87-ABC718697254}"/>
              </a:ext>
            </a:extLst>
          </p:cNvPr>
          <p:cNvSpPr/>
          <p:nvPr/>
        </p:nvSpPr>
        <p:spPr>
          <a:xfrm>
            <a:off x="457200" y="2012950"/>
            <a:ext cx="11417300" cy="4133850"/>
          </a:xfrm>
          <a:prstGeom prst="roundRect">
            <a:avLst>
              <a:gd name="adj" fmla="val 5346"/>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200" dirty="0" err="1">
                <a:solidFill>
                  <a:schemeClr val="tx1"/>
                </a:solidFill>
                <a:latin typeface="Monaco" pitchFamily="2" charset="77"/>
              </a:rPr>
              <a:t>svyglm</a:t>
            </a:r>
            <a:r>
              <a:rPr lang="en-US" sz="2200" dirty="0">
                <a:solidFill>
                  <a:schemeClr val="tx1"/>
                </a:solidFill>
                <a:latin typeface="Monaco" pitchFamily="2" charset="77"/>
              </a:rPr>
              <a:t>(</a:t>
            </a:r>
          </a:p>
          <a:p>
            <a:r>
              <a:rPr lang="en-US" sz="2200" dirty="0">
                <a:solidFill>
                  <a:schemeClr val="tx1"/>
                </a:solidFill>
                <a:latin typeface="Monaco" pitchFamily="2" charset="77"/>
              </a:rPr>
              <a:t>  outcome ~ exposure,</a:t>
            </a:r>
          </a:p>
          <a:p>
            <a:r>
              <a:rPr lang="en-US" sz="2200" dirty="0">
                <a:solidFill>
                  <a:schemeClr val="tx1"/>
                </a:solidFill>
                <a:latin typeface="Monaco" pitchFamily="2" charset="77"/>
              </a:rPr>
              <a:t>  data = </a:t>
            </a:r>
            <a:r>
              <a:rPr lang="en-US" sz="2200" dirty="0" err="1">
                <a:solidFill>
                  <a:schemeClr val="tx1"/>
                </a:solidFill>
                <a:latin typeface="Monaco" pitchFamily="2" charset="77"/>
              </a:rPr>
              <a:t>svy_des</a:t>
            </a:r>
            <a:r>
              <a:rPr lang="en-US" sz="2200" dirty="0">
                <a:solidFill>
                  <a:schemeClr val="tx1"/>
                </a:solidFill>
                <a:latin typeface="Monaco" pitchFamily="2" charset="77"/>
              </a:rPr>
              <a:t>,</a:t>
            </a:r>
          </a:p>
          <a:p>
            <a:r>
              <a:rPr lang="en-US" sz="2200" dirty="0">
                <a:solidFill>
                  <a:schemeClr val="tx1"/>
                </a:solidFill>
                <a:latin typeface="Monaco" pitchFamily="2" charset="77"/>
              </a:rPr>
              <a:t>  family = binomial) %&gt;%</a:t>
            </a:r>
          </a:p>
          <a:p>
            <a:r>
              <a:rPr lang="en-US" sz="2200" dirty="0">
                <a:solidFill>
                  <a:schemeClr val="tx1"/>
                </a:solidFill>
                <a:latin typeface="Monaco" pitchFamily="2" charset="77"/>
              </a:rPr>
              <a:t>  </a:t>
            </a:r>
            <a:r>
              <a:rPr lang="en-US" sz="2200" dirty="0" err="1">
                <a:solidFill>
                  <a:schemeClr val="tx1"/>
                </a:solidFill>
                <a:latin typeface="Monaco" pitchFamily="2" charset="77"/>
              </a:rPr>
              <a:t>confint</a:t>
            </a:r>
            <a:r>
              <a:rPr lang="en-US" sz="2200" dirty="0">
                <a:solidFill>
                  <a:schemeClr val="tx1"/>
                </a:solidFill>
                <a:latin typeface="Monaco" pitchFamily="2" charset="77"/>
              </a:rPr>
              <a:t>(</a:t>
            </a:r>
            <a:r>
              <a:rPr lang="en-US" sz="2200" dirty="0" err="1">
                <a:solidFill>
                  <a:schemeClr val="tx1"/>
                </a:solidFill>
                <a:latin typeface="Monaco" pitchFamily="2" charset="77"/>
              </a:rPr>
              <a:t>parm</a:t>
            </a:r>
            <a:r>
              <a:rPr lang="en-US" sz="2200" dirty="0">
                <a:solidFill>
                  <a:schemeClr val="tx1"/>
                </a:solidFill>
                <a:latin typeface="Monaco" pitchFamily="2" charset="77"/>
              </a:rPr>
              <a:t> = “exposure”) %&gt;%</a:t>
            </a:r>
          </a:p>
          <a:p>
            <a:r>
              <a:rPr lang="en-US" sz="2200" dirty="0">
                <a:solidFill>
                  <a:schemeClr val="tx1"/>
                </a:solidFill>
                <a:latin typeface="Monaco" pitchFamily="2" charset="77"/>
              </a:rPr>
              <a:t>  </a:t>
            </a:r>
            <a:r>
              <a:rPr lang="en-US" sz="2200" dirty="0" err="1">
                <a:solidFill>
                  <a:schemeClr val="tx1"/>
                </a:solidFill>
                <a:latin typeface="Monaco" pitchFamily="2" charset="77"/>
              </a:rPr>
              <a:t>exp</a:t>
            </a:r>
            <a:r>
              <a:rPr lang="en-US" sz="2200" dirty="0">
                <a:solidFill>
                  <a:schemeClr val="tx1"/>
                </a:solidFill>
                <a:latin typeface="Monaco" pitchFamily="2" charset="77"/>
              </a:rPr>
              <a:t>()</a:t>
            </a:r>
          </a:p>
          <a:p>
            <a:r>
              <a:rPr lang="en-US" sz="2200" dirty="0">
                <a:solidFill>
                  <a:schemeClr val="bg1">
                    <a:lumMod val="50000"/>
                  </a:schemeClr>
                </a:solidFill>
                <a:latin typeface="Monaco" pitchFamily="2" charset="77"/>
              </a:rPr>
              <a:t>#&gt;           2.5%   97.5%</a:t>
            </a:r>
          </a:p>
          <a:p>
            <a:r>
              <a:rPr lang="en-US" sz="2200" dirty="0">
                <a:solidFill>
                  <a:schemeClr val="bg1">
                    <a:lumMod val="50000"/>
                  </a:schemeClr>
                </a:solidFill>
                <a:latin typeface="Monaco" pitchFamily="2" charset="77"/>
              </a:rPr>
              <a:t>#&gt; exposure  1.51   2.01 </a:t>
            </a:r>
          </a:p>
        </p:txBody>
      </p:sp>
      <p:sp>
        <p:nvSpPr>
          <p:cNvPr id="6" name="Rounded Rectangle 5">
            <a:extLst>
              <a:ext uri="{FF2B5EF4-FFF2-40B4-BE49-F238E27FC236}">
                <a16:creationId xmlns:a16="http://schemas.microsoft.com/office/drawing/2014/main" id="{1958E6A3-19DC-6045-A8DD-B1EA7D089E58}"/>
              </a:ext>
            </a:extLst>
          </p:cNvPr>
          <p:cNvSpPr/>
          <p:nvPr/>
        </p:nvSpPr>
        <p:spPr>
          <a:xfrm>
            <a:off x="838200" y="3709988"/>
            <a:ext cx="1041400" cy="533401"/>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3699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latin typeface="Franklin Gothic Heavy" charset="0"/>
                <a:ea typeface="Franklin Gothic Heavy" charset="0"/>
                <a:cs typeface="Franklin Gothic Heavy" charset="0"/>
              </a:rPr>
              <a:t>unmeasured confounding</a:t>
            </a:r>
          </a:p>
        </p:txBody>
      </p:sp>
      <p:pic>
        <p:nvPicPr>
          <p:cNvPr id="4" name="Picture 3">
            <a:extLst>
              <a:ext uri="{FF2B5EF4-FFF2-40B4-BE49-F238E27FC236}">
                <a16:creationId xmlns:a16="http://schemas.microsoft.com/office/drawing/2014/main" id="{37845FCF-90D0-734C-8374-1D7ED8C80918}"/>
              </a:ext>
            </a:extLst>
          </p:cNvPr>
          <p:cNvPicPr>
            <a:picLocks noChangeAspect="1"/>
          </p:cNvPicPr>
          <p:nvPr/>
        </p:nvPicPr>
        <p:blipFill>
          <a:blip r:embed="rId2"/>
          <a:stretch>
            <a:fillRect/>
          </a:stretch>
        </p:blipFill>
        <p:spPr>
          <a:xfrm rot="1255900">
            <a:off x="7406208" y="118825"/>
            <a:ext cx="3181823" cy="3181823"/>
          </a:xfrm>
          <a:prstGeom prst="rect">
            <a:avLst/>
          </a:prstGeom>
        </p:spPr>
      </p:pic>
    </p:spTree>
    <p:extLst>
      <p:ext uri="{BB962C8B-B14F-4D97-AF65-F5344CB8AC3E}">
        <p14:creationId xmlns:p14="http://schemas.microsoft.com/office/powerpoint/2010/main" val="40720993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solidFill>
                  <a:schemeClr val="bg1"/>
                </a:solidFill>
                <a:latin typeface="Franklin Gothic Heavy" charset="0"/>
                <a:ea typeface="Franklin Gothic Heavy" charset="0"/>
                <a:cs typeface="Franklin Gothic Heavy" charset="0"/>
              </a:rPr>
              <a:t>All you need</a:t>
            </a:r>
          </a:p>
        </p:txBody>
      </p:sp>
      <p:sp>
        <p:nvSpPr>
          <p:cNvPr id="3" name="Content Placeholder 2"/>
          <p:cNvSpPr>
            <a:spLocks noGrp="1"/>
          </p:cNvSpPr>
          <p:nvPr>
            <p:ph idx="1"/>
          </p:nvPr>
        </p:nvSpPr>
        <p:spPr/>
        <p:txBody>
          <a:bodyPr>
            <a:noAutofit/>
          </a:bodyPr>
          <a:lstStyle/>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dirty="0">
                <a:solidFill>
                  <a:srgbClr val="79D758"/>
                </a:solidFill>
                <a:latin typeface="Franklin Gothic Medium" charset="0"/>
                <a:ea typeface="Franklin Gothic Medium" charset="0"/>
                <a:cs typeface="Franklin Gothic Medium" charset="0"/>
              </a:rPr>
              <a:t>Exposure-outcome effect</a:t>
            </a:r>
          </a:p>
          <a:p>
            <a:pPr>
              <a:buFont typeface="Wingdings" charset="2"/>
              <a:buChar char="ü"/>
            </a:pPr>
            <a:endParaRPr lang="en-US" sz="3200" dirty="0">
              <a:solidFill>
                <a:schemeClr val="bg1"/>
              </a:solidFill>
              <a:latin typeface="Franklin Gothic Medium" charset="0"/>
              <a:ea typeface="Franklin Gothic Medium" charset="0"/>
              <a:cs typeface="Franklin Gothic Medium" charset="0"/>
            </a:endParaRPr>
          </a:p>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dirty="0">
                <a:solidFill>
                  <a:srgbClr val="79D758"/>
                </a:solidFill>
                <a:latin typeface="Franklin Gothic Medium" charset="0"/>
                <a:ea typeface="Franklin Gothic Medium" charset="0"/>
                <a:cs typeface="Franklin Gothic Medium" charset="0"/>
              </a:rPr>
              <a:t>Exposure-unmeasured confounder effect</a:t>
            </a:r>
          </a:p>
          <a:p>
            <a:pPr>
              <a:buFont typeface="Wingdings" charset="2"/>
              <a:buChar char="ü"/>
            </a:pPr>
            <a:endParaRPr lang="en-US" sz="3200" dirty="0">
              <a:solidFill>
                <a:schemeClr val="bg1"/>
              </a:solidFill>
              <a:latin typeface="Franklin Gothic Medium" charset="0"/>
              <a:ea typeface="Franklin Gothic Medium" charset="0"/>
              <a:cs typeface="Franklin Gothic Medium" charset="0"/>
            </a:endParaRPr>
          </a:p>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dirty="0">
                <a:solidFill>
                  <a:srgbClr val="79D758"/>
                </a:solidFill>
                <a:latin typeface="Franklin Gothic Medium" charset="0"/>
                <a:ea typeface="Franklin Gothic Medium" charset="0"/>
                <a:cs typeface="Franklin Gothic Medium" charset="0"/>
              </a:rPr>
              <a:t>Outcome-unmeasured confounder effect</a:t>
            </a:r>
            <a:endParaRPr lang="en-US" sz="3200" dirty="0">
              <a:solidFill>
                <a:schemeClr val="bg1"/>
              </a:solidFill>
              <a:latin typeface="Franklin Gothic Medium" charset="0"/>
              <a:ea typeface="Franklin Gothic Medium" charset="0"/>
              <a:cs typeface="Franklin Gothic Medium" charset="0"/>
            </a:endParaRPr>
          </a:p>
        </p:txBody>
      </p:sp>
    </p:spTree>
    <p:extLst>
      <p:ext uri="{BB962C8B-B14F-4D97-AF65-F5344CB8AC3E}">
        <p14:creationId xmlns:p14="http://schemas.microsoft.com/office/powerpoint/2010/main" val="118308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solidFill>
                  <a:schemeClr val="bg1"/>
                </a:solidFill>
                <a:latin typeface="Franklin Gothic Heavy" charset="0"/>
                <a:ea typeface="Franklin Gothic Heavy" charset="0"/>
                <a:cs typeface="Franklin Gothic Heavy" charset="0"/>
              </a:rPr>
              <a:t>All you need</a:t>
            </a:r>
          </a:p>
        </p:txBody>
      </p:sp>
      <p:sp>
        <p:nvSpPr>
          <p:cNvPr id="3" name="Content Placeholder 2"/>
          <p:cNvSpPr>
            <a:spLocks noGrp="1"/>
          </p:cNvSpPr>
          <p:nvPr>
            <p:ph idx="1"/>
          </p:nvPr>
        </p:nvSpPr>
        <p:spPr/>
        <p:txBody>
          <a:bodyPr>
            <a:noAutofit/>
          </a:bodyPr>
          <a:lstStyle/>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strike="sngStrike" dirty="0">
                <a:solidFill>
                  <a:srgbClr val="79D758"/>
                </a:solidFill>
                <a:latin typeface="Franklin Gothic Medium" charset="0"/>
                <a:ea typeface="Franklin Gothic Medium" charset="0"/>
                <a:cs typeface="Franklin Gothic Medium" charset="0"/>
              </a:rPr>
              <a:t>Exposure-outcome effect</a:t>
            </a:r>
            <a:r>
              <a:rPr lang="en-US" sz="3200" dirty="0">
                <a:solidFill>
                  <a:schemeClr val="bg1"/>
                </a:solidFill>
                <a:latin typeface="Franklin Gothic Medium" charset="0"/>
                <a:ea typeface="Franklin Gothic Medium" charset="0"/>
                <a:cs typeface="Franklin Gothic Medium" charset="0"/>
              </a:rPr>
              <a:t> generally estimated from a model, for example an odds ratio, hazard ratio, or risk ratio</a:t>
            </a:r>
          </a:p>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dirty="0">
                <a:solidFill>
                  <a:schemeClr val="accent1">
                    <a:lumMod val="50000"/>
                  </a:schemeClr>
                </a:solidFill>
                <a:latin typeface="Franklin Gothic Medium" charset="0"/>
                <a:ea typeface="Franklin Gothic Medium" charset="0"/>
                <a:cs typeface="Franklin Gothic Medium" charset="0"/>
              </a:rPr>
              <a:t>Exposure-unmeasured confounder effect</a:t>
            </a:r>
          </a:p>
          <a:p>
            <a:pPr>
              <a:buFont typeface="Wingdings" charset="2"/>
              <a:buChar char="ü"/>
            </a:pPr>
            <a:endParaRPr lang="en-US" sz="3200" dirty="0">
              <a:solidFill>
                <a:schemeClr val="bg1"/>
              </a:solidFill>
              <a:latin typeface="Franklin Gothic Medium" charset="0"/>
              <a:ea typeface="Franklin Gothic Medium" charset="0"/>
              <a:cs typeface="Franklin Gothic Medium" charset="0"/>
            </a:endParaRPr>
          </a:p>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dirty="0">
                <a:solidFill>
                  <a:schemeClr val="accent1">
                    <a:lumMod val="50000"/>
                  </a:schemeClr>
                </a:solidFill>
                <a:latin typeface="Franklin Gothic Medium" charset="0"/>
                <a:ea typeface="Franklin Gothic Medium" charset="0"/>
                <a:cs typeface="Franklin Gothic Medium" charset="0"/>
              </a:rPr>
              <a:t>Outcome-unmeasured confounder effect</a:t>
            </a:r>
            <a:endParaRPr lang="en-US" sz="3200" dirty="0">
              <a:solidFill>
                <a:schemeClr val="accent1">
                  <a:lumMod val="50000"/>
                </a:schemeClr>
              </a:solidFill>
              <a:latin typeface="Franklin Gothic Medium" charset="0"/>
              <a:ea typeface="Franklin Gothic Medium" charset="0"/>
              <a:cs typeface="Franklin Gothic Medium" charset="0"/>
            </a:endParaRPr>
          </a:p>
        </p:txBody>
      </p:sp>
      <p:sp>
        <p:nvSpPr>
          <p:cNvPr id="5" name="TextBox 4">
            <a:extLst>
              <a:ext uri="{FF2B5EF4-FFF2-40B4-BE49-F238E27FC236}">
                <a16:creationId xmlns:a16="http://schemas.microsoft.com/office/drawing/2014/main" id="{ABF1F9A5-3096-4541-B94C-3E3345A89387}"/>
              </a:ext>
            </a:extLst>
          </p:cNvPr>
          <p:cNvSpPr txBox="1"/>
          <p:nvPr/>
        </p:nvSpPr>
        <p:spPr>
          <a:xfrm>
            <a:off x="3244850" y="2291834"/>
            <a:ext cx="5702300" cy="2400657"/>
          </a:xfrm>
          <a:prstGeom prst="rect">
            <a:avLst/>
          </a:prstGeom>
          <a:ln w="76200"/>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5000" dirty="0">
                <a:solidFill>
                  <a:schemeClr val="accent4"/>
                </a:solidFill>
                <a:latin typeface="Franklin Gothic Medium" panose="020B0603020102020204" pitchFamily="34" charset="0"/>
              </a:rPr>
              <a:t>Odds Ratio Confidence Interval: (1.5, 2)</a:t>
            </a:r>
          </a:p>
        </p:txBody>
      </p:sp>
    </p:spTree>
    <p:extLst>
      <p:ext uri="{BB962C8B-B14F-4D97-AF65-F5344CB8AC3E}">
        <p14:creationId xmlns:p14="http://schemas.microsoft.com/office/powerpoint/2010/main" val="1648603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2577644" y="2813819"/>
                <a:ext cx="6544292" cy="115416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7500" b="0" i="1" smtClean="0">
                          <a:solidFill>
                            <a:schemeClr val="bg1"/>
                          </a:solidFill>
                          <a:latin typeface="Cambria Math" panose="02040503050406030204" pitchFamily="18" charset="0"/>
                        </a:rPr>
                        <m:t>𝐸</m:t>
                      </m:r>
                      <m:r>
                        <a:rPr lang="en-US" sz="7500" b="0" i="1" smtClean="0">
                          <a:solidFill>
                            <a:schemeClr val="bg1"/>
                          </a:solidFill>
                          <a:latin typeface="Cambria Math" panose="02040503050406030204" pitchFamily="18" charset="0"/>
                        </a:rPr>
                        <m:t>[</m:t>
                      </m:r>
                      <m:r>
                        <a:rPr lang="en-US" sz="7500" b="0" i="1" smtClean="0">
                          <a:solidFill>
                            <a:schemeClr val="bg1"/>
                          </a:solidFill>
                          <a:latin typeface="Cambria Math" panose="02040503050406030204" pitchFamily="18" charset="0"/>
                        </a:rPr>
                        <m:t>𝑌</m:t>
                      </m:r>
                      <m:d>
                        <m:dPr>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0</m:t>
                          </m:r>
                        </m:e>
                      </m:d>
                      <m:r>
                        <a:rPr lang="en-US" sz="7500" b="0" i="1" smtClean="0">
                          <a:solidFill>
                            <a:schemeClr val="bg1"/>
                          </a:solidFill>
                          <a:latin typeface="Cambria Math" panose="02040503050406030204" pitchFamily="18" charset="0"/>
                        </a:rPr>
                        <m:t>−</m:t>
                      </m:r>
                      <m:r>
                        <a:rPr lang="en-US" sz="7500" b="0" i="1" smtClean="0">
                          <a:solidFill>
                            <a:schemeClr val="bg1"/>
                          </a:solidFill>
                          <a:latin typeface="Cambria Math" panose="02040503050406030204" pitchFamily="18" charset="0"/>
                        </a:rPr>
                        <m:t>𝑌</m:t>
                      </m:r>
                      <m:d>
                        <m:dPr>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1</m:t>
                          </m:r>
                        </m:e>
                      </m:d>
                      <m:r>
                        <a:rPr lang="en-US" sz="7500" b="0" i="1" smtClean="0">
                          <a:solidFill>
                            <a:schemeClr val="bg1"/>
                          </a:solidFill>
                          <a:latin typeface="Cambria Math" panose="02040503050406030204" pitchFamily="18" charset="0"/>
                        </a:rPr>
                        <m:t>]</m:t>
                      </m:r>
                    </m:oMath>
                  </m:oMathPara>
                </a14:m>
                <a:endParaRPr lang="en-US" sz="75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2577644" y="2813819"/>
                <a:ext cx="6544292" cy="1154162"/>
              </a:xfrm>
              <a:prstGeom prst="rect">
                <a:avLst/>
              </a:prstGeom>
              <a:blipFill>
                <a:blip r:embed="rId3"/>
                <a:stretch>
                  <a:fillRect l="-2713" t="-1099" r="-4651" b="-34066"/>
                </a:stretch>
              </a:blipFill>
            </p:spPr>
            <p:txBody>
              <a:bodyPr/>
              <a:lstStyle/>
              <a:p>
                <a:r>
                  <a:rPr lang="en-US">
                    <a:noFill/>
                  </a:rPr>
                  <a:t> </a:t>
                </a:r>
              </a:p>
            </p:txBody>
          </p:sp>
        </mc:Fallback>
      </mc:AlternateContent>
    </p:spTree>
    <p:extLst>
      <p:ext uri="{BB962C8B-B14F-4D97-AF65-F5344CB8AC3E}">
        <p14:creationId xmlns:p14="http://schemas.microsoft.com/office/powerpoint/2010/main" val="101600558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solidFill>
                  <a:schemeClr val="bg1"/>
                </a:solidFill>
                <a:latin typeface="Franklin Gothic Heavy" charset="0"/>
                <a:ea typeface="Franklin Gothic Heavy" charset="0"/>
                <a:cs typeface="Franklin Gothic Heavy" charset="0"/>
              </a:rPr>
              <a:t>All you need</a:t>
            </a:r>
          </a:p>
        </p:txBody>
      </p:sp>
      <p:sp>
        <p:nvSpPr>
          <p:cNvPr id="3" name="Content Placeholder 2"/>
          <p:cNvSpPr>
            <a:spLocks noGrp="1"/>
          </p:cNvSpPr>
          <p:nvPr>
            <p:ph idx="1"/>
          </p:nvPr>
        </p:nvSpPr>
        <p:spPr/>
        <p:txBody>
          <a:bodyPr>
            <a:noAutofit/>
          </a:bodyPr>
          <a:lstStyle/>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strike="sngStrike" dirty="0">
                <a:solidFill>
                  <a:schemeClr val="accent1">
                    <a:lumMod val="50000"/>
                  </a:schemeClr>
                </a:solidFill>
                <a:latin typeface="Franklin Gothic Medium" charset="0"/>
                <a:ea typeface="Franklin Gothic Medium" charset="0"/>
                <a:cs typeface="Franklin Gothic Medium" charset="0"/>
              </a:rPr>
              <a:t>Exposure-outcome effect</a:t>
            </a:r>
            <a:r>
              <a:rPr lang="en-US" sz="3200" dirty="0">
                <a:solidFill>
                  <a:schemeClr val="accent1">
                    <a:lumMod val="50000"/>
                  </a:schemeClr>
                </a:solidFill>
                <a:latin typeface="Franklin Gothic Medium" charset="0"/>
                <a:ea typeface="Franklin Gothic Medium" charset="0"/>
                <a:cs typeface="Franklin Gothic Medium" charset="0"/>
              </a:rPr>
              <a:t> </a:t>
            </a:r>
            <a:r>
              <a:rPr lang="en-US" sz="3200" dirty="0">
                <a:solidFill>
                  <a:schemeClr val="tx1">
                    <a:lumMod val="75000"/>
                    <a:lumOff val="25000"/>
                  </a:schemeClr>
                </a:solidFill>
                <a:latin typeface="Franklin Gothic Medium" charset="0"/>
                <a:ea typeface="Franklin Gothic Medium" charset="0"/>
                <a:cs typeface="Franklin Gothic Medium" charset="0"/>
              </a:rPr>
              <a:t>generally estimated from a model, for example an odds ratio, hazard ratio, or risk ratio</a:t>
            </a:r>
          </a:p>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dirty="0">
                <a:solidFill>
                  <a:srgbClr val="79D758"/>
                </a:solidFill>
                <a:latin typeface="Franklin Gothic Medium" charset="0"/>
                <a:ea typeface="Franklin Gothic Medium" charset="0"/>
                <a:cs typeface="Franklin Gothic Medium" charset="0"/>
              </a:rPr>
              <a:t>Exposure-unmeasured confounder effect</a:t>
            </a:r>
          </a:p>
          <a:p>
            <a:pPr>
              <a:buFont typeface="Wingdings" charset="2"/>
              <a:buChar char="ü"/>
            </a:pPr>
            <a:endParaRPr lang="en-US" sz="3200" dirty="0">
              <a:solidFill>
                <a:schemeClr val="bg1"/>
              </a:solidFill>
              <a:latin typeface="Franklin Gothic Medium" charset="0"/>
              <a:ea typeface="Franklin Gothic Medium" charset="0"/>
              <a:cs typeface="Franklin Gothic Medium" charset="0"/>
            </a:endParaRPr>
          </a:p>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dirty="0">
                <a:solidFill>
                  <a:srgbClr val="79D758"/>
                </a:solidFill>
                <a:latin typeface="Franklin Gothic Medium" charset="0"/>
                <a:ea typeface="Franklin Gothic Medium" charset="0"/>
                <a:cs typeface="Franklin Gothic Medium" charset="0"/>
              </a:rPr>
              <a:t>Outcome-unmeasured confounder effect</a:t>
            </a:r>
            <a:endParaRPr lang="en-US" sz="3200" dirty="0">
              <a:solidFill>
                <a:srgbClr val="79D758"/>
              </a:solidFill>
              <a:latin typeface="Franklin Gothic Medium" charset="0"/>
              <a:ea typeface="Franklin Gothic Medium" charset="0"/>
              <a:cs typeface="Franklin Gothic Medium" charset="0"/>
            </a:endParaRPr>
          </a:p>
        </p:txBody>
      </p:sp>
    </p:spTree>
    <p:extLst>
      <p:ext uri="{BB962C8B-B14F-4D97-AF65-F5344CB8AC3E}">
        <p14:creationId xmlns:p14="http://schemas.microsoft.com/office/powerpoint/2010/main" val="13151983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753698"/>
            <a:ext cx="10515600" cy="1325563"/>
          </a:xfrm>
        </p:spPr>
        <p:txBody>
          <a:bodyPr/>
          <a:lstStyle/>
          <a:p>
            <a:r>
              <a:rPr lang="en-US" dirty="0">
                <a:solidFill>
                  <a:schemeClr val="bg1"/>
                </a:solidFill>
                <a:latin typeface="Franklin Gothic Heavy" charset="0"/>
                <a:ea typeface="Franklin Gothic Heavy" charset="0"/>
                <a:cs typeface="Franklin Gothic Heavy" charset="0"/>
              </a:rPr>
              <a:t>Tipping point analyses</a:t>
            </a:r>
          </a:p>
        </p:txBody>
      </p:sp>
      <p:pic>
        <p:nvPicPr>
          <p:cNvPr id="4" name="Content Placeholder 3"/>
          <p:cNvPicPr>
            <a:picLocks noGrp="1" noChangeAspect="1"/>
          </p:cNvPicPr>
          <p:nvPr>
            <p:ph idx="1"/>
          </p:nvPr>
        </p:nvPicPr>
        <p:blipFill>
          <a:blip r:embed="rId2"/>
          <a:stretch>
            <a:fillRect/>
          </a:stretch>
        </p:blipFill>
        <p:spPr>
          <a:xfrm>
            <a:off x="3162300" y="679667"/>
            <a:ext cx="5867400" cy="4038600"/>
          </a:xfrm>
          <a:prstGeom prst="rect">
            <a:avLst/>
          </a:prstGeom>
          <a:solidFill>
            <a:schemeClr val="tx1"/>
          </a:solidFill>
        </p:spPr>
      </p:pic>
      <p:sp>
        <p:nvSpPr>
          <p:cNvPr id="5" name="Rectangle 4"/>
          <p:cNvSpPr/>
          <p:nvPr/>
        </p:nvSpPr>
        <p:spPr>
          <a:xfrm>
            <a:off x="1856510" y="5786873"/>
            <a:ext cx="9005454" cy="646331"/>
          </a:xfrm>
          <a:prstGeom prst="rect">
            <a:avLst/>
          </a:prstGeom>
        </p:spPr>
        <p:txBody>
          <a:bodyPr wrap="square">
            <a:spAutoFit/>
          </a:bodyPr>
          <a:lstStyle/>
          <a:p>
            <a:r>
              <a:rPr lang="en-US" sz="3600" dirty="0">
                <a:solidFill>
                  <a:schemeClr val="bg1"/>
                </a:solidFill>
                <a:effectLst/>
                <a:latin typeface="Franklin Gothic Medium" charset="0"/>
                <a:ea typeface="Franklin Gothic Medium" charset="0"/>
                <a:cs typeface="Franklin Gothic Medium" charset="0"/>
              </a:rPr>
              <a:t>what will tip our confidence bound to cross 1</a:t>
            </a:r>
          </a:p>
        </p:txBody>
      </p:sp>
    </p:spTree>
    <p:extLst>
      <p:ext uri="{BB962C8B-B14F-4D97-AF65-F5344CB8AC3E}">
        <p14:creationId xmlns:p14="http://schemas.microsoft.com/office/powerpoint/2010/main" val="2073012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solidFill>
                  <a:schemeClr val="bg1"/>
                </a:solidFill>
                <a:latin typeface="Franklin Gothic Heavy" charset="0"/>
                <a:ea typeface="Franklin Gothic Heavy" charset="0"/>
                <a:cs typeface="Franklin Gothic Heavy" charset="0"/>
              </a:rPr>
              <a:t>All you need</a:t>
            </a:r>
          </a:p>
        </p:txBody>
      </p:sp>
      <p:sp>
        <p:nvSpPr>
          <p:cNvPr id="3" name="Content Placeholder 2"/>
          <p:cNvSpPr>
            <a:spLocks noGrp="1"/>
          </p:cNvSpPr>
          <p:nvPr>
            <p:ph idx="1"/>
          </p:nvPr>
        </p:nvSpPr>
        <p:spPr/>
        <p:txBody>
          <a:bodyPr>
            <a:noAutofit/>
          </a:bodyPr>
          <a:lstStyle/>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strike="sngStrike" dirty="0">
                <a:solidFill>
                  <a:schemeClr val="accent1">
                    <a:lumMod val="50000"/>
                  </a:schemeClr>
                </a:solidFill>
                <a:latin typeface="Franklin Gothic Medium" charset="0"/>
                <a:ea typeface="Franklin Gothic Medium" charset="0"/>
                <a:cs typeface="Franklin Gothic Medium" charset="0"/>
              </a:rPr>
              <a:t>Exposure-outcome effect</a:t>
            </a:r>
            <a:r>
              <a:rPr lang="en-US" sz="3200" dirty="0">
                <a:solidFill>
                  <a:schemeClr val="accent1">
                    <a:lumMod val="50000"/>
                  </a:schemeClr>
                </a:solidFill>
                <a:latin typeface="Franklin Gothic Medium" charset="0"/>
                <a:ea typeface="Franklin Gothic Medium" charset="0"/>
                <a:cs typeface="Franklin Gothic Medium" charset="0"/>
              </a:rPr>
              <a:t> </a:t>
            </a:r>
            <a:r>
              <a:rPr lang="en-US" sz="3200" dirty="0">
                <a:solidFill>
                  <a:schemeClr val="tx1">
                    <a:lumMod val="75000"/>
                    <a:lumOff val="25000"/>
                  </a:schemeClr>
                </a:solidFill>
                <a:latin typeface="Franklin Gothic Medium" charset="0"/>
                <a:ea typeface="Franklin Gothic Medium" charset="0"/>
                <a:cs typeface="Franklin Gothic Medium" charset="0"/>
              </a:rPr>
              <a:t>generally estimated from a model, for example an odds ratio, hazard ratio, or risk ratio</a:t>
            </a:r>
          </a:p>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strike="sngStrike" dirty="0">
                <a:solidFill>
                  <a:srgbClr val="79D758"/>
                </a:solidFill>
                <a:latin typeface="Franklin Gothic Medium" charset="0"/>
                <a:ea typeface="Franklin Gothic Medium" charset="0"/>
                <a:cs typeface="Franklin Gothic Medium" charset="0"/>
              </a:rPr>
              <a:t>Exposure-unmeasured confounder effect</a:t>
            </a:r>
            <a:r>
              <a:rPr lang="en-US" sz="3200" dirty="0">
                <a:solidFill>
                  <a:srgbClr val="79D758"/>
                </a:solidFill>
                <a:latin typeface="Franklin Gothic Medium" charset="0"/>
                <a:ea typeface="Franklin Gothic Medium" charset="0"/>
                <a:cs typeface="Franklin Gothic Medium" charset="0"/>
              </a:rPr>
              <a:t> </a:t>
            </a:r>
            <a:r>
              <a:rPr lang="en-US" sz="3200" dirty="0">
                <a:solidFill>
                  <a:schemeClr val="bg1"/>
                </a:solidFill>
                <a:latin typeface="Franklin Gothic Medium" charset="0"/>
                <a:ea typeface="Franklin Gothic Medium" charset="0"/>
                <a:cs typeface="Franklin Gothic Medium" charset="0"/>
              </a:rPr>
              <a:t>can use my observed variables to estimate this</a:t>
            </a:r>
            <a:endParaRPr lang="en-US" sz="3200" b="1" strike="sngStrike" dirty="0">
              <a:solidFill>
                <a:schemeClr val="bg1"/>
              </a:solidFill>
              <a:latin typeface="Franklin Gothic Medium" charset="0"/>
              <a:ea typeface="Franklin Gothic Medium" charset="0"/>
              <a:cs typeface="Franklin Gothic Medium" charset="0"/>
            </a:endParaRPr>
          </a:p>
          <a:p>
            <a:pPr>
              <a:buFont typeface="Wingdings" charset="2"/>
              <a:buChar char="ü"/>
            </a:pPr>
            <a:endParaRPr lang="en-US" sz="3200" dirty="0">
              <a:solidFill>
                <a:schemeClr val="bg1"/>
              </a:solidFill>
              <a:latin typeface="Franklin Gothic Medium" charset="0"/>
              <a:ea typeface="Franklin Gothic Medium" charset="0"/>
              <a:cs typeface="Franklin Gothic Medium" charset="0"/>
            </a:endParaRPr>
          </a:p>
          <a:p>
            <a:pPr>
              <a:buFont typeface="Wingdings" charset="2"/>
              <a:buChar char="ü"/>
            </a:pPr>
            <a:r>
              <a:rPr lang="en-US" sz="3200" dirty="0">
                <a:solidFill>
                  <a:schemeClr val="accent1">
                    <a:lumMod val="50000"/>
                  </a:schemeClr>
                </a:solidFill>
                <a:latin typeface="Franklin Gothic Medium" charset="0"/>
                <a:ea typeface="Franklin Gothic Medium" charset="0"/>
                <a:cs typeface="Franklin Gothic Medium" charset="0"/>
              </a:rPr>
              <a:t> </a:t>
            </a:r>
            <a:r>
              <a:rPr lang="en-US" sz="3200" b="1" dirty="0">
                <a:solidFill>
                  <a:schemeClr val="accent1">
                    <a:lumMod val="50000"/>
                  </a:schemeClr>
                </a:solidFill>
                <a:latin typeface="Franklin Gothic Medium" charset="0"/>
                <a:ea typeface="Franklin Gothic Medium" charset="0"/>
                <a:cs typeface="Franklin Gothic Medium" charset="0"/>
              </a:rPr>
              <a:t>Outcome-unmeasured confounder effect</a:t>
            </a:r>
            <a:endParaRPr lang="en-US" sz="3200" dirty="0">
              <a:solidFill>
                <a:schemeClr val="accent1">
                  <a:lumMod val="50000"/>
                </a:schemeClr>
              </a:solidFill>
              <a:latin typeface="Franklin Gothic Medium" charset="0"/>
              <a:ea typeface="Franklin Gothic Medium" charset="0"/>
              <a:cs typeface="Franklin Gothic Medium" charset="0"/>
            </a:endParaRPr>
          </a:p>
        </p:txBody>
      </p:sp>
    </p:spTree>
    <p:extLst>
      <p:ext uri="{BB962C8B-B14F-4D97-AF65-F5344CB8AC3E}">
        <p14:creationId xmlns:p14="http://schemas.microsoft.com/office/powerpoint/2010/main" val="43447729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solidFill>
                  <a:schemeClr val="bg1"/>
                </a:solidFill>
                <a:latin typeface="Franklin Gothic Heavy" charset="0"/>
                <a:ea typeface="Franklin Gothic Heavy" charset="0"/>
                <a:cs typeface="Franklin Gothic Heavy" charset="0"/>
              </a:rPr>
              <a:t>All you need</a:t>
            </a:r>
          </a:p>
        </p:txBody>
      </p:sp>
      <p:sp>
        <p:nvSpPr>
          <p:cNvPr id="3" name="Content Placeholder 2"/>
          <p:cNvSpPr>
            <a:spLocks noGrp="1"/>
          </p:cNvSpPr>
          <p:nvPr>
            <p:ph idx="1"/>
          </p:nvPr>
        </p:nvSpPr>
        <p:spPr/>
        <p:txBody>
          <a:bodyPr>
            <a:noAutofit/>
          </a:bodyPr>
          <a:lstStyle/>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strike="sngStrike" dirty="0">
                <a:solidFill>
                  <a:schemeClr val="accent1">
                    <a:lumMod val="50000"/>
                  </a:schemeClr>
                </a:solidFill>
                <a:latin typeface="Franklin Gothic Medium" charset="0"/>
                <a:ea typeface="Franklin Gothic Medium" charset="0"/>
                <a:cs typeface="Franklin Gothic Medium" charset="0"/>
              </a:rPr>
              <a:t>Exposure-outcome effect</a:t>
            </a:r>
            <a:r>
              <a:rPr lang="en-US" sz="3200" dirty="0">
                <a:solidFill>
                  <a:schemeClr val="accent1">
                    <a:lumMod val="50000"/>
                  </a:schemeClr>
                </a:solidFill>
                <a:latin typeface="Franklin Gothic Medium" charset="0"/>
                <a:ea typeface="Franklin Gothic Medium" charset="0"/>
                <a:cs typeface="Franklin Gothic Medium" charset="0"/>
              </a:rPr>
              <a:t> </a:t>
            </a:r>
            <a:r>
              <a:rPr lang="en-US" sz="3200" dirty="0">
                <a:solidFill>
                  <a:schemeClr val="tx1">
                    <a:lumMod val="75000"/>
                    <a:lumOff val="25000"/>
                  </a:schemeClr>
                </a:solidFill>
                <a:latin typeface="Franklin Gothic Medium" charset="0"/>
                <a:ea typeface="Franklin Gothic Medium" charset="0"/>
                <a:cs typeface="Franklin Gothic Medium" charset="0"/>
              </a:rPr>
              <a:t>generally estimated from a model, for example an odds ratio, hazard ratio, or risk ratio</a:t>
            </a:r>
          </a:p>
          <a:p>
            <a:pPr>
              <a:buFont typeface="Wingdings" charset="2"/>
              <a:buChar char="ü"/>
            </a:pPr>
            <a:r>
              <a:rPr lang="en-US" sz="3200" dirty="0">
                <a:solidFill>
                  <a:schemeClr val="accent1">
                    <a:lumMod val="50000"/>
                  </a:schemeClr>
                </a:solidFill>
                <a:latin typeface="Franklin Gothic Medium" charset="0"/>
                <a:ea typeface="Franklin Gothic Medium" charset="0"/>
                <a:cs typeface="Franklin Gothic Medium" charset="0"/>
              </a:rPr>
              <a:t> </a:t>
            </a:r>
            <a:r>
              <a:rPr lang="en-US" sz="3200" b="1" dirty="0">
                <a:solidFill>
                  <a:schemeClr val="accent1">
                    <a:lumMod val="50000"/>
                  </a:schemeClr>
                </a:solidFill>
                <a:latin typeface="Franklin Gothic Medium" charset="0"/>
                <a:ea typeface="Franklin Gothic Medium" charset="0"/>
                <a:cs typeface="Franklin Gothic Medium" charset="0"/>
              </a:rPr>
              <a:t>Exposure-unmeasured confounder effect </a:t>
            </a:r>
            <a:r>
              <a:rPr lang="en-US" sz="3200" dirty="0">
                <a:solidFill>
                  <a:schemeClr val="tx1">
                    <a:lumMod val="75000"/>
                    <a:lumOff val="25000"/>
                  </a:schemeClr>
                </a:solidFill>
                <a:latin typeface="Franklin Gothic Medium" charset="0"/>
                <a:ea typeface="Franklin Gothic Medium" charset="0"/>
                <a:cs typeface="Franklin Gothic Medium" charset="0"/>
              </a:rPr>
              <a:t>can use my observed variables to estimate this</a:t>
            </a:r>
            <a:endParaRPr lang="en-US" sz="3200" b="1" dirty="0">
              <a:solidFill>
                <a:schemeClr val="tx1">
                  <a:lumMod val="75000"/>
                  <a:lumOff val="25000"/>
                </a:schemeClr>
              </a:solidFill>
              <a:latin typeface="Franklin Gothic Medium" charset="0"/>
              <a:ea typeface="Franklin Gothic Medium" charset="0"/>
              <a:cs typeface="Franklin Gothic Medium" charset="0"/>
            </a:endParaRPr>
          </a:p>
          <a:p>
            <a:pPr>
              <a:buFont typeface="Wingdings" charset="2"/>
              <a:buChar char="ü"/>
            </a:pPr>
            <a:endParaRPr lang="en-US" sz="3200" dirty="0">
              <a:solidFill>
                <a:schemeClr val="bg1"/>
              </a:solidFill>
              <a:latin typeface="Franklin Gothic Medium" charset="0"/>
              <a:ea typeface="Franklin Gothic Medium" charset="0"/>
              <a:cs typeface="Franklin Gothic Medium" charset="0"/>
            </a:endParaRPr>
          </a:p>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dirty="0">
                <a:solidFill>
                  <a:srgbClr val="79D758"/>
                </a:solidFill>
                <a:latin typeface="Franklin Gothic Medium" charset="0"/>
                <a:ea typeface="Franklin Gothic Medium" charset="0"/>
                <a:cs typeface="Franklin Gothic Medium" charset="0"/>
              </a:rPr>
              <a:t>Outcome-unmeasured confounder effect</a:t>
            </a:r>
            <a:endParaRPr lang="en-US" sz="3200" dirty="0">
              <a:solidFill>
                <a:srgbClr val="79D758"/>
              </a:solidFill>
              <a:latin typeface="Franklin Gothic Medium" charset="0"/>
              <a:ea typeface="Franklin Gothic Medium" charset="0"/>
              <a:cs typeface="Franklin Gothic Medium" charset="0"/>
            </a:endParaRPr>
          </a:p>
        </p:txBody>
      </p:sp>
    </p:spTree>
    <p:extLst>
      <p:ext uri="{BB962C8B-B14F-4D97-AF65-F5344CB8AC3E}">
        <p14:creationId xmlns:p14="http://schemas.microsoft.com/office/powerpoint/2010/main" val="92949816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F796C-F899-8840-89A1-297181D03DCC}"/>
              </a:ext>
            </a:extLst>
          </p:cNvPr>
          <p:cNvSpPr>
            <a:spLocks noGrp="1"/>
          </p:cNvSpPr>
          <p:nvPr>
            <p:ph type="title"/>
          </p:nvPr>
        </p:nvSpPr>
        <p:spPr>
          <a:xfrm>
            <a:off x="228600" y="187325"/>
            <a:ext cx="10515600" cy="1325563"/>
          </a:xfrm>
        </p:spPr>
        <p:txBody>
          <a:bodyPr>
            <a:noAutofit/>
          </a:bodyPr>
          <a:lstStyle/>
          <a:p>
            <a:r>
              <a:rPr lang="en-US" sz="6000" b="1" dirty="0">
                <a:solidFill>
                  <a:schemeClr val="bg1"/>
                </a:solidFill>
                <a:latin typeface="Franklin Gothic Medium" charset="0"/>
                <a:ea typeface="Franklin Gothic Medium" charset="0"/>
                <a:cs typeface="Franklin Gothic Medium" charset="0"/>
              </a:rPr>
              <a:t>Exposure-unmeasured confounder effect</a:t>
            </a:r>
            <a:endParaRPr lang="en-US" sz="6000" dirty="0">
              <a:solidFill>
                <a:schemeClr val="bg1"/>
              </a:solidFill>
            </a:endParaRPr>
          </a:p>
        </p:txBody>
      </p:sp>
      <p:sp>
        <p:nvSpPr>
          <p:cNvPr id="3" name="Content Placeholder 2">
            <a:extLst>
              <a:ext uri="{FF2B5EF4-FFF2-40B4-BE49-F238E27FC236}">
                <a16:creationId xmlns:a16="http://schemas.microsoft.com/office/drawing/2014/main" id="{FD38EB3A-25BB-2C46-9BA1-185A6567CB04}"/>
              </a:ext>
            </a:extLst>
          </p:cNvPr>
          <p:cNvSpPr>
            <a:spLocks noGrp="1"/>
          </p:cNvSpPr>
          <p:nvPr>
            <p:ph idx="1"/>
          </p:nvPr>
        </p:nvSpPr>
        <p:spPr/>
        <p:txBody>
          <a:bodyPr>
            <a:normAutofit/>
          </a:bodyPr>
          <a:lstStyle/>
          <a:p>
            <a:r>
              <a:rPr lang="en-US" sz="4000" dirty="0">
                <a:solidFill>
                  <a:schemeClr val="bg1"/>
                </a:solidFill>
                <a:latin typeface="Franklin Gothic Medium" panose="020B0603020102020204" pitchFamily="34" charset="0"/>
              </a:rPr>
              <a:t>Prevalence of the unmeasured confounder among the </a:t>
            </a:r>
            <a:r>
              <a:rPr lang="en-US" sz="4000" b="1" dirty="0">
                <a:solidFill>
                  <a:schemeClr val="accent4"/>
                </a:solidFill>
                <a:latin typeface="Franklin Gothic Medium" panose="020B0603020102020204" pitchFamily="34" charset="0"/>
              </a:rPr>
              <a:t>exposed</a:t>
            </a:r>
          </a:p>
          <a:p>
            <a:endParaRPr lang="en-US" sz="4000" b="1" dirty="0">
              <a:solidFill>
                <a:schemeClr val="accent4"/>
              </a:solidFill>
              <a:latin typeface="Franklin Gothic Medium" panose="020B0603020102020204" pitchFamily="34" charset="0"/>
            </a:endParaRPr>
          </a:p>
          <a:p>
            <a:r>
              <a:rPr lang="en-US" sz="4000" dirty="0">
                <a:solidFill>
                  <a:schemeClr val="bg1"/>
                </a:solidFill>
                <a:latin typeface="Franklin Gothic Medium" panose="020B0603020102020204" pitchFamily="34" charset="0"/>
              </a:rPr>
              <a:t>Prevalence of the unmeasured confounder among the </a:t>
            </a:r>
            <a:r>
              <a:rPr lang="en-US" sz="4000" b="1" dirty="0">
                <a:solidFill>
                  <a:schemeClr val="accent4"/>
                </a:solidFill>
                <a:latin typeface="Franklin Gothic Medium" panose="020B0603020102020204" pitchFamily="34" charset="0"/>
              </a:rPr>
              <a:t>unexposed</a:t>
            </a:r>
          </a:p>
        </p:txBody>
      </p:sp>
    </p:spTree>
    <p:extLst>
      <p:ext uri="{BB962C8B-B14F-4D97-AF65-F5344CB8AC3E}">
        <p14:creationId xmlns:p14="http://schemas.microsoft.com/office/powerpoint/2010/main" val="27232825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52472" y="5911269"/>
            <a:ext cx="3022093" cy="646331"/>
          </a:xfrm>
          <a:prstGeom prst="rect">
            <a:avLst/>
          </a:prstGeom>
          <a:noFill/>
        </p:spPr>
        <p:txBody>
          <a:bodyPr wrap="square" rtlCol="0">
            <a:spAutoFit/>
          </a:bodyPr>
          <a:lstStyle/>
          <a:p>
            <a:r>
              <a:rPr lang="en-US" sz="3600" dirty="0">
                <a:solidFill>
                  <a:schemeClr val="bg1"/>
                </a:solidFill>
                <a:latin typeface="Franklin Gothic Heavy" charset="0"/>
                <a:ea typeface="Franklin Gothic Heavy" charset="0"/>
                <a:cs typeface="Franklin Gothic Heavy" charset="0"/>
              </a:rPr>
              <a:t>Love Plots</a:t>
            </a:r>
          </a:p>
        </p:txBody>
      </p:sp>
      <p:pic>
        <p:nvPicPr>
          <p:cNvPr id="8" name="Picture 7"/>
          <p:cNvPicPr>
            <a:picLocks noChangeAspect="1"/>
          </p:cNvPicPr>
          <p:nvPr/>
        </p:nvPicPr>
        <p:blipFill>
          <a:blip r:embed="rId2"/>
          <a:stretch>
            <a:fillRect/>
          </a:stretch>
        </p:blipFill>
        <p:spPr>
          <a:xfrm>
            <a:off x="1037051" y="1021580"/>
            <a:ext cx="10117898" cy="4814840"/>
          </a:xfrm>
          <a:prstGeom prst="rect">
            <a:avLst/>
          </a:prstGeom>
        </p:spPr>
      </p:pic>
      <p:grpSp>
        <p:nvGrpSpPr>
          <p:cNvPr id="7" name="Group 6"/>
          <p:cNvGrpSpPr/>
          <p:nvPr/>
        </p:nvGrpSpPr>
        <p:grpSpPr>
          <a:xfrm>
            <a:off x="8970817" y="2180355"/>
            <a:ext cx="1573764" cy="1059735"/>
            <a:chOff x="8970817" y="2180355"/>
            <a:chExt cx="1573764" cy="1059735"/>
          </a:xfrm>
        </p:grpSpPr>
        <mc:AlternateContent xmlns:mc="http://schemas.openxmlformats.org/markup-compatibility/2006" xmlns:a14="http://schemas.microsoft.com/office/drawing/2010/main">
          <mc:Choice Requires="a14">
            <p:sp>
              <p:nvSpPr>
                <p:cNvPr id="3" name="TextBox 2"/>
                <p:cNvSpPr txBox="1"/>
                <p:nvPr/>
              </p:nvSpPr>
              <p:spPr>
                <a:xfrm>
                  <a:off x="8970817" y="2747647"/>
                  <a:ext cx="156427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charset="0"/>
                              </a:rPr>
                              <m:t>𝑝</m:t>
                            </m:r>
                          </m:e>
                          <m:sub>
                            <m:r>
                              <a:rPr lang="en-US" sz="3200" b="0" i="1" smtClean="0">
                                <a:latin typeface="Cambria Math" charset="0"/>
                              </a:rPr>
                              <m:t>1</m:t>
                            </m:r>
                          </m:sub>
                        </m:sSub>
                        <m:r>
                          <a:rPr lang="en-US" sz="3200" b="0" i="1" smtClean="0">
                            <a:latin typeface="Cambria Math" charset="0"/>
                          </a:rPr>
                          <m:t>=0.3</m:t>
                        </m:r>
                      </m:oMath>
                    </m:oMathPara>
                  </a14:m>
                  <a:endParaRPr lang="en-US" sz="3200" b="0" dirty="0"/>
                </a:p>
              </p:txBody>
            </p:sp>
          </mc:Choice>
          <mc:Fallback xmlns="">
            <p:sp>
              <p:nvSpPr>
                <p:cNvPr id="3" name="TextBox 2"/>
                <p:cNvSpPr txBox="1">
                  <a:spLocks noRot="1" noChangeAspect="1" noMove="1" noResize="1" noEditPoints="1" noAdjustHandles="1" noChangeArrowheads="1" noChangeShapeType="1" noTextEdit="1"/>
                </p:cNvSpPr>
                <p:nvPr/>
              </p:nvSpPr>
              <p:spPr>
                <a:xfrm>
                  <a:off x="8970817" y="2747647"/>
                  <a:ext cx="1564274" cy="49244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8970817" y="2180355"/>
                  <a:ext cx="1573764" cy="492443"/>
                </a:xfrm>
                <a:prstGeom prst="rect">
                  <a:avLst/>
                </a:prstGeom>
                <a:noFill/>
              </p:spPr>
              <p:txBody>
                <a:bodyPr wrap="none" lIns="0" tIns="0" rIns="0" bIns="0" rtlCol="0">
                  <a:spAutoFit/>
                </a:bodyPr>
                <a:lstStyle/>
                <a:p>
                  <a14:m>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charset="0"/>
                            </a:rPr>
                            <m:t>𝑝</m:t>
                          </m:r>
                        </m:e>
                        <m:sub>
                          <m:r>
                            <a:rPr lang="en-US" sz="3200" b="0" i="1" smtClean="0">
                              <a:solidFill>
                                <a:schemeClr val="tx1"/>
                              </a:solidFill>
                              <a:latin typeface="Cambria Math" charset="0"/>
                            </a:rPr>
                            <m:t>0</m:t>
                          </m:r>
                        </m:sub>
                      </m:sSub>
                      <m:r>
                        <a:rPr lang="en-US" sz="3200" b="0" i="1" smtClean="0">
                          <a:solidFill>
                            <a:schemeClr val="tx1"/>
                          </a:solidFill>
                          <a:latin typeface="Cambria Math" charset="0"/>
                        </a:rPr>
                        <m:t>=0.1</m:t>
                      </m:r>
                    </m:oMath>
                  </a14:m>
                  <a:r>
                    <a:rPr lang="en-US" sz="3200" dirty="0">
                      <a:solidFill>
                        <a:schemeClr val="tx1"/>
                      </a:solidFill>
                    </a:rPr>
                    <a:t> </a:t>
                  </a:r>
                </a:p>
              </p:txBody>
            </p:sp>
          </mc:Choice>
          <mc:Fallback xmlns="">
            <p:sp>
              <p:nvSpPr>
                <p:cNvPr id="4" name="TextBox 3"/>
                <p:cNvSpPr txBox="1">
                  <a:spLocks noRot="1" noChangeAspect="1" noMove="1" noResize="1" noEditPoints="1" noAdjustHandles="1" noChangeArrowheads="1" noChangeShapeType="1" noTextEdit="1"/>
                </p:cNvSpPr>
                <p:nvPr/>
              </p:nvSpPr>
              <p:spPr>
                <a:xfrm>
                  <a:off x="8970817" y="2180355"/>
                  <a:ext cx="1573764" cy="492443"/>
                </a:xfrm>
                <a:prstGeom prst="rect">
                  <a:avLst/>
                </a:prstGeom>
                <a:blipFill rotWithShape="0">
                  <a:blip r:embed="rId4"/>
                  <a:stretch>
                    <a:fillRect/>
                  </a:stretch>
                </a:blipFill>
              </p:spPr>
              <p:txBody>
                <a:bodyPr/>
                <a:lstStyle/>
                <a:p>
                  <a:r>
                    <a:rPr lang="en-US">
                      <a:noFill/>
                    </a:rPr>
                    <a:t> </a:t>
                  </a:r>
                </a:p>
              </p:txBody>
            </p:sp>
          </mc:Fallback>
        </mc:AlternateContent>
      </p:grpSp>
      <p:sp>
        <p:nvSpPr>
          <p:cNvPr id="9" name="Rounded Rectangle 8"/>
          <p:cNvSpPr/>
          <p:nvPr/>
        </p:nvSpPr>
        <p:spPr>
          <a:xfrm>
            <a:off x="3047999" y="1096429"/>
            <a:ext cx="7910946" cy="484909"/>
          </a:xfrm>
          <a:prstGeom prst="roundRect">
            <a:avLst/>
          </a:prstGeom>
          <a:noFill/>
          <a:ln w="76200">
            <a:solidFill>
              <a:srgbClr val="79D7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8856899" y="2123324"/>
            <a:ext cx="1792109" cy="1248645"/>
          </a:xfrm>
          <a:prstGeom prst="roundRect">
            <a:avLst/>
          </a:prstGeom>
          <a:noFill/>
          <a:ln w="76200">
            <a:solidFill>
              <a:srgbClr val="79D7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534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59FC70-4E8C-FA44-8ACC-335DEDF20215}"/>
              </a:ext>
            </a:extLst>
          </p:cNvPr>
          <p:cNvSpPr>
            <a:spLocks noGrp="1"/>
          </p:cNvSpPr>
          <p:nvPr>
            <p:ph type="title"/>
          </p:nvPr>
        </p:nvSpPr>
        <p:spPr>
          <a:xfrm>
            <a:off x="838200" y="365125"/>
            <a:ext cx="10515600" cy="1325563"/>
          </a:xfrm>
        </p:spPr>
        <p:txBody>
          <a:bodyPr>
            <a:normAutofit/>
          </a:bodyPr>
          <a:lstStyle/>
          <a:p>
            <a:r>
              <a:rPr lang="en-US" sz="6000" dirty="0">
                <a:solidFill>
                  <a:schemeClr val="bg1"/>
                </a:solidFill>
                <a:latin typeface="Franklin Gothic Heavy" charset="0"/>
                <a:ea typeface="Franklin Gothic Heavy" charset="0"/>
                <a:cs typeface="Franklin Gothic Heavy" charset="0"/>
              </a:rPr>
              <a:t>Confounding</a:t>
            </a:r>
          </a:p>
        </p:txBody>
      </p:sp>
      <p:sp>
        <p:nvSpPr>
          <p:cNvPr id="8" name="TextBox 7">
            <a:extLst>
              <a:ext uri="{FF2B5EF4-FFF2-40B4-BE49-F238E27FC236}">
                <a16:creationId xmlns:a16="http://schemas.microsoft.com/office/drawing/2014/main" id="{FD4ABAA6-2E60-1943-823E-3DBC819192B3}"/>
              </a:ext>
            </a:extLst>
          </p:cNvPr>
          <p:cNvSpPr txBox="1"/>
          <p:nvPr/>
        </p:nvSpPr>
        <p:spPr>
          <a:xfrm>
            <a:off x="1744637" y="4552661"/>
            <a:ext cx="2710319" cy="666786"/>
          </a:xfrm>
          <a:prstGeom prst="rect">
            <a:avLst/>
          </a:prstGeom>
          <a:noFill/>
        </p:spPr>
        <p:txBody>
          <a:bodyPr wrap="square" rtlCol="0">
            <a:spAutoFit/>
          </a:bodyPr>
          <a:lstStyle/>
          <a:p>
            <a:r>
              <a:rPr lang="en-US" sz="3733" b="1" dirty="0">
                <a:solidFill>
                  <a:schemeClr val="accent4"/>
                </a:solidFill>
                <a:latin typeface="Franklin Gothic Heavy" charset="0"/>
                <a:ea typeface="Franklin Gothic Heavy" charset="0"/>
                <a:cs typeface="Franklin Gothic Heavy" charset="0"/>
              </a:rPr>
              <a:t>Exposure</a:t>
            </a:r>
            <a:endParaRPr lang="en-US" sz="2133" b="1" dirty="0">
              <a:solidFill>
                <a:schemeClr val="accent4"/>
              </a:solidFill>
              <a:latin typeface="Franklin Gothic Heavy" charset="0"/>
              <a:ea typeface="Franklin Gothic Heavy" charset="0"/>
              <a:cs typeface="Franklin Gothic Heavy" charset="0"/>
            </a:endParaRPr>
          </a:p>
        </p:txBody>
      </p:sp>
      <p:sp>
        <p:nvSpPr>
          <p:cNvPr id="9" name="TextBox 8">
            <a:extLst>
              <a:ext uri="{FF2B5EF4-FFF2-40B4-BE49-F238E27FC236}">
                <a16:creationId xmlns:a16="http://schemas.microsoft.com/office/drawing/2014/main" id="{01CC116C-7A8D-DD4D-AA67-FDFB740C8823}"/>
              </a:ext>
            </a:extLst>
          </p:cNvPr>
          <p:cNvSpPr txBox="1"/>
          <p:nvPr/>
        </p:nvSpPr>
        <p:spPr>
          <a:xfrm>
            <a:off x="7650137" y="4552661"/>
            <a:ext cx="2710319" cy="666786"/>
          </a:xfrm>
          <a:prstGeom prst="rect">
            <a:avLst/>
          </a:prstGeom>
          <a:noFill/>
        </p:spPr>
        <p:txBody>
          <a:bodyPr wrap="square" rtlCol="0">
            <a:spAutoFit/>
          </a:bodyPr>
          <a:lstStyle/>
          <a:p>
            <a:r>
              <a:rPr lang="en-US" sz="3733" b="1" dirty="0">
                <a:solidFill>
                  <a:schemeClr val="accent4"/>
                </a:solidFill>
                <a:latin typeface="Franklin Gothic Heavy" charset="0"/>
                <a:ea typeface="Franklin Gothic Heavy" charset="0"/>
                <a:cs typeface="Franklin Gothic Heavy" charset="0"/>
              </a:rPr>
              <a:t>Outcome</a:t>
            </a:r>
            <a:endParaRPr lang="en-US" sz="2133" b="1" dirty="0">
              <a:solidFill>
                <a:schemeClr val="accent4"/>
              </a:solidFill>
              <a:latin typeface="Franklin Gothic Heavy" charset="0"/>
              <a:ea typeface="Franklin Gothic Heavy" charset="0"/>
              <a:cs typeface="Franklin Gothic Heavy" charset="0"/>
            </a:endParaRPr>
          </a:p>
        </p:txBody>
      </p:sp>
      <p:sp>
        <p:nvSpPr>
          <p:cNvPr id="10" name="TextBox 9">
            <a:extLst>
              <a:ext uri="{FF2B5EF4-FFF2-40B4-BE49-F238E27FC236}">
                <a16:creationId xmlns:a16="http://schemas.microsoft.com/office/drawing/2014/main" id="{842B83A5-4C27-DE48-B235-04F7048E3ADD}"/>
              </a:ext>
            </a:extLst>
          </p:cNvPr>
          <p:cNvSpPr txBox="1"/>
          <p:nvPr/>
        </p:nvSpPr>
        <p:spPr>
          <a:xfrm>
            <a:off x="4565151" y="2724114"/>
            <a:ext cx="2909297" cy="666786"/>
          </a:xfrm>
          <a:prstGeom prst="rect">
            <a:avLst/>
          </a:prstGeom>
          <a:noFill/>
        </p:spPr>
        <p:txBody>
          <a:bodyPr wrap="square" rtlCol="0">
            <a:spAutoFit/>
          </a:bodyPr>
          <a:lstStyle/>
          <a:p>
            <a:r>
              <a:rPr lang="en-US" sz="3733" b="1" dirty="0">
                <a:solidFill>
                  <a:srgbClr val="FFC000"/>
                </a:solidFill>
                <a:latin typeface="Franklin Gothic Heavy" charset="0"/>
                <a:ea typeface="Franklin Gothic Heavy" charset="0"/>
                <a:cs typeface="Franklin Gothic Heavy" charset="0"/>
              </a:rPr>
              <a:t>Confounder</a:t>
            </a:r>
            <a:endParaRPr lang="en-US" sz="2133" b="1" dirty="0">
              <a:solidFill>
                <a:srgbClr val="FFC000"/>
              </a:solidFill>
              <a:latin typeface="Franklin Gothic Heavy" charset="0"/>
              <a:ea typeface="Franklin Gothic Heavy" charset="0"/>
              <a:cs typeface="Franklin Gothic Heavy" charset="0"/>
            </a:endParaRPr>
          </a:p>
        </p:txBody>
      </p:sp>
      <p:cxnSp>
        <p:nvCxnSpPr>
          <p:cNvPr id="12" name="Straight Arrow Connector 11">
            <a:extLst>
              <a:ext uri="{FF2B5EF4-FFF2-40B4-BE49-F238E27FC236}">
                <a16:creationId xmlns:a16="http://schemas.microsoft.com/office/drawing/2014/main" id="{295CA80B-79A4-CE41-B645-0387B81C571D}"/>
              </a:ext>
            </a:extLst>
          </p:cNvPr>
          <p:cNvCxnSpPr/>
          <p:nvPr/>
        </p:nvCxnSpPr>
        <p:spPr>
          <a:xfrm>
            <a:off x="4353356" y="4886054"/>
            <a:ext cx="30861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57239DC-8968-4348-B59E-61945DF1AF8D}"/>
              </a:ext>
            </a:extLst>
          </p:cNvPr>
          <p:cNvCxnSpPr>
            <a:cxnSpLocks/>
          </p:cNvCxnSpPr>
          <p:nvPr/>
        </p:nvCxnSpPr>
        <p:spPr>
          <a:xfrm>
            <a:off x="6817156" y="3390900"/>
            <a:ext cx="1742644" cy="116176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B4CC389-2CC0-2642-8AFA-032234FF34E2}"/>
              </a:ext>
            </a:extLst>
          </p:cNvPr>
          <p:cNvCxnSpPr>
            <a:cxnSpLocks/>
          </p:cNvCxnSpPr>
          <p:nvPr/>
        </p:nvCxnSpPr>
        <p:spPr>
          <a:xfrm flipH="1">
            <a:off x="3489380" y="3390900"/>
            <a:ext cx="1742644" cy="116176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E364B530-50E3-964B-8A84-FD7F2A0DC053}"/>
              </a:ext>
            </a:extLst>
          </p:cNvPr>
          <p:cNvGrpSpPr/>
          <p:nvPr/>
        </p:nvGrpSpPr>
        <p:grpSpPr>
          <a:xfrm>
            <a:off x="2468417" y="2903421"/>
            <a:ext cx="1573764" cy="1059735"/>
            <a:chOff x="8970817" y="2180355"/>
            <a:chExt cx="1573764" cy="1059735"/>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76FA676-C1DD-6442-B16A-F0EC806800F9}"/>
                    </a:ext>
                  </a:extLst>
                </p:cNvPr>
                <p:cNvSpPr txBox="1"/>
                <p:nvPr/>
              </p:nvSpPr>
              <p:spPr>
                <a:xfrm>
                  <a:off x="8970817" y="2747647"/>
                  <a:ext cx="156427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chemeClr val="bg1"/>
                                </a:solidFill>
                                <a:latin typeface="Cambria Math" panose="02040503050406030204" pitchFamily="18" charset="0"/>
                              </a:rPr>
                            </m:ctrlPr>
                          </m:sSubPr>
                          <m:e>
                            <m:r>
                              <a:rPr lang="en-US" sz="3200" b="0" i="1" smtClean="0">
                                <a:solidFill>
                                  <a:schemeClr val="bg1"/>
                                </a:solidFill>
                                <a:latin typeface="Cambria Math" charset="0"/>
                              </a:rPr>
                              <m:t>𝑝</m:t>
                            </m:r>
                          </m:e>
                          <m:sub>
                            <m:r>
                              <a:rPr lang="en-US" sz="3200" b="0" i="1" smtClean="0">
                                <a:solidFill>
                                  <a:schemeClr val="bg1"/>
                                </a:solidFill>
                                <a:latin typeface="Cambria Math" charset="0"/>
                              </a:rPr>
                              <m:t>1</m:t>
                            </m:r>
                          </m:sub>
                        </m:sSub>
                        <m:r>
                          <a:rPr lang="en-US" sz="3200" b="0" i="1" smtClean="0">
                            <a:solidFill>
                              <a:schemeClr val="bg1"/>
                            </a:solidFill>
                            <a:latin typeface="Cambria Math" charset="0"/>
                          </a:rPr>
                          <m:t>=0.3</m:t>
                        </m:r>
                      </m:oMath>
                    </m:oMathPara>
                  </a14:m>
                  <a:endParaRPr lang="en-US" sz="3200" b="0" dirty="0">
                    <a:solidFill>
                      <a:schemeClr val="bg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970817" y="2747647"/>
                  <a:ext cx="1564274" cy="49244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D114941-CCE5-CF4C-B2D6-0AFD62C31DCA}"/>
                    </a:ext>
                  </a:extLst>
                </p:cNvPr>
                <p:cNvSpPr txBox="1"/>
                <p:nvPr/>
              </p:nvSpPr>
              <p:spPr>
                <a:xfrm>
                  <a:off x="8970817" y="2180355"/>
                  <a:ext cx="1573764" cy="492443"/>
                </a:xfrm>
                <a:prstGeom prst="rect">
                  <a:avLst/>
                </a:prstGeom>
                <a:noFill/>
              </p:spPr>
              <p:txBody>
                <a:bodyPr wrap="none" lIns="0" tIns="0" rIns="0" bIns="0" rtlCol="0">
                  <a:spAutoFit/>
                </a:bodyPr>
                <a:lstStyle/>
                <a:p>
                  <a14:m>
                    <m:oMath xmlns:m="http://schemas.openxmlformats.org/officeDocument/2006/math">
                      <m:sSub>
                        <m:sSubPr>
                          <m:ctrlPr>
                            <a:rPr lang="en-US" sz="3200" b="0" i="1" smtClean="0">
                              <a:solidFill>
                                <a:schemeClr val="bg1"/>
                              </a:solidFill>
                              <a:latin typeface="Cambria Math" panose="02040503050406030204" pitchFamily="18" charset="0"/>
                            </a:rPr>
                          </m:ctrlPr>
                        </m:sSubPr>
                        <m:e>
                          <m:r>
                            <a:rPr lang="en-US" sz="3200" b="0" i="1" smtClean="0">
                              <a:solidFill>
                                <a:schemeClr val="bg1"/>
                              </a:solidFill>
                              <a:latin typeface="Cambria Math" charset="0"/>
                            </a:rPr>
                            <m:t>𝑝</m:t>
                          </m:r>
                        </m:e>
                        <m:sub>
                          <m:r>
                            <a:rPr lang="en-US" sz="3200" b="0" i="1" smtClean="0">
                              <a:solidFill>
                                <a:schemeClr val="bg1"/>
                              </a:solidFill>
                              <a:latin typeface="Cambria Math" charset="0"/>
                            </a:rPr>
                            <m:t>0</m:t>
                          </m:r>
                        </m:sub>
                      </m:sSub>
                      <m:r>
                        <a:rPr lang="en-US" sz="3200" b="0" i="1" smtClean="0">
                          <a:solidFill>
                            <a:schemeClr val="bg1"/>
                          </a:solidFill>
                          <a:latin typeface="Cambria Math" charset="0"/>
                        </a:rPr>
                        <m:t>=0.1</m:t>
                      </m:r>
                    </m:oMath>
                  </a14:m>
                  <a:r>
                    <a:rPr lang="en-US" sz="3200" dirty="0">
                      <a:solidFill>
                        <a:schemeClr val="bg1"/>
                      </a:solidFill>
                    </a:rPr>
                    <a:t> </a:t>
                  </a:r>
                </a:p>
              </p:txBody>
            </p:sp>
          </mc:Choice>
          <mc:Fallback xmlns="">
            <p:sp>
              <p:nvSpPr>
                <p:cNvPr id="4" name="TextBox 3"/>
                <p:cNvSpPr txBox="1">
                  <a:spLocks noRot="1" noChangeAspect="1" noMove="1" noResize="1" noEditPoints="1" noAdjustHandles="1" noChangeArrowheads="1" noChangeShapeType="1" noTextEdit="1"/>
                </p:cNvSpPr>
                <p:nvPr/>
              </p:nvSpPr>
              <p:spPr>
                <a:xfrm>
                  <a:off x="8970817" y="2180355"/>
                  <a:ext cx="1573764" cy="492443"/>
                </a:xfrm>
                <a:prstGeom prst="rect">
                  <a:avLst/>
                </a:prstGeom>
                <a:blipFill rotWithShape="0">
                  <a:blip r:embed="rId4"/>
                  <a:stretch>
                    <a:fillRect/>
                  </a:stretch>
                </a:blipFill>
              </p:spPr>
              <p:txBody>
                <a:bodyPr/>
                <a:lstStyle/>
                <a:p>
                  <a:r>
                    <a:rPr lang="en-US">
                      <a:noFill/>
                    </a:rPr>
                    <a:t> </a:t>
                  </a:r>
                </a:p>
              </p:txBody>
            </p:sp>
          </mc:Fallback>
        </mc:AlternateContent>
      </p:grpSp>
      <p:sp>
        <p:nvSpPr>
          <p:cNvPr id="3" name="TextBox 2">
            <a:extLst>
              <a:ext uri="{FF2B5EF4-FFF2-40B4-BE49-F238E27FC236}">
                <a16:creationId xmlns:a16="http://schemas.microsoft.com/office/drawing/2014/main" id="{9152D37C-4BA8-6F49-9E5E-D76FC548D1F0}"/>
              </a:ext>
            </a:extLst>
          </p:cNvPr>
          <p:cNvSpPr txBox="1"/>
          <p:nvPr/>
        </p:nvSpPr>
        <p:spPr>
          <a:xfrm>
            <a:off x="7888940" y="2962881"/>
            <a:ext cx="1341720" cy="1015663"/>
          </a:xfrm>
          <a:prstGeom prst="rect">
            <a:avLst/>
          </a:prstGeom>
          <a:noFill/>
        </p:spPr>
        <p:txBody>
          <a:bodyPr wrap="square" rtlCol="0">
            <a:spAutoFit/>
          </a:bodyPr>
          <a:lstStyle/>
          <a:p>
            <a:r>
              <a:rPr lang="en-US" sz="6000" dirty="0">
                <a:solidFill>
                  <a:schemeClr val="accent1"/>
                </a:solidFill>
              </a:rPr>
              <a:t>?</a:t>
            </a:r>
          </a:p>
        </p:txBody>
      </p:sp>
      <p:sp>
        <p:nvSpPr>
          <p:cNvPr id="20" name="TextBox 19">
            <a:extLst>
              <a:ext uri="{FF2B5EF4-FFF2-40B4-BE49-F238E27FC236}">
                <a16:creationId xmlns:a16="http://schemas.microsoft.com/office/drawing/2014/main" id="{825E8566-AF98-2543-8B00-6C90CC2C860F}"/>
              </a:ext>
            </a:extLst>
          </p:cNvPr>
          <p:cNvSpPr txBox="1"/>
          <p:nvPr/>
        </p:nvSpPr>
        <p:spPr>
          <a:xfrm>
            <a:off x="4353356" y="5266669"/>
            <a:ext cx="3054350" cy="707886"/>
          </a:xfrm>
          <a:prstGeom prst="rect">
            <a:avLst/>
          </a:prstGeom>
          <a:ln w="76200"/>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dirty="0">
                <a:solidFill>
                  <a:schemeClr val="accent4"/>
                </a:solidFill>
                <a:latin typeface="Franklin Gothic Medium" panose="020B0603020102020204" pitchFamily="34" charset="0"/>
              </a:rPr>
              <a:t>Odds Ratio Confidence Interval: (1.5, 2)</a:t>
            </a:r>
          </a:p>
        </p:txBody>
      </p:sp>
      <p:sp>
        <p:nvSpPr>
          <p:cNvPr id="4" name="&quot;No&quot; Symbol 3">
            <a:extLst>
              <a:ext uri="{FF2B5EF4-FFF2-40B4-BE49-F238E27FC236}">
                <a16:creationId xmlns:a16="http://schemas.microsoft.com/office/drawing/2014/main" id="{2A18015C-5C26-1643-BD6B-AB72C9BE5CED}"/>
              </a:ext>
            </a:extLst>
          </p:cNvPr>
          <p:cNvSpPr/>
          <p:nvPr/>
        </p:nvSpPr>
        <p:spPr>
          <a:xfrm>
            <a:off x="4864100" y="4687162"/>
            <a:ext cx="1854200" cy="1866900"/>
          </a:xfrm>
          <a:prstGeom prst="noSmoking">
            <a:avLst>
              <a:gd name="adj" fmla="val 1101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30565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animBg="1"/>
      <p:bldP spid="4"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8F871-119A-D74F-94E7-21BFC55457DB}"/>
              </a:ext>
            </a:extLst>
          </p:cNvPr>
          <p:cNvSpPr>
            <a:spLocks noGrp="1"/>
          </p:cNvSpPr>
          <p:nvPr>
            <p:ph type="title"/>
          </p:nvPr>
        </p:nvSpPr>
        <p:spPr/>
        <p:txBody>
          <a:bodyPr>
            <a:normAutofit fontScale="90000"/>
          </a:bodyPr>
          <a:lstStyle/>
          <a:p>
            <a:r>
              <a:rPr lang="en-US" sz="6000" dirty="0">
                <a:solidFill>
                  <a:schemeClr val="bg1"/>
                </a:solidFill>
                <a:latin typeface="Franklin Gothic Heavy" charset="0"/>
                <a:ea typeface="Franklin Gothic Heavy" charset="0"/>
                <a:cs typeface="Franklin Gothic Heavy" charset="0"/>
              </a:rPr>
              <a:t>Standardized Mean Difference</a:t>
            </a:r>
            <a:endParaRPr lang="en-US" sz="6000" dirty="0"/>
          </a:p>
        </p:txBody>
      </p:sp>
      <p:sp>
        <p:nvSpPr>
          <p:cNvPr id="5" name="Rounded Rectangle 4">
            <a:extLst>
              <a:ext uri="{FF2B5EF4-FFF2-40B4-BE49-F238E27FC236}">
                <a16:creationId xmlns:a16="http://schemas.microsoft.com/office/drawing/2014/main" id="{56DD2EA1-59C6-0C4D-BF87-ABC718697254}"/>
              </a:ext>
            </a:extLst>
          </p:cNvPr>
          <p:cNvSpPr/>
          <p:nvPr/>
        </p:nvSpPr>
        <p:spPr>
          <a:xfrm>
            <a:off x="778468" y="2012950"/>
            <a:ext cx="10635063" cy="4133850"/>
          </a:xfrm>
          <a:prstGeom prst="roundRect">
            <a:avLst>
              <a:gd name="adj" fmla="val 5346"/>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500" dirty="0">
                <a:solidFill>
                  <a:schemeClr val="tx1"/>
                </a:solidFill>
                <a:latin typeface="Monaco" pitchFamily="2" charset="77"/>
              </a:rPr>
              <a:t>library(</a:t>
            </a:r>
            <a:r>
              <a:rPr lang="en-US" sz="2500" dirty="0" err="1">
                <a:solidFill>
                  <a:schemeClr val="tx1"/>
                </a:solidFill>
                <a:latin typeface="Monaco" pitchFamily="2" charset="77"/>
              </a:rPr>
              <a:t>tipr</a:t>
            </a:r>
            <a:r>
              <a:rPr lang="en-US" sz="2500" dirty="0">
                <a:solidFill>
                  <a:schemeClr val="tx1"/>
                </a:solidFill>
                <a:latin typeface="Monaco" pitchFamily="2" charset="77"/>
              </a:rPr>
              <a:t>)</a:t>
            </a:r>
          </a:p>
          <a:p>
            <a:endParaRPr lang="en-US" sz="2500" dirty="0">
              <a:solidFill>
                <a:schemeClr val="tx1"/>
              </a:solidFill>
              <a:latin typeface="Monaco" pitchFamily="2" charset="77"/>
            </a:endParaRPr>
          </a:p>
          <a:p>
            <a:r>
              <a:rPr lang="en-US" sz="2500" dirty="0" err="1">
                <a:solidFill>
                  <a:schemeClr val="tx1"/>
                </a:solidFill>
                <a:latin typeface="Monaco" pitchFamily="2" charset="77"/>
              </a:rPr>
              <a:t>tip_with_binary</a:t>
            </a:r>
            <a:r>
              <a:rPr lang="en-US" sz="2500" dirty="0">
                <a:solidFill>
                  <a:schemeClr val="tx1"/>
                </a:solidFill>
                <a:latin typeface="Monaco" pitchFamily="2" charset="77"/>
              </a:rPr>
              <a:t>(</a:t>
            </a:r>
          </a:p>
          <a:p>
            <a:r>
              <a:rPr lang="en-US" sz="2500" dirty="0">
                <a:solidFill>
                  <a:schemeClr val="tx1"/>
                </a:solidFill>
                <a:latin typeface="Monaco" pitchFamily="2" charset="77"/>
              </a:rPr>
              <a:t>  p0 = 0.1,</a:t>
            </a:r>
          </a:p>
          <a:p>
            <a:r>
              <a:rPr lang="en-US" sz="2500" dirty="0">
                <a:solidFill>
                  <a:schemeClr val="tx1"/>
                </a:solidFill>
                <a:latin typeface="Monaco" pitchFamily="2" charset="77"/>
              </a:rPr>
              <a:t>  p1 = 0.3,</a:t>
            </a:r>
          </a:p>
          <a:p>
            <a:r>
              <a:rPr lang="en-US" sz="2500" dirty="0">
                <a:solidFill>
                  <a:schemeClr val="tx1"/>
                </a:solidFill>
                <a:latin typeface="Monaco" pitchFamily="2" charset="77"/>
              </a:rPr>
              <a:t>  </a:t>
            </a:r>
            <a:r>
              <a:rPr lang="en-US" sz="2500" dirty="0" err="1">
                <a:solidFill>
                  <a:schemeClr val="tx1"/>
                </a:solidFill>
                <a:latin typeface="Monaco" pitchFamily="2" charset="77"/>
              </a:rPr>
              <a:t>lb</a:t>
            </a:r>
            <a:r>
              <a:rPr lang="en-US" sz="2500" dirty="0">
                <a:solidFill>
                  <a:schemeClr val="tx1"/>
                </a:solidFill>
                <a:latin typeface="Monaco" pitchFamily="2" charset="77"/>
              </a:rPr>
              <a:t> = 1.5,</a:t>
            </a:r>
          </a:p>
          <a:p>
            <a:r>
              <a:rPr lang="en-US" sz="2500" dirty="0">
                <a:solidFill>
                  <a:schemeClr val="tx1"/>
                </a:solidFill>
                <a:latin typeface="Monaco" pitchFamily="2" charset="77"/>
              </a:rPr>
              <a:t>  </a:t>
            </a:r>
            <a:r>
              <a:rPr lang="en-US" sz="2500" dirty="0" err="1">
                <a:solidFill>
                  <a:schemeClr val="tx1"/>
                </a:solidFill>
                <a:latin typeface="Monaco" pitchFamily="2" charset="77"/>
              </a:rPr>
              <a:t>ub</a:t>
            </a:r>
            <a:r>
              <a:rPr lang="en-US" sz="2500" dirty="0">
                <a:solidFill>
                  <a:schemeClr val="tx1"/>
                </a:solidFill>
                <a:latin typeface="Monaco" pitchFamily="2" charset="77"/>
              </a:rPr>
              <a:t> = 2)</a:t>
            </a:r>
          </a:p>
        </p:txBody>
      </p:sp>
      <p:sp>
        <p:nvSpPr>
          <p:cNvPr id="8" name="Rounded Rectangle 7">
            <a:extLst>
              <a:ext uri="{FF2B5EF4-FFF2-40B4-BE49-F238E27FC236}">
                <a16:creationId xmlns:a16="http://schemas.microsoft.com/office/drawing/2014/main" id="{D17C3B91-BE81-8A4E-9042-16D70D798D4E}"/>
              </a:ext>
            </a:extLst>
          </p:cNvPr>
          <p:cNvSpPr/>
          <p:nvPr/>
        </p:nvSpPr>
        <p:spPr>
          <a:xfrm>
            <a:off x="1193800" y="3276600"/>
            <a:ext cx="1905000" cy="749300"/>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8183DF36-0C92-EC44-BE98-7200834AF4FF}"/>
              </a:ext>
            </a:extLst>
          </p:cNvPr>
          <p:cNvSpPr/>
          <p:nvPr/>
        </p:nvSpPr>
        <p:spPr>
          <a:xfrm>
            <a:off x="1193800" y="3973512"/>
            <a:ext cx="1905000" cy="749300"/>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7635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8F871-119A-D74F-94E7-21BFC55457DB}"/>
              </a:ext>
            </a:extLst>
          </p:cNvPr>
          <p:cNvSpPr>
            <a:spLocks noGrp="1"/>
          </p:cNvSpPr>
          <p:nvPr>
            <p:ph type="title"/>
          </p:nvPr>
        </p:nvSpPr>
        <p:spPr/>
        <p:txBody>
          <a:bodyPr>
            <a:normAutofit fontScale="90000"/>
          </a:bodyPr>
          <a:lstStyle/>
          <a:p>
            <a:r>
              <a:rPr lang="en-US" sz="6000" dirty="0">
                <a:solidFill>
                  <a:schemeClr val="bg1"/>
                </a:solidFill>
                <a:latin typeface="Franklin Gothic Heavy" charset="0"/>
                <a:ea typeface="Franklin Gothic Heavy" charset="0"/>
                <a:cs typeface="Franklin Gothic Heavy" charset="0"/>
              </a:rPr>
              <a:t>Standardized Mean Difference</a:t>
            </a:r>
            <a:endParaRPr lang="en-US" sz="6000" dirty="0"/>
          </a:p>
        </p:txBody>
      </p:sp>
      <p:sp>
        <p:nvSpPr>
          <p:cNvPr id="5" name="Rounded Rectangle 4">
            <a:extLst>
              <a:ext uri="{FF2B5EF4-FFF2-40B4-BE49-F238E27FC236}">
                <a16:creationId xmlns:a16="http://schemas.microsoft.com/office/drawing/2014/main" id="{56DD2EA1-59C6-0C4D-BF87-ABC718697254}"/>
              </a:ext>
            </a:extLst>
          </p:cNvPr>
          <p:cNvSpPr/>
          <p:nvPr/>
        </p:nvSpPr>
        <p:spPr>
          <a:xfrm>
            <a:off x="778468" y="2012950"/>
            <a:ext cx="10635063" cy="4133850"/>
          </a:xfrm>
          <a:prstGeom prst="roundRect">
            <a:avLst>
              <a:gd name="adj" fmla="val 5346"/>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500" dirty="0">
                <a:solidFill>
                  <a:schemeClr val="tx1"/>
                </a:solidFill>
                <a:latin typeface="Monaco" pitchFamily="2" charset="77"/>
              </a:rPr>
              <a:t>library(</a:t>
            </a:r>
            <a:r>
              <a:rPr lang="en-US" sz="2500" dirty="0" err="1">
                <a:solidFill>
                  <a:schemeClr val="tx1"/>
                </a:solidFill>
                <a:latin typeface="Monaco" pitchFamily="2" charset="77"/>
              </a:rPr>
              <a:t>tipr</a:t>
            </a:r>
            <a:r>
              <a:rPr lang="en-US" sz="2500" dirty="0">
                <a:solidFill>
                  <a:schemeClr val="tx1"/>
                </a:solidFill>
                <a:latin typeface="Monaco" pitchFamily="2" charset="77"/>
              </a:rPr>
              <a:t>)</a:t>
            </a:r>
          </a:p>
          <a:p>
            <a:endParaRPr lang="en-US" sz="2500" dirty="0">
              <a:solidFill>
                <a:schemeClr val="tx1"/>
              </a:solidFill>
              <a:latin typeface="Monaco" pitchFamily="2" charset="77"/>
            </a:endParaRPr>
          </a:p>
          <a:p>
            <a:r>
              <a:rPr lang="en-US" sz="2500" dirty="0" err="1">
                <a:solidFill>
                  <a:schemeClr val="tx1"/>
                </a:solidFill>
                <a:latin typeface="Monaco" pitchFamily="2" charset="77"/>
              </a:rPr>
              <a:t>tip_with_binary</a:t>
            </a:r>
            <a:r>
              <a:rPr lang="en-US" sz="2500" dirty="0">
                <a:solidFill>
                  <a:schemeClr val="tx1"/>
                </a:solidFill>
                <a:latin typeface="Monaco" pitchFamily="2" charset="77"/>
              </a:rPr>
              <a:t>(</a:t>
            </a:r>
          </a:p>
          <a:p>
            <a:r>
              <a:rPr lang="en-US" sz="2500" dirty="0">
                <a:solidFill>
                  <a:schemeClr val="tx1"/>
                </a:solidFill>
                <a:latin typeface="Monaco" pitchFamily="2" charset="77"/>
              </a:rPr>
              <a:t>  p0 = 0.1,</a:t>
            </a:r>
          </a:p>
          <a:p>
            <a:r>
              <a:rPr lang="en-US" sz="2500" dirty="0">
                <a:solidFill>
                  <a:schemeClr val="tx1"/>
                </a:solidFill>
                <a:latin typeface="Monaco" pitchFamily="2" charset="77"/>
              </a:rPr>
              <a:t>  p1 = 0.3,</a:t>
            </a:r>
          </a:p>
          <a:p>
            <a:r>
              <a:rPr lang="en-US" sz="2500" dirty="0">
                <a:solidFill>
                  <a:schemeClr val="tx1"/>
                </a:solidFill>
                <a:latin typeface="Monaco" pitchFamily="2" charset="77"/>
              </a:rPr>
              <a:t>  </a:t>
            </a:r>
            <a:r>
              <a:rPr lang="en-US" sz="2500" dirty="0" err="1">
                <a:solidFill>
                  <a:schemeClr val="tx1"/>
                </a:solidFill>
                <a:latin typeface="Monaco" pitchFamily="2" charset="77"/>
              </a:rPr>
              <a:t>lb</a:t>
            </a:r>
            <a:r>
              <a:rPr lang="en-US" sz="2500" dirty="0">
                <a:solidFill>
                  <a:schemeClr val="tx1"/>
                </a:solidFill>
                <a:latin typeface="Monaco" pitchFamily="2" charset="77"/>
              </a:rPr>
              <a:t> = 1.5,</a:t>
            </a:r>
          </a:p>
          <a:p>
            <a:r>
              <a:rPr lang="en-US" sz="2500" dirty="0">
                <a:solidFill>
                  <a:schemeClr val="tx1"/>
                </a:solidFill>
                <a:latin typeface="Monaco" pitchFamily="2" charset="77"/>
              </a:rPr>
              <a:t>  </a:t>
            </a:r>
            <a:r>
              <a:rPr lang="en-US" sz="2500" dirty="0" err="1">
                <a:solidFill>
                  <a:schemeClr val="tx1"/>
                </a:solidFill>
                <a:latin typeface="Monaco" pitchFamily="2" charset="77"/>
              </a:rPr>
              <a:t>ub</a:t>
            </a:r>
            <a:r>
              <a:rPr lang="en-US" sz="2500" dirty="0">
                <a:solidFill>
                  <a:schemeClr val="tx1"/>
                </a:solidFill>
                <a:latin typeface="Monaco" pitchFamily="2" charset="77"/>
              </a:rPr>
              <a:t> = 2)</a:t>
            </a:r>
          </a:p>
          <a:p>
            <a:r>
              <a:rPr lang="en-US" sz="2500" dirty="0">
                <a:solidFill>
                  <a:schemeClr val="bg1">
                    <a:lumMod val="50000"/>
                  </a:schemeClr>
                </a:solidFill>
                <a:latin typeface="Monaco" pitchFamily="2" charset="77"/>
              </a:rPr>
              <a:t>#&gt; [1] 4.333333</a:t>
            </a:r>
          </a:p>
        </p:txBody>
      </p:sp>
    </p:spTree>
    <p:extLst>
      <p:ext uri="{BB962C8B-B14F-4D97-AF65-F5344CB8AC3E}">
        <p14:creationId xmlns:p14="http://schemas.microsoft.com/office/powerpoint/2010/main" val="3473957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9CD72-DE7A-8E44-8A6D-96BD0653371A}"/>
              </a:ext>
            </a:extLst>
          </p:cNvPr>
          <p:cNvSpPr>
            <a:spLocks noGrp="1"/>
          </p:cNvSpPr>
          <p:nvPr>
            <p:ph type="title"/>
          </p:nvPr>
        </p:nvSpPr>
        <p:spPr/>
        <p:txBody>
          <a:bodyPr/>
          <a:lstStyle/>
          <a:p>
            <a:r>
              <a:rPr lang="en-US" dirty="0"/>
              <a:t>No unmeasured confounders</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6BBDA1C-C43F-B04D-9BBA-DE36FB4A9E0F}"/>
                  </a:ext>
                </a:extLst>
              </p:cNvPr>
              <p:cNvSpPr txBox="1"/>
              <p:nvPr/>
            </p:nvSpPr>
            <p:spPr>
              <a:xfrm>
                <a:off x="2123290" y="2739535"/>
                <a:ext cx="8021620" cy="130272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𝑌</m:t>
                          </m:r>
                          <m:d>
                            <m:dPr>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0</m:t>
                              </m:r>
                            </m:e>
                          </m:d>
                          <m:r>
                            <a:rPr lang="en-US" sz="7500" b="0" i="1" smtClean="0">
                              <a:solidFill>
                                <a:schemeClr val="bg1"/>
                              </a:solidFill>
                              <a:latin typeface="Cambria Math" panose="02040503050406030204" pitchFamily="18" charset="0"/>
                            </a:rPr>
                            <m:t>,</m:t>
                          </m:r>
                          <m:r>
                            <a:rPr lang="en-US" sz="7500" b="0" i="1" smtClean="0">
                              <a:solidFill>
                                <a:schemeClr val="bg1"/>
                              </a:solidFill>
                              <a:latin typeface="Cambria Math" panose="02040503050406030204" pitchFamily="18" charset="0"/>
                            </a:rPr>
                            <m:t>𝑌</m:t>
                          </m:r>
                          <m:d>
                            <m:dPr>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1</m:t>
                              </m:r>
                            </m:e>
                          </m:d>
                        </m:e>
                      </m:d>
                      <m:r>
                        <a:rPr lang="en-US" sz="7500" b="0" i="1" smtClean="0">
                          <a:solidFill>
                            <a:schemeClr val="bg1"/>
                          </a:solidFill>
                          <a:latin typeface="Cambria Math" panose="02040503050406030204" pitchFamily="18" charset="0"/>
                        </a:rPr>
                        <m:t>⊥</m:t>
                      </m:r>
                      <m:r>
                        <a:rPr lang="en-US" sz="7500" b="0" i="1" smtClean="0">
                          <a:solidFill>
                            <a:schemeClr val="bg1"/>
                          </a:solidFill>
                          <a:latin typeface="Cambria Math" panose="02040503050406030204" pitchFamily="18" charset="0"/>
                        </a:rPr>
                        <m:t>𝑍</m:t>
                      </m:r>
                      <m:r>
                        <a:rPr lang="en-US" sz="7500" b="0" i="1" smtClean="0">
                          <a:solidFill>
                            <a:schemeClr val="bg1"/>
                          </a:solidFill>
                          <a:latin typeface="Cambria Math" panose="02040503050406030204" pitchFamily="18" charset="0"/>
                        </a:rPr>
                        <m:t>|</m:t>
                      </m:r>
                      <m:r>
                        <a:rPr lang="en-US" sz="7500" b="1" i="0" smtClean="0">
                          <a:solidFill>
                            <a:schemeClr val="bg1"/>
                          </a:solidFill>
                          <a:latin typeface="Cambria Math" panose="02040503050406030204" pitchFamily="18" charset="0"/>
                        </a:rPr>
                        <m:t>𝐗</m:t>
                      </m:r>
                    </m:oMath>
                  </m:oMathPara>
                </a14:m>
                <a:endParaRPr lang="en-US" sz="7500" b="1" dirty="0"/>
              </a:p>
            </p:txBody>
          </p:sp>
        </mc:Choice>
        <mc:Fallback>
          <p:sp>
            <p:nvSpPr>
              <p:cNvPr id="4" name="TextBox 3">
                <a:extLst>
                  <a:ext uri="{FF2B5EF4-FFF2-40B4-BE49-F238E27FC236}">
                    <a16:creationId xmlns:a16="http://schemas.microsoft.com/office/drawing/2014/main" id="{56BBDA1C-C43F-B04D-9BBA-DE36FB4A9E0F}"/>
                  </a:ext>
                </a:extLst>
              </p:cNvPr>
              <p:cNvSpPr txBox="1">
                <a:spLocks noRot="1" noChangeAspect="1" noMove="1" noResize="1" noEditPoints="1" noAdjustHandles="1" noChangeArrowheads="1" noChangeShapeType="1" noTextEdit="1"/>
              </p:cNvSpPr>
              <p:nvPr/>
            </p:nvSpPr>
            <p:spPr>
              <a:xfrm>
                <a:off x="2123290" y="2739535"/>
                <a:ext cx="8021620" cy="1302729"/>
              </a:xfrm>
              <a:prstGeom prst="rect">
                <a:avLst/>
              </a:prstGeom>
              <a:blipFill>
                <a:blip r:embed="rId2"/>
                <a:stretch>
                  <a:fillRect r="-1738" b="-25490"/>
                </a:stretch>
              </a:blipFill>
            </p:spPr>
            <p:txBody>
              <a:bodyPr/>
              <a:lstStyle/>
              <a:p>
                <a:r>
                  <a:rPr lang="en-US">
                    <a:noFill/>
                  </a:rPr>
                  <a:t> </a:t>
                </a:r>
              </a:p>
            </p:txBody>
          </p:sp>
        </mc:Fallback>
      </mc:AlternateContent>
    </p:spTree>
    <p:extLst>
      <p:ext uri="{BB962C8B-B14F-4D97-AF65-F5344CB8AC3E}">
        <p14:creationId xmlns:p14="http://schemas.microsoft.com/office/powerpoint/2010/main" val="3557331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7C4C2-BF2F-114B-976D-D73F2A80EEBA}"/>
              </a:ext>
            </a:extLst>
          </p:cNvPr>
          <p:cNvSpPr>
            <a:spLocks noGrp="1"/>
          </p:cNvSpPr>
          <p:nvPr>
            <p:ph type="title"/>
          </p:nvPr>
        </p:nvSpPr>
        <p:spPr/>
        <p:txBody>
          <a:bodyPr/>
          <a:lstStyle/>
          <a:p>
            <a:r>
              <a:rPr lang="en-US" dirty="0"/>
              <a:t>Propensity score</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6D0D04FA-B094-1949-A36E-CD0363D758CB}"/>
                  </a:ext>
                </a:extLst>
              </p:cNvPr>
              <p:cNvSpPr txBox="1"/>
              <p:nvPr/>
            </p:nvSpPr>
            <p:spPr>
              <a:xfrm>
                <a:off x="2517212" y="2813819"/>
                <a:ext cx="7233775" cy="115416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m:t>
                      </m:r>
                      <m:r>
                        <a:rPr lang="en-US" sz="7500" b="0" i="1" smtClean="0">
                          <a:solidFill>
                            <a:schemeClr val="bg1"/>
                          </a:solidFill>
                          <a:latin typeface="Cambria Math" panose="02040503050406030204" pitchFamily="18" charset="0"/>
                        </a:rPr>
                        <m:t>𝑃</m:t>
                      </m:r>
                      <m:r>
                        <a:rPr lang="en-US" sz="7500" b="0" i="1" smtClean="0">
                          <a:solidFill>
                            <a:schemeClr val="bg1"/>
                          </a:solidFill>
                          <a:latin typeface="Cambria Math" panose="02040503050406030204" pitchFamily="18" charset="0"/>
                        </a:rPr>
                        <m:t>(</m:t>
                      </m:r>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=1|</m:t>
                      </m:r>
                      <m:r>
                        <a:rPr lang="en-US" sz="7500" b="1" i="0" smtClean="0">
                          <a:solidFill>
                            <a:schemeClr val="bg1"/>
                          </a:solidFill>
                          <a:latin typeface="Cambria Math" panose="02040503050406030204" pitchFamily="18" charset="0"/>
                        </a:rPr>
                        <m:t>𝐗</m:t>
                      </m:r>
                      <m:r>
                        <a:rPr lang="en-US" sz="7500" b="0" i="1" smtClean="0">
                          <a:solidFill>
                            <a:schemeClr val="bg1"/>
                          </a:solidFill>
                          <a:latin typeface="Cambria Math" panose="02040503050406030204" pitchFamily="18" charset="0"/>
                        </a:rPr>
                        <m:t>)</m:t>
                      </m:r>
                    </m:oMath>
                  </m:oMathPara>
                </a14:m>
                <a:endParaRPr lang="en-US" sz="7500" b="1" dirty="0"/>
              </a:p>
            </p:txBody>
          </p:sp>
        </mc:Choice>
        <mc:Fallback>
          <p:sp>
            <p:nvSpPr>
              <p:cNvPr id="4" name="TextBox 3">
                <a:extLst>
                  <a:ext uri="{FF2B5EF4-FFF2-40B4-BE49-F238E27FC236}">
                    <a16:creationId xmlns:a16="http://schemas.microsoft.com/office/drawing/2014/main" id="{6D0D04FA-B094-1949-A36E-CD0363D758CB}"/>
                  </a:ext>
                </a:extLst>
              </p:cNvPr>
              <p:cNvSpPr txBox="1">
                <a:spLocks noRot="1" noChangeAspect="1" noMove="1" noResize="1" noEditPoints="1" noAdjustHandles="1" noChangeArrowheads="1" noChangeShapeType="1" noTextEdit="1"/>
              </p:cNvSpPr>
              <p:nvPr/>
            </p:nvSpPr>
            <p:spPr>
              <a:xfrm>
                <a:off x="2517212" y="2813819"/>
                <a:ext cx="7233775" cy="1154162"/>
              </a:xfrm>
              <a:prstGeom prst="rect">
                <a:avLst/>
              </a:prstGeom>
              <a:blipFill>
                <a:blip r:embed="rId2"/>
                <a:stretch>
                  <a:fillRect l="-876" t="-1099" r="-3678" b="-34066"/>
                </a:stretch>
              </a:blipFill>
            </p:spPr>
            <p:txBody>
              <a:bodyPr/>
              <a:lstStyle/>
              <a:p>
                <a:r>
                  <a:rPr lang="en-US">
                    <a:noFill/>
                  </a:rPr>
                  <a:t> </a:t>
                </a:r>
              </a:p>
            </p:txBody>
          </p:sp>
        </mc:Fallback>
      </mc:AlternateContent>
    </p:spTree>
    <p:extLst>
      <p:ext uri="{BB962C8B-B14F-4D97-AF65-F5344CB8AC3E}">
        <p14:creationId xmlns:p14="http://schemas.microsoft.com/office/powerpoint/2010/main" val="31830457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2008419" y="2428809"/>
                <a:ext cx="8251361" cy="236327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𝑤</m:t>
                          </m:r>
                        </m:e>
                        <m:sub>
                          <m:r>
                            <a:rPr lang="en-US" sz="7500" b="0" i="1" smtClean="0">
                              <a:solidFill>
                                <a:schemeClr val="bg1"/>
                              </a:solidFill>
                              <a:latin typeface="Cambria Math" panose="02040503050406030204" pitchFamily="18" charset="0"/>
                            </a:rPr>
                            <m:t>𝐴𝑇𝐸</m:t>
                          </m:r>
                        </m:sub>
                      </m:sSub>
                      <m:r>
                        <a:rPr lang="en-US" sz="7500" b="0" i="1" smtClean="0">
                          <a:solidFill>
                            <a:schemeClr val="bg1"/>
                          </a:solidFill>
                          <a:latin typeface="Cambria Math" panose="02040503050406030204" pitchFamily="18" charset="0"/>
                        </a:rPr>
                        <m:t>=</m:t>
                      </m:r>
                      <m:f>
                        <m:fPr>
                          <m:ctrlPr>
                            <a:rPr lang="en-US" sz="7500" b="0" i="1" smtClean="0">
                              <a:solidFill>
                                <a:schemeClr val="bg1"/>
                              </a:solidFill>
                              <a:latin typeface="Cambria Math" panose="02040503050406030204" pitchFamily="18" charset="0"/>
                            </a:rPr>
                          </m:ctrlPr>
                        </m:fPr>
                        <m:num>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num>
                        <m:den>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den>
                      </m:f>
                      <m:r>
                        <a:rPr lang="en-US" sz="7500" b="0" i="1" smtClean="0">
                          <a:solidFill>
                            <a:schemeClr val="bg1"/>
                          </a:solidFill>
                          <a:latin typeface="Cambria Math" panose="02040503050406030204" pitchFamily="18" charset="0"/>
                        </a:rPr>
                        <m:t>+</m:t>
                      </m:r>
                      <m:f>
                        <m:fPr>
                          <m:ctrlPr>
                            <a:rPr lang="en-US" sz="7500" b="0" i="1" smtClean="0">
                              <a:solidFill>
                                <a:schemeClr val="bg1"/>
                              </a:solidFill>
                              <a:latin typeface="Cambria Math" panose="02040503050406030204" pitchFamily="18" charset="0"/>
                            </a:rPr>
                          </m:ctrlPr>
                        </m:fPr>
                        <m:num>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1 −</m:t>
                              </m:r>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num>
                        <m:den>
                          <m:r>
                            <a:rPr lang="en-US" sz="7500" b="0" i="1" smtClean="0">
                              <a:solidFill>
                                <a:schemeClr val="bg1"/>
                              </a:solidFill>
                              <a:latin typeface="Cambria Math" panose="02040503050406030204" pitchFamily="18" charset="0"/>
                            </a:rPr>
                            <m:t>1 −</m:t>
                          </m:r>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den>
                      </m:f>
                    </m:oMath>
                  </m:oMathPara>
                </a14:m>
                <a:endParaRPr lang="en-US" sz="75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2008419" y="2428809"/>
                <a:ext cx="8251361" cy="2363276"/>
              </a:xfrm>
              <a:prstGeom prst="rect">
                <a:avLst/>
              </a:prstGeom>
              <a:blipFill>
                <a:blip r:embed="rId3"/>
                <a:stretch>
                  <a:fillRect l="-922" t="-8021" r="-307" b="-19251"/>
                </a:stretch>
              </a:blipFill>
            </p:spPr>
            <p:txBody>
              <a:bodyPr/>
              <a:lstStyle/>
              <a:p>
                <a:r>
                  <a:rPr lang="en-US">
                    <a:noFill/>
                  </a:rPr>
                  <a:t> </a:t>
                </a:r>
              </a:p>
            </p:txBody>
          </p:sp>
        </mc:Fallback>
      </mc:AlternateContent>
    </p:spTree>
    <p:extLst>
      <p:ext uri="{BB962C8B-B14F-4D97-AF65-F5344CB8AC3E}">
        <p14:creationId xmlns:p14="http://schemas.microsoft.com/office/powerpoint/2010/main" val="406832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597FD1-B00A-7D43-8F22-31BEAE2D3D70}"/>
              </a:ext>
            </a:extLst>
          </p:cNvPr>
          <p:cNvPicPr>
            <a:picLocks noChangeAspect="1"/>
          </p:cNvPicPr>
          <p:nvPr/>
        </p:nvPicPr>
        <p:blipFill>
          <a:blip r:embed="rId2"/>
          <a:stretch>
            <a:fillRect/>
          </a:stretch>
        </p:blipFill>
        <p:spPr>
          <a:xfrm>
            <a:off x="898359" y="120315"/>
            <a:ext cx="10395283" cy="6096638"/>
          </a:xfrm>
          <a:prstGeom prst="rect">
            <a:avLst/>
          </a:prstGeom>
        </p:spPr>
      </p:pic>
    </p:spTree>
    <p:extLst>
      <p:ext uri="{BB962C8B-B14F-4D97-AF65-F5344CB8AC3E}">
        <p14:creationId xmlns:p14="http://schemas.microsoft.com/office/powerpoint/2010/main" val="26491293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br>
              <a:rPr lang="en-US" dirty="0"/>
            </a:br>
            <a:r>
              <a:rPr lang="en-US" dirty="0">
                <a:solidFill>
                  <a:schemeClr val="accent1"/>
                </a:solidFill>
                <a:latin typeface="Franklin Gothic Medium" panose="020B0603020102020204" pitchFamily="34" charset="0"/>
              </a:rPr>
              <a:t>among the treated</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1521138" y="2813819"/>
                <a:ext cx="9225924" cy="115416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7500" b="0" i="1" smtClean="0">
                          <a:solidFill>
                            <a:schemeClr val="bg1"/>
                          </a:solidFill>
                          <a:latin typeface="Cambria Math" panose="02040503050406030204" pitchFamily="18" charset="0"/>
                        </a:rPr>
                        <m:t>𝐸</m:t>
                      </m:r>
                      <m:d>
                        <m:dPr>
                          <m:begChr m:val="["/>
                          <m:endChr m:val="|"/>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𝑌</m:t>
                          </m:r>
                          <m:d>
                            <m:dPr>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0</m:t>
                              </m:r>
                            </m:e>
                          </m:d>
                          <m:r>
                            <a:rPr lang="en-US" sz="7500" b="0" i="1" smtClean="0">
                              <a:solidFill>
                                <a:schemeClr val="bg1"/>
                              </a:solidFill>
                              <a:latin typeface="Cambria Math" panose="02040503050406030204" pitchFamily="18" charset="0"/>
                            </a:rPr>
                            <m:t>−</m:t>
                          </m:r>
                          <m:r>
                            <a:rPr lang="en-US" sz="7500" b="0" i="1" smtClean="0">
                              <a:solidFill>
                                <a:schemeClr val="bg1"/>
                              </a:solidFill>
                              <a:latin typeface="Cambria Math" panose="02040503050406030204" pitchFamily="18" charset="0"/>
                            </a:rPr>
                            <m:t>𝑌</m:t>
                          </m:r>
                          <m:d>
                            <m:dPr>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1</m:t>
                              </m:r>
                            </m:e>
                          </m:d>
                        </m:e>
                      </m:d>
                      <m:r>
                        <a:rPr lang="en-US" sz="7500" b="0" i="1" smtClean="0">
                          <a:solidFill>
                            <a:schemeClr val="bg1"/>
                          </a:solidFill>
                          <a:latin typeface="Cambria Math" panose="02040503050406030204" pitchFamily="18" charset="0"/>
                        </a:rPr>
                        <m:t>𝑍</m:t>
                      </m:r>
                      <m:r>
                        <a:rPr lang="en-US" sz="7500" b="0" i="1" smtClean="0">
                          <a:solidFill>
                            <a:schemeClr val="bg1"/>
                          </a:solidFill>
                          <a:latin typeface="Cambria Math" panose="02040503050406030204" pitchFamily="18" charset="0"/>
                        </a:rPr>
                        <m:t>=1]</m:t>
                      </m:r>
                    </m:oMath>
                  </m:oMathPara>
                </a14:m>
                <a:endParaRPr lang="en-US" sz="75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1521138" y="2813819"/>
                <a:ext cx="9225924" cy="1154162"/>
              </a:xfrm>
              <a:prstGeom prst="rect">
                <a:avLst/>
              </a:prstGeom>
              <a:blipFill>
                <a:blip r:embed="rId3"/>
                <a:stretch>
                  <a:fillRect l="-1928" t="-1099" r="-3168" b="-34066"/>
                </a:stretch>
              </a:blipFill>
            </p:spPr>
            <p:txBody>
              <a:bodyPr/>
              <a:lstStyle/>
              <a:p>
                <a:r>
                  <a:rPr lang="en-US">
                    <a:noFill/>
                  </a:rPr>
                  <a:t> </a:t>
                </a:r>
              </a:p>
            </p:txBody>
          </p:sp>
        </mc:Fallback>
      </mc:AlternateContent>
    </p:spTree>
    <p:extLst>
      <p:ext uri="{BB962C8B-B14F-4D97-AF65-F5344CB8AC3E}">
        <p14:creationId xmlns:p14="http://schemas.microsoft.com/office/powerpoint/2010/main" val="1375353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br>
              <a:rPr lang="en-US" dirty="0"/>
            </a:br>
            <a:r>
              <a:rPr lang="en-US" dirty="0">
                <a:solidFill>
                  <a:schemeClr val="accent1"/>
                </a:solidFill>
                <a:latin typeface="Franklin Gothic Medium" panose="020B0603020102020204" pitchFamily="34" charset="0"/>
              </a:rPr>
              <a:t>among the treated</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1018791" y="2534399"/>
                <a:ext cx="10335009" cy="243489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𝑤</m:t>
                          </m:r>
                        </m:e>
                        <m:sub>
                          <m:r>
                            <a:rPr lang="en-US" sz="7500" b="0" i="1" smtClean="0">
                              <a:solidFill>
                                <a:schemeClr val="bg1"/>
                              </a:solidFill>
                              <a:latin typeface="Cambria Math" panose="02040503050406030204" pitchFamily="18" charset="0"/>
                            </a:rPr>
                            <m:t>𝐴𝑇𝑇</m:t>
                          </m:r>
                        </m:sub>
                      </m:sSub>
                      <m:r>
                        <a:rPr lang="en-US" sz="7500" b="0" i="1" smtClean="0">
                          <a:solidFill>
                            <a:schemeClr val="bg1"/>
                          </a:solidFill>
                          <a:latin typeface="Cambria Math" panose="02040503050406030204" pitchFamily="18" charset="0"/>
                        </a:rPr>
                        <m:t>=</m:t>
                      </m:r>
                      <m:f>
                        <m:fPr>
                          <m:ctrlPr>
                            <a:rPr lang="en-US" sz="7500" b="0" i="1" smtClean="0">
                              <a:solidFill>
                                <a:schemeClr val="bg1"/>
                              </a:solidFill>
                              <a:latin typeface="Cambria Math" panose="02040503050406030204" pitchFamily="18" charset="0"/>
                            </a:rPr>
                          </m:ctrlPr>
                        </m:fPr>
                        <m:num>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num>
                        <m:den>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den>
                      </m:f>
                      <m:r>
                        <a:rPr lang="en-US" sz="7500" b="0" i="1" smtClean="0">
                          <a:solidFill>
                            <a:schemeClr val="bg1"/>
                          </a:solidFill>
                          <a:latin typeface="Cambria Math" panose="02040503050406030204" pitchFamily="18" charset="0"/>
                        </a:rPr>
                        <m:t>+</m:t>
                      </m:r>
                      <m:f>
                        <m:fPr>
                          <m:ctrlPr>
                            <a:rPr lang="en-US" sz="7500" b="0" i="1" smtClean="0">
                              <a:solidFill>
                                <a:schemeClr val="bg1"/>
                              </a:solidFill>
                              <a:latin typeface="Cambria Math" panose="02040503050406030204" pitchFamily="18" charset="0"/>
                            </a:rPr>
                          </m:ctrlPr>
                        </m:fPr>
                        <m:num>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d>
                            <m:dPr>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1−</m:t>
                              </m:r>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e>
                          </m:d>
                        </m:num>
                        <m:den>
                          <m:r>
                            <a:rPr lang="en-US" sz="7500" b="0" i="1" smtClean="0">
                              <a:solidFill>
                                <a:schemeClr val="bg1"/>
                              </a:solidFill>
                              <a:latin typeface="Cambria Math" panose="02040503050406030204" pitchFamily="18" charset="0"/>
                            </a:rPr>
                            <m:t>1 −</m:t>
                          </m:r>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den>
                      </m:f>
                    </m:oMath>
                  </m:oMathPara>
                </a14:m>
                <a:endParaRPr lang="en-US" sz="75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1018791" y="2534399"/>
                <a:ext cx="10335009" cy="2434897"/>
              </a:xfrm>
              <a:prstGeom prst="rect">
                <a:avLst/>
              </a:prstGeom>
              <a:blipFill>
                <a:blip r:embed="rId3"/>
                <a:stretch>
                  <a:fillRect l="-613" b="-19271"/>
                </a:stretch>
              </a:blipFill>
            </p:spPr>
            <p:txBody>
              <a:bodyPr/>
              <a:lstStyle/>
              <a:p>
                <a:r>
                  <a:rPr lang="en-US">
                    <a:noFill/>
                  </a:rPr>
                  <a:t> </a:t>
                </a:r>
              </a:p>
            </p:txBody>
          </p:sp>
        </mc:Fallback>
      </mc:AlternateContent>
    </p:spTree>
    <p:extLst>
      <p:ext uri="{BB962C8B-B14F-4D97-AF65-F5344CB8AC3E}">
        <p14:creationId xmlns:p14="http://schemas.microsoft.com/office/powerpoint/2010/main" val="4160584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B4BB45-F65D-8346-A9C3-75FFCE18D6AA}"/>
              </a:ext>
            </a:extLst>
          </p:cNvPr>
          <p:cNvPicPr>
            <a:picLocks noChangeAspect="1"/>
          </p:cNvPicPr>
          <p:nvPr/>
        </p:nvPicPr>
        <p:blipFill>
          <a:blip r:embed="rId2"/>
          <a:stretch>
            <a:fillRect/>
          </a:stretch>
        </p:blipFill>
        <p:spPr>
          <a:xfrm>
            <a:off x="896112" y="120314"/>
            <a:ext cx="10395286" cy="6096639"/>
          </a:xfrm>
          <a:prstGeom prst="rect">
            <a:avLst/>
          </a:prstGeom>
        </p:spPr>
      </p:pic>
    </p:spTree>
    <p:extLst>
      <p:ext uri="{BB962C8B-B14F-4D97-AF65-F5344CB8AC3E}">
        <p14:creationId xmlns:p14="http://schemas.microsoft.com/office/powerpoint/2010/main" val="3771900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br>
              <a:rPr lang="en-US" dirty="0"/>
            </a:br>
            <a:r>
              <a:rPr lang="en-US" dirty="0">
                <a:solidFill>
                  <a:schemeClr val="accent1"/>
                </a:solidFill>
                <a:latin typeface="Franklin Gothic Medium" panose="020B0603020102020204" pitchFamily="34" charset="0"/>
              </a:rPr>
              <a:t>among the controls</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1521138" y="2813819"/>
                <a:ext cx="9225924" cy="115416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7500" b="0" i="1" smtClean="0">
                          <a:solidFill>
                            <a:schemeClr val="bg1"/>
                          </a:solidFill>
                          <a:latin typeface="Cambria Math" panose="02040503050406030204" pitchFamily="18" charset="0"/>
                        </a:rPr>
                        <m:t>𝐸</m:t>
                      </m:r>
                      <m:d>
                        <m:dPr>
                          <m:begChr m:val="["/>
                          <m:endChr m:val="|"/>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𝑌</m:t>
                          </m:r>
                          <m:d>
                            <m:dPr>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0</m:t>
                              </m:r>
                            </m:e>
                          </m:d>
                          <m:r>
                            <a:rPr lang="en-US" sz="7500" b="0" i="1" smtClean="0">
                              <a:solidFill>
                                <a:schemeClr val="bg1"/>
                              </a:solidFill>
                              <a:latin typeface="Cambria Math" panose="02040503050406030204" pitchFamily="18" charset="0"/>
                            </a:rPr>
                            <m:t>−</m:t>
                          </m:r>
                          <m:r>
                            <a:rPr lang="en-US" sz="7500" b="0" i="1" smtClean="0">
                              <a:solidFill>
                                <a:schemeClr val="bg1"/>
                              </a:solidFill>
                              <a:latin typeface="Cambria Math" panose="02040503050406030204" pitchFamily="18" charset="0"/>
                            </a:rPr>
                            <m:t>𝑌</m:t>
                          </m:r>
                          <m:d>
                            <m:dPr>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1</m:t>
                              </m:r>
                            </m:e>
                          </m:d>
                        </m:e>
                      </m:d>
                      <m:r>
                        <a:rPr lang="en-US" sz="7500" b="0" i="1" smtClean="0">
                          <a:solidFill>
                            <a:schemeClr val="bg1"/>
                          </a:solidFill>
                          <a:latin typeface="Cambria Math" panose="02040503050406030204" pitchFamily="18" charset="0"/>
                        </a:rPr>
                        <m:t>𝑍</m:t>
                      </m:r>
                      <m:r>
                        <a:rPr lang="en-US" sz="7500" b="0" i="1" smtClean="0">
                          <a:solidFill>
                            <a:schemeClr val="bg1"/>
                          </a:solidFill>
                          <a:latin typeface="Cambria Math" panose="02040503050406030204" pitchFamily="18" charset="0"/>
                        </a:rPr>
                        <m:t>=0]</m:t>
                      </m:r>
                    </m:oMath>
                  </m:oMathPara>
                </a14:m>
                <a:endParaRPr lang="en-US" sz="75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1521138" y="2813819"/>
                <a:ext cx="9225924" cy="1154162"/>
              </a:xfrm>
              <a:prstGeom prst="rect">
                <a:avLst/>
              </a:prstGeom>
              <a:blipFill>
                <a:blip r:embed="rId3"/>
                <a:stretch>
                  <a:fillRect l="-1928" t="-1099" r="-3168" b="-34066"/>
                </a:stretch>
              </a:blipFill>
            </p:spPr>
            <p:txBody>
              <a:bodyPr/>
              <a:lstStyle/>
              <a:p>
                <a:r>
                  <a:rPr lang="en-US">
                    <a:noFill/>
                  </a:rPr>
                  <a:t> </a:t>
                </a:r>
              </a:p>
            </p:txBody>
          </p:sp>
        </mc:Fallback>
      </mc:AlternateContent>
    </p:spTree>
    <p:extLst>
      <p:ext uri="{BB962C8B-B14F-4D97-AF65-F5344CB8AC3E}">
        <p14:creationId xmlns:p14="http://schemas.microsoft.com/office/powerpoint/2010/main" val="1293191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18D9E-70CF-2348-B010-371F316E5FA6}"/>
              </a:ext>
            </a:extLst>
          </p:cNvPr>
          <p:cNvSpPr>
            <a:spLocks noGrp="1"/>
          </p:cNvSpPr>
          <p:nvPr>
            <p:ph type="title"/>
          </p:nvPr>
        </p:nvSpPr>
        <p:spPr/>
        <p:txBody>
          <a:bodyPr/>
          <a:lstStyle/>
          <a:p>
            <a:r>
              <a:rPr lang="en-US" dirty="0"/>
              <a:t>Exploring finite-sample bias in propensity score weighting choices</a:t>
            </a:r>
          </a:p>
        </p:txBody>
      </p:sp>
    </p:spTree>
    <p:extLst>
      <p:ext uri="{BB962C8B-B14F-4D97-AF65-F5344CB8AC3E}">
        <p14:creationId xmlns:p14="http://schemas.microsoft.com/office/powerpoint/2010/main" val="2460381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br>
              <a:rPr lang="en-US" dirty="0"/>
            </a:br>
            <a:r>
              <a:rPr lang="en-US" dirty="0">
                <a:solidFill>
                  <a:schemeClr val="accent1"/>
                </a:solidFill>
                <a:latin typeface="Franklin Gothic Medium" panose="020B0603020102020204" pitchFamily="34" charset="0"/>
              </a:rPr>
              <a:t>among the controls</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0" y="2717566"/>
                <a:ext cx="12237196" cy="194784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6000" b="0" i="1" smtClean="0">
                              <a:solidFill>
                                <a:schemeClr val="bg1"/>
                              </a:solidFill>
                              <a:latin typeface="Cambria Math" panose="02040503050406030204" pitchFamily="18" charset="0"/>
                            </a:rPr>
                          </m:ctrlPr>
                        </m:sSubPr>
                        <m:e>
                          <m:r>
                            <a:rPr lang="en-US" sz="6000" b="0" i="1" smtClean="0">
                              <a:solidFill>
                                <a:schemeClr val="bg1"/>
                              </a:solidFill>
                              <a:latin typeface="Cambria Math" panose="02040503050406030204" pitchFamily="18" charset="0"/>
                            </a:rPr>
                            <m:t>𝑤</m:t>
                          </m:r>
                        </m:e>
                        <m:sub>
                          <m:r>
                            <a:rPr lang="en-US" sz="6000" b="0" i="1" smtClean="0">
                              <a:solidFill>
                                <a:schemeClr val="bg1"/>
                              </a:solidFill>
                              <a:latin typeface="Cambria Math" panose="02040503050406030204" pitchFamily="18" charset="0"/>
                            </a:rPr>
                            <m:t>𝐴𝑇𝐶</m:t>
                          </m:r>
                        </m:sub>
                      </m:sSub>
                      <m:r>
                        <a:rPr lang="en-US" sz="6000" b="0" i="1" smtClean="0">
                          <a:solidFill>
                            <a:schemeClr val="bg1"/>
                          </a:solidFill>
                          <a:latin typeface="Cambria Math" panose="02040503050406030204" pitchFamily="18" charset="0"/>
                        </a:rPr>
                        <m:t>=</m:t>
                      </m:r>
                      <m:f>
                        <m:fPr>
                          <m:ctrlPr>
                            <a:rPr lang="en-US" sz="6000" b="0" i="1" smtClean="0">
                              <a:solidFill>
                                <a:schemeClr val="bg1"/>
                              </a:solidFill>
                              <a:latin typeface="Cambria Math" panose="02040503050406030204" pitchFamily="18" charset="0"/>
                            </a:rPr>
                          </m:ctrlPr>
                        </m:fPr>
                        <m:num>
                          <m:d>
                            <m:dPr>
                              <m:ctrlPr>
                                <a:rPr lang="en-US" sz="6000" b="0" i="1" smtClean="0">
                                  <a:solidFill>
                                    <a:schemeClr val="bg1"/>
                                  </a:solidFill>
                                  <a:latin typeface="Cambria Math" panose="02040503050406030204" pitchFamily="18" charset="0"/>
                                </a:rPr>
                              </m:ctrlPr>
                            </m:dPr>
                            <m:e>
                              <m:r>
                                <a:rPr lang="en-US" sz="6000" b="0" i="1" smtClean="0">
                                  <a:solidFill>
                                    <a:schemeClr val="bg1"/>
                                  </a:solidFill>
                                  <a:latin typeface="Cambria Math" panose="02040503050406030204" pitchFamily="18" charset="0"/>
                                </a:rPr>
                                <m:t>1−</m:t>
                              </m:r>
                              <m:sSub>
                                <m:sSubPr>
                                  <m:ctrlPr>
                                    <a:rPr lang="en-US" sz="6000" b="0" i="1" smtClean="0">
                                      <a:solidFill>
                                        <a:schemeClr val="bg1"/>
                                      </a:solidFill>
                                      <a:latin typeface="Cambria Math" panose="02040503050406030204" pitchFamily="18" charset="0"/>
                                    </a:rPr>
                                  </m:ctrlPr>
                                </m:sSubPr>
                                <m:e>
                                  <m:r>
                                    <a:rPr lang="en-US" sz="6000" b="0" i="1" smtClean="0">
                                      <a:solidFill>
                                        <a:schemeClr val="bg1"/>
                                      </a:solidFill>
                                      <a:latin typeface="Cambria Math" panose="02040503050406030204" pitchFamily="18" charset="0"/>
                                    </a:rPr>
                                    <m:t>𝑒</m:t>
                                  </m:r>
                                </m:e>
                                <m:sub>
                                  <m:r>
                                    <a:rPr lang="en-US" sz="6000" b="0" i="1" smtClean="0">
                                      <a:solidFill>
                                        <a:schemeClr val="bg1"/>
                                      </a:solidFill>
                                      <a:latin typeface="Cambria Math" panose="02040503050406030204" pitchFamily="18" charset="0"/>
                                    </a:rPr>
                                    <m:t>𝑖</m:t>
                                  </m:r>
                                </m:sub>
                              </m:sSub>
                            </m:e>
                          </m:d>
                          <m:sSub>
                            <m:sSubPr>
                              <m:ctrlPr>
                                <a:rPr lang="en-US" sz="6000" b="0" i="1" smtClean="0">
                                  <a:solidFill>
                                    <a:schemeClr val="bg1"/>
                                  </a:solidFill>
                                  <a:latin typeface="Cambria Math" panose="02040503050406030204" pitchFamily="18" charset="0"/>
                                </a:rPr>
                              </m:ctrlPr>
                            </m:sSubPr>
                            <m:e>
                              <m:r>
                                <a:rPr lang="en-US" sz="6000" b="0" i="1" smtClean="0">
                                  <a:solidFill>
                                    <a:schemeClr val="bg1"/>
                                  </a:solidFill>
                                  <a:latin typeface="Cambria Math" panose="02040503050406030204" pitchFamily="18" charset="0"/>
                                </a:rPr>
                                <m:t>𝑍</m:t>
                              </m:r>
                            </m:e>
                            <m:sub>
                              <m:r>
                                <a:rPr lang="en-US" sz="6000" b="0" i="1" smtClean="0">
                                  <a:solidFill>
                                    <a:schemeClr val="bg1"/>
                                  </a:solidFill>
                                  <a:latin typeface="Cambria Math" panose="02040503050406030204" pitchFamily="18" charset="0"/>
                                </a:rPr>
                                <m:t>𝑖</m:t>
                              </m:r>
                            </m:sub>
                          </m:sSub>
                        </m:num>
                        <m:den>
                          <m:sSub>
                            <m:sSubPr>
                              <m:ctrlPr>
                                <a:rPr lang="en-US" sz="6000" b="0" i="1" smtClean="0">
                                  <a:solidFill>
                                    <a:schemeClr val="bg1"/>
                                  </a:solidFill>
                                  <a:latin typeface="Cambria Math" panose="02040503050406030204" pitchFamily="18" charset="0"/>
                                </a:rPr>
                              </m:ctrlPr>
                            </m:sSubPr>
                            <m:e>
                              <m:r>
                                <a:rPr lang="en-US" sz="6000" b="0" i="1" smtClean="0">
                                  <a:solidFill>
                                    <a:schemeClr val="bg1"/>
                                  </a:solidFill>
                                  <a:latin typeface="Cambria Math" panose="02040503050406030204" pitchFamily="18" charset="0"/>
                                </a:rPr>
                                <m:t>𝑒</m:t>
                              </m:r>
                            </m:e>
                            <m:sub>
                              <m:r>
                                <a:rPr lang="en-US" sz="6000" b="0" i="1" smtClean="0">
                                  <a:solidFill>
                                    <a:schemeClr val="bg1"/>
                                  </a:solidFill>
                                  <a:latin typeface="Cambria Math" panose="02040503050406030204" pitchFamily="18" charset="0"/>
                                </a:rPr>
                                <m:t>𝑖</m:t>
                              </m:r>
                            </m:sub>
                          </m:sSub>
                        </m:den>
                      </m:f>
                      <m:r>
                        <a:rPr lang="en-US" sz="6000" b="0" i="1" smtClean="0">
                          <a:solidFill>
                            <a:schemeClr val="bg1"/>
                          </a:solidFill>
                          <a:latin typeface="Cambria Math" panose="02040503050406030204" pitchFamily="18" charset="0"/>
                        </a:rPr>
                        <m:t>+</m:t>
                      </m:r>
                      <m:f>
                        <m:fPr>
                          <m:ctrlPr>
                            <a:rPr lang="en-US" sz="6000" b="0" i="1" smtClean="0">
                              <a:solidFill>
                                <a:schemeClr val="bg1"/>
                              </a:solidFill>
                              <a:latin typeface="Cambria Math" panose="02040503050406030204" pitchFamily="18" charset="0"/>
                            </a:rPr>
                          </m:ctrlPr>
                        </m:fPr>
                        <m:num>
                          <m:d>
                            <m:dPr>
                              <m:ctrlPr>
                                <a:rPr lang="en-US" sz="6000" b="0" i="1" smtClean="0">
                                  <a:solidFill>
                                    <a:schemeClr val="bg1"/>
                                  </a:solidFill>
                                  <a:latin typeface="Cambria Math" panose="02040503050406030204" pitchFamily="18" charset="0"/>
                                </a:rPr>
                              </m:ctrlPr>
                            </m:dPr>
                            <m:e>
                              <m:r>
                                <a:rPr lang="en-US" sz="6000" b="0" i="1" smtClean="0">
                                  <a:solidFill>
                                    <a:schemeClr val="bg1"/>
                                  </a:solidFill>
                                  <a:latin typeface="Cambria Math" panose="02040503050406030204" pitchFamily="18" charset="0"/>
                                </a:rPr>
                                <m:t>1−</m:t>
                              </m:r>
                              <m:sSub>
                                <m:sSubPr>
                                  <m:ctrlPr>
                                    <a:rPr lang="en-US" sz="6000" b="0" i="1" smtClean="0">
                                      <a:solidFill>
                                        <a:schemeClr val="bg1"/>
                                      </a:solidFill>
                                      <a:latin typeface="Cambria Math" panose="02040503050406030204" pitchFamily="18" charset="0"/>
                                    </a:rPr>
                                  </m:ctrlPr>
                                </m:sSubPr>
                                <m:e>
                                  <m:r>
                                    <a:rPr lang="en-US" sz="6000" b="0" i="1" smtClean="0">
                                      <a:solidFill>
                                        <a:schemeClr val="bg1"/>
                                      </a:solidFill>
                                      <a:latin typeface="Cambria Math" panose="02040503050406030204" pitchFamily="18" charset="0"/>
                                    </a:rPr>
                                    <m:t>𝑒</m:t>
                                  </m:r>
                                </m:e>
                                <m:sub>
                                  <m:r>
                                    <a:rPr lang="en-US" sz="6000" b="0" i="1" smtClean="0">
                                      <a:solidFill>
                                        <a:schemeClr val="bg1"/>
                                      </a:solidFill>
                                      <a:latin typeface="Cambria Math" panose="02040503050406030204" pitchFamily="18" charset="0"/>
                                    </a:rPr>
                                    <m:t>𝑖</m:t>
                                  </m:r>
                                </m:sub>
                              </m:sSub>
                            </m:e>
                          </m:d>
                          <m:d>
                            <m:dPr>
                              <m:ctrlPr>
                                <a:rPr lang="en-US" sz="6000" b="0" i="1" smtClean="0">
                                  <a:solidFill>
                                    <a:schemeClr val="bg1"/>
                                  </a:solidFill>
                                  <a:latin typeface="Cambria Math" panose="02040503050406030204" pitchFamily="18" charset="0"/>
                                </a:rPr>
                              </m:ctrlPr>
                            </m:dPr>
                            <m:e>
                              <m:r>
                                <a:rPr lang="en-US" sz="6000" b="0" i="1" smtClean="0">
                                  <a:solidFill>
                                    <a:schemeClr val="bg1"/>
                                  </a:solidFill>
                                  <a:latin typeface="Cambria Math" panose="02040503050406030204" pitchFamily="18" charset="0"/>
                                </a:rPr>
                                <m:t>1−</m:t>
                              </m:r>
                              <m:sSub>
                                <m:sSubPr>
                                  <m:ctrlPr>
                                    <a:rPr lang="en-US" sz="6000" b="0" i="1" smtClean="0">
                                      <a:solidFill>
                                        <a:schemeClr val="bg1"/>
                                      </a:solidFill>
                                      <a:latin typeface="Cambria Math" panose="02040503050406030204" pitchFamily="18" charset="0"/>
                                    </a:rPr>
                                  </m:ctrlPr>
                                </m:sSubPr>
                                <m:e>
                                  <m:r>
                                    <a:rPr lang="en-US" sz="6000" b="0" i="1" smtClean="0">
                                      <a:solidFill>
                                        <a:schemeClr val="bg1"/>
                                      </a:solidFill>
                                      <a:latin typeface="Cambria Math" panose="02040503050406030204" pitchFamily="18" charset="0"/>
                                    </a:rPr>
                                    <m:t>𝑍</m:t>
                                  </m:r>
                                </m:e>
                                <m:sub>
                                  <m:r>
                                    <a:rPr lang="en-US" sz="6000" b="0" i="1" smtClean="0">
                                      <a:solidFill>
                                        <a:schemeClr val="bg1"/>
                                      </a:solidFill>
                                      <a:latin typeface="Cambria Math" panose="02040503050406030204" pitchFamily="18" charset="0"/>
                                    </a:rPr>
                                    <m:t>𝑖</m:t>
                                  </m:r>
                                </m:sub>
                              </m:sSub>
                            </m:e>
                          </m:d>
                        </m:num>
                        <m:den>
                          <m:r>
                            <a:rPr lang="en-US" sz="6000" b="0" i="1" smtClean="0">
                              <a:solidFill>
                                <a:schemeClr val="bg1"/>
                              </a:solidFill>
                              <a:latin typeface="Cambria Math" panose="02040503050406030204" pitchFamily="18" charset="0"/>
                            </a:rPr>
                            <m:t>1−</m:t>
                          </m:r>
                          <m:sSub>
                            <m:sSubPr>
                              <m:ctrlPr>
                                <a:rPr lang="en-US" sz="6000" b="0" i="1" smtClean="0">
                                  <a:solidFill>
                                    <a:schemeClr val="bg1"/>
                                  </a:solidFill>
                                  <a:latin typeface="Cambria Math" panose="02040503050406030204" pitchFamily="18" charset="0"/>
                                </a:rPr>
                              </m:ctrlPr>
                            </m:sSubPr>
                            <m:e>
                              <m:r>
                                <a:rPr lang="en-US" sz="6000" b="0" i="1" smtClean="0">
                                  <a:solidFill>
                                    <a:schemeClr val="bg1"/>
                                  </a:solidFill>
                                  <a:latin typeface="Cambria Math" panose="02040503050406030204" pitchFamily="18" charset="0"/>
                                </a:rPr>
                                <m:t>𝑒</m:t>
                              </m:r>
                            </m:e>
                            <m:sub>
                              <m:r>
                                <a:rPr lang="en-US" sz="6000" b="0" i="1" smtClean="0">
                                  <a:solidFill>
                                    <a:schemeClr val="bg1"/>
                                  </a:solidFill>
                                  <a:latin typeface="Cambria Math" panose="02040503050406030204" pitchFamily="18" charset="0"/>
                                </a:rPr>
                                <m:t>𝑖</m:t>
                              </m:r>
                            </m:sub>
                          </m:sSub>
                        </m:den>
                      </m:f>
                    </m:oMath>
                  </m:oMathPara>
                </a14:m>
                <a:endParaRPr lang="en-US" sz="60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0" y="2717566"/>
                <a:ext cx="12237196" cy="1947841"/>
              </a:xfrm>
              <a:prstGeom prst="rect">
                <a:avLst/>
              </a:prstGeom>
              <a:blipFill>
                <a:blip r:embed="rId3"/>
                <a:stretch>
                  <a:fillRect l="-207" b="-9091"/>
                </a:stretch>
              </a:blipFill>
            </p:spPr>
            <p:txBody>
              <a:bodyPr/>
              <a:lstStyle/>
              <a:p>
                <a:r>
                  <a:rPr lang="en-US">
                    <a:noFill/>
                  </a:rPr>
                  <a:t> </a:t>
                </a:r>
              </a:p>
            </p:txBody>
          </p:sp>
        </mc:Fallback>
      </mc:AlternateContent>
    </p:spTree>
    <p:extLst>
      <p:ext uri="{BB962C8B-B14F-4D97-AF65-F5344CB8AC3E}">
        <p14:creationId xmlns:p14="http://schemas.microsoft.com/office/powerpoint/2010/main" val="18015192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3F3F2D-46DD-7A4D-91F3-02A013DE8738}"/>
              </a:ext>
            </a:extLst>
          </p:cNvPr>
          <p:cNvPicPr>
            <a:picLocks noChangeAspect="1"/>
          </p:cNvPicPr>
          <p:nvPr/>
        </p:nvPicPr>
        <p:blipFill>
          <a:blip r:embed="rId2"/>
          <a:stretch>
            <a:fillRect/>
          </a:stretch>
        </p:blipFill>
        <p:spPr>
          <a:xfrm>
            <a:off x="896112" y="118872"/>
            <a:ext cx="10399394" cy="6099048"/>
          </a:xfrm>
          <a:prstGeom prst="rect">
            <a:avLst/>
          </a:prstGeom>
        </p:spPr>
      </p:pic>
    </p:spTree>
    <p:extLst>
      <p:ext uri="{BB962C8B-B14F-4D97-AF65-F5344CB8AC3E}">
        <p14:creationId xmlns:p14="http://schemas.microsoft.com/office/powerpoint/2010/main" val="25200698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br>
              <a:rPr lang="en-US" dirty="0"/>
            </a:br>
            <a:r>
              <a:rPr lang="en-US" dirty="0">
                <a:solidFill>
                  <a:schemeClr val="accent1"/>
                </a:solidFill>
                <a:latin typeface="Franklin Gothic Medium" panose="020B0603020102020204" pitchFamily="34" charset="0"/>
              </a:rPr>
              <a:t>among the evenly </a:t>
            </a:r>
            <a:r>
              <a:rPr lang="en-US" dirty="0" err="1">
                <a:solidFill>
                  <a:schemeClr val="accent1"/>
                </a:solidFill>
                <a:latin typeface="Franklin Gothic Medium" panose="020B0603020102020204" pitchFamily="34" charset="0"/>
              </a:rPr>
              <a:t>matchable</a:t>
            </a:r>
            <a:endParaRPr lang="en-US" dirty="0">
              <a:solidFill>
                <a:schemeClr val="accent1"/>
              </a:solidFill>
              <a:latin typeface="Franklin Gothic Medium" panose="020B0603020102020204" pitchFamily="34" charset="0"/>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1180468" y="2813819"/>
                <a:ext cx="9907264" cy="115416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7500" b="0" i="1" smtClean="0">
                          <a:solidFill>
                            <a:schemeClr val="bg1"/>
                          </a:solidFill>
                          <a:latin typeface="Cambria Math" panose="02040503050406030204" pitchFamily="18" charset="0"/>
                        </a:rPr>
                        <m:t>𝐸</m:t>
                      </m:r>
                      <m:d>
                        <m:dPr>
                          <m:begChr m:val="["/>
                          <m:endChr m:val="|"/>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𝑌</m:t>
                          </m:r>
                          <m:d>
                            <m:dPr>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0</m:t>
                              </m:r>
                            </m:e>
                          </m:d>
                          <m:r>
                            <a:rPr lang="en-US" sz="7500" b="0" i="1" smtClean="0">
                              <a:solidFill>
                                <a:schemeClr val="bg1"/>
                              </a:solidFill>
                              <a:latin typeface="Cambria Math" panose="02040503050406030204" pitchFamily="18" charset="0"/>
                            </a:rPr>
                            <m:t>−</m:t>
                          </m:r>
                          <m:r>
                            <a:rPr lang="en-US" sz="7500" b="0" i="1" smtClean="0">
                              <a:solidFill>
                                <a:schemeClr val="bg1"/>
                              </a:solidFill>
                              <a:latin typeface="Cambria Math" panose="02040503050406030204" pitchFamily="18" charset="0"/>
                            </a:rPr>
                            <m:t>𝑌</m:t>
                          </m:r>
                          <m:d>
                            <m:dPr>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1</m:t>
                              </m:r>
                            </m:e>
                          </m:d>
                        </m:e>
                      </m:d>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𝑀</m:t>
                          </m:r>
                        </m:e>
                        <m:sub>
                          <m:r>
                            <a:rPr lang="en-US" sz="7500" b="0" i="1" smtClean="0">
                              <a:solidFill>
                                <a:schemeClr val="bg1"/>
                              </a:solidFill>
                              <a:latin typeface="Cambria Math" panose="02040503050406030204" pitchFamily="18" charset="0"/>
                            </a:rPr>
                            <m:t>𝑑</m:t>
                          </m:r>
                        </m:sub>
                      </m:sSub>
                      <m:r>
                        <a:rPr lang="en-US" sz="7500" b="0" i="1" smtClean="0">
                          <a:solidFill>
                            <a:schemeClr val="bg1"/>
                          </a:solidFill>
                          <a:latin typeface="Cambria Math" panose="02040503050406030204" pitchFamily="18" charset="0"/>
                        </a:rPr>
                        <m:t>=1]</m:t>
                      </m:r>
                    </m:oMath>
                  </m:oMathPara>
                </a14:m>
                <a:endParaRPr lang="en-US" sz="75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1180468" y="2813819"/>
                <a:ext cx="9907264" cy="1154162"/>
              </a:xfrm>
              <a:prstGeom prst="rect">
                <a:avLst/>
              </a:prstGeom>
              <a:blipFill>
                <a:blip r:embed="rId3"/>
                <a:stretch>
                  <a:fillRect l="-1536" t="-1099" r="-2945" b="-34066"/>
                </a:stretch>
              </a:blipFill>
            </p:spPr>
            <p:txBody>
              <a:bodyPr/>
              <a:lstStyle/>
              <a:p>
                <a:r>
                  <a:rPr lang="en-US">
                    <a:noFill/>
                  </a:rPr>
                  <a:t> </a:t>
                </a:r>
              </a:p>
            </p:txBody>
          </p:sp>
        </mc:Fallback>
      </mc:AlternateContent>
    </p:spTree>
    <p:extLst>
      <p:ext uri="{BB962C8B-B14F-4D97-AF65-F5344CB8AC3E}">
        <p14:creationId xmlns:p14="http://schemas.microsoft.com/office/powerpoint/2010/main" val="14954254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br>
              <a:rPr lang="en-US" dirty="0"/>
            </a:br>
            <a:r>
              <a:rPr lang="en-US" dirty="0">
                <a:solidFill>
                  <a:schemeClr val="accent1"/>
                </a:solidFill>
                <a:latin typeface="Franklin Gothic Medium" panose="020B0603020102020204" pitchFamily="34" charset="0"/>
              </a:rPr>
              <a:t>among the evenly </a:t>
            </a:r>
            <a:r>
              <a:rPr lang="en-US" dirty="0" err="1">
                <a:solidFill>
                  <a:schemeClr val="accent1"/>
                </a:solidFill>
                <a:latin typeface="Franklin Gothic Medium" panose="020B0603020102020204" pitchFamily="34" charset="0"/>
              </a:rPr>
              <a:t>matchable</a:t>
            </a:r>
            <a:endParaRPr lang="en-US" dirty="0">
              <a:solidFill>
                <a:schemeClr val="accent1"/>
              </a:solidFill>
              <a:latin typeface="Franklin Gothic Medium" panose="020B0603020102020204" pitchFamily="34" charset="0"/>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327093" y="2669440"/>
                <a:ext cx="11644533" cy="215341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𝑤</m:t>
                          </m:r>
                        </m:e>
                        <m:sub>
                          <m:r>
                            <a:rPr lang="en-US" sz="6600" b="0" i="1" smtClean="0">
                              <a:solidFill>
                                <a:schemeClr val="bg1"/>
                              </a:solidFill>
                              <a:latin typeface="Cambria Math" panose="02040503050406030204" pitchFamily="18" charset="0"/>
                            </a:rPr>
                            <m:t>𝐴𝑇𝑀</m:t>
                          </m:r>
                        </m:sub>
                      </m:sSub>
                      <m:r>
                        <a:rPr lang="en-US" sz="6600" b="0" i="1" smtClean="0">
                          <a:solidFill>
                            <a:schemeClr val="bg1"/>
                          </a:solidFill>
                          <a:latin typeface="Cambria Math" panose="02040503050406030204" pitchFamily="18" charset="0"/>
                        </a:rPr>
                        <m:t>=</m:t>
                      </m:r>
                      <m:f>
                        <m:fPr>
                          <m:ctrlPr>
                            <a:rPr lang="en-US" sz="6600" b="0" i="1" smtClean="0">
                              <a:solidFill>
                                <a:schemeClr val="bg1"/>
                              </a:solidFill>
                              <a:latin typeface="Cambria Math" panose="02040503050406030204" pitchFamily="18" charset="0"/>
                            </a:rPr>
                          </m:ctrlPr>
                        </m:fPr>
                        <m:num>
                          <m:r>
                            <m:rPr>
                              <m:sty m:val="p"/>
                            </m:rPr>
                            <a:rPr lang="en-US" sz="6600" b="0" i="1" smtClean="0">
                              <a:solidFill>
                                <a:schemeClr val="bg1"/>
                              </a:solidFill>
                              <a:latin typeface="Cambria Math" panose="02040503050406030204" pitchFamily="18" charset="0"/>
                            </a:rPr>
                            <m:t>min</m:t>
                          </m:r>
                          <m:d>
                            <m:dPr>
                              <m:begChr m:val="{"/>
                              <m:endChr m:val="}"/>
                              <m:ctrlPr>
                                <a:rPr lang="en-US" sz="6600" b="0" i="1" smtClean="0">
                                  <a:solidFill>
                                    <a:schemeClr val="bg1"/>
                                  </a:solidFill>
                                  <a:latin typeface="Cambria Math" panose="02040503050406030204" pitchFamily="18" charset="0"/>
                                </a:rPr>
                              </m:ctrlPr>
                            </m:dPr>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𝑒</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 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𝑒</m:t>
                                  </m:r>
                                </m:e>
                                <m:sub>
                                  <m:r>
                                    <a:rPr lang="en-US" sz="6600" b="0" i="1" smtClean="0">
                                      <a:solidFill>
                                        <a:schemeClr val="bg1"/>
                                      </a:solidFill>
                                      <a:latin typeface="Cambria Math" panose="02040503050406030204" pitchFamily="18" charset="0"/>
                                    </a:rPr>
                                    <m:t>𝑖</m:t>
                                  </m:r>
                                </m:sub>
                              </m:sSub>
                            </m:e>
                          </m:d>
                        </m:num>
                        <m:den>
                          <m:sSub>
                            <m:sSubPr>
                              <m:ctrlPr>
                                <a:rPr lang="en-US" sz="6600" b="0" i="1" smtClean="0">
                                  <a:solidFill>
                                    <a:schemeClr val="bg1"/>
                                  </a:solidFill>
                                  <a:latin typeface="Cambria Math" panose="02040503050406030204" pitchFamily="18" charset="0"/>
                                </a:rPr>
                              </m:ctrlPr>
                            </m:sSubPr>
                            <m:e>
                              <m:sSub>
                                <m:sSubPr>
                                  <m:ctrlPr>
                                    <a:rPr lang="en-US" sz="6600" i="1">
                                      <a:solidFill>
                                        <a:schemeClr val="bg1"/>
                                      </a:solidFill>
                                      <a:latin typeface="Cambria Math" panose="02040503050406030204" pitchFamily="18" charset="0"/>
                                    </a:rPr>
                                  </m:ctrlPr>
                                </m:sSubPr>
                                <m:e>
                                  <m:r>
                                    <a:rPr lang="en-US" sz="6600" i="1">
                                      <a:solidFill>
                                        <a:schemeClr val="bg1"/>
                                      </a:solidFill>
                                      <a:latin typeface="Cambria Math" panose="02040503050406030204" pitchFamily="18" charset="0"/>
                                    </a:rPr>
                                    <m:t>𝑒</m:t>
                                  </m:r>
                                </m:e>
                                <m:sub>
                                  <m:r>
                                    <a:rPr lang="en-US" sz="6600" i="1">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+(1 −</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𝑒</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m:t>
                          </m:r>
                        </m:den>
                      </m:f>
                    </m:oMath>
                  </m:oMathPara>
                </a14:m>
                <a:endParaRPr lang="en-US" sz="66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327093" y="2669440"/>
                <a:ext cx="11644533" cy="2153410"/>
              </a:xfrm>
              <a:prstGeom prst="rect">
                <a:avLst/>
              </a:prstGeom>
              <a:blipFill>
                <a:blip r:embed="rId3"/>
                <a:stretch>
                  <a:fillRect l="-327" r="-1852" b="-18129"/>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9274885E-FF60-1D4C-B0D9-0D3571837912}"/>
              </a:ext>
            </a:extLst>
          </p:cNvPr>
          <p:cNvSpPr txBox="1"/>
          <p:nvPr/>
        </p:nvSpPr>
        <p:spPr>
          <a:xfrm>
            <a:off x="327093" y="5018582"/>
            <a:ext cx="4951556" cy="1200329"/>
          </a:xfrm>
          <a:prstGeom prst="rect">
            <a:avLst/>
          </a:prstGeom>
          <a:noFill/>
          <a:ln w="76200">
            <a:solidFill>
              <a:schemeClr val="accent5"/>
            </a:solidFill>
          </a:ln>
        </p:spPr>
        <p:style>
          <a:lnRef idx="3">
            <a:schemeClr val="lt1"/>
          </a:lnRef>
          <a:fillRef idx="1">
            <a:schemeClr val="accent5"/>
          </a:fillRef>
          <a:effectRef idx="1">
            <a:schemeClr val="accent5"/>
          </a:effectRef>
          <a:fontRef idx="minor">
            <a:schemeClr val="lt1"/>
          </a:fontRef>
        </p:style>
        <p:txBody>
          <a:bodyPr wrap="square" rtlCol="0">
            <a:spAutoFit/>
          </a:bodyPr>
          <a:lstStyle/>
          <a:p>
            <a:r>
              <a:rPr lang="en-US" sz="3600" dirty="0"/>
              <a:t>Minimum of ATT and ATC weights (Samuels 2017)</a:t>
            </a:r>
          </a:p>
        </p:txBody>
      </p:sp>
    </p:spTree>
    <p:extLst>
      <p:ext uri="{BB962C8B-B14F-4D97-AF65-F5344CB8AC3E}">
        <p14:creationId xmlns:p14="http://schemas.microsoft.com/office/powerpoint/2010/main" val="90806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8AB9A4-C933-B044-AC6C-2E876F3C21EF}"/>
              </a:ext>
            </a:extLst>
          </p:cNvPr>
          <p:cNvPicPr>
            <a:picLocks noChangeAspect="1"/>
          </p:cNvPicPr>
          <p:nvPr/>
        </p:nvPicPr>
        <p:blipFill>
          <a:blip r:embed="rId2"/>
          <a:stretch>
            <a:fillRect/>
          </a:stretch>
        </p:blipFill>
        <p:spPr>
          <a:xfrm>
            <a:off x="896112" y="118872"/>
            <a:ext cx="10399394" cy="6099048"/>
          </a:xfrm>
          <a:prstGeom prst="rect">
            <a:avLst/>
          </a:prstGeom>
        </p:spPr>
      </p:pic>
    </p:spTree>
    <p:extLst>
      <p:ext uri="{BB962C8B-B14F-4D97-AF65-F5344CB8AC3E}">
        <p14:creationId xmlns:p14="http://schemas.microsoft.com/office/powerpoint/2010/main" val="34731219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br>
              <a:rPr lang="en-US" dirty="0"/>
            </a:br>
            <a:r>
              <a:rPr lang="en-US" dirty="0">
                <a:solidFill>
                  <a:schemeClr val="accent1"/>
                </a:solidFill>
                <a:latin typeface="Franklin Gothic Medium" panose="020B0603020102020204" pitchFamily="34" charset="0"/>
              </a:rPr>
              <a:t>among the overlap population</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382942" y="2883068"/>
                <a:ext cx="11502316" cy="101566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𝑤</m:t>
                          </m:r>
                        </m:e>
                        <m:sub>
                          <m:r>
                            <a:rPr lang="en-US" sz="6600" b="0" i="1" smtClean="0">
                              <a:solidFill>
                                <a:schemeClr val="bg1"/>
                              </a:solidFill>
                              <a:latin typeface="Cambria Math" panose="02040503050406030204" pitchFamily="18" charset="0"/>
                            </a:rPr>
                            <m:t>𝐴𝑇𝑂</m:t>
                          </m:r>
                        </m:sub>
                      </m:sSub>
                      <m:r>
                        <a:rPr lang="en-US" sz="6600" b="0" i="1" smtClean="0">
                          <a:solidFill>
                            <a:schemeClr val="bg1"/>
                          </a:solidFill>
                          <a:latin typeface="Cambria Math" panose="02040503050406030204" pitchFamily="18" charset="0"/>
                        </a:rPr>
                        <m:t>=</m:t>
                      </m:r>
                      <m:d>
                        <m:dPr>
                          <m:ctrlPr>
                            <a:rPr lang="en-US" sz="6600" b="0" i="1" smtClean="0">
                              <a:solidFill>
                                <a:schemeClr val="bg1"/>
                              </a:solidFill>
                              <a:latin typeface="Cambria Math" panose="02040503050406030204" pitchFamily="18" charset="0"/>
                            </a:rPr>
                          </m:ctrlPr>
                        </m:dPr>
                        <m:e>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𝑒</m:t>
                              </m:r>
                            </m:e>
                            <m:sub>
                              <m:r>
                                <a:rPr lang="en-US" sz="6600" b="0" i="1" smtClean="0">
                                  <a:solidFill>
                                    <a:schemeClr val="bg1"/>
                                  </a:solidFill>
                                  <a:latin typeface="Cambria Math" panose="02040503050406030204" pitchFamily="18" charset="0"/>
                                </a:rPr>
                                <m:t>𝑖</m:t>
                              </m:r>
                            </m:sub>
                          </m:sSub>
                        </m:e>
                      </m:d>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 </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𝑒</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m:t>
                      </m:r>
                    </m:oMath>
                  </m:oMathPara>
                </a14:m>
                <a:endParaRPr lang="en-US" sz="66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382942" y="2883068"/>
                <a:ext cx="11502316" cy="1015663"/>
              </a:xfrm>
              <a:prstGeom prst="rect">
                <a:avLst/>
              </a:prstGeom>
              <a:blipFill>
                <a:blip r:embed="rId3"/>
                <a:stretch>
                  <a:fillRect l="-441" t="-7407" r="-2095" b="-35802"/>
                </a:stretch>
              </a:blipFill>
            </p:spPr>
            <p:txBody>
              <a:bodyPr/>
              <a:lstStyle/>
              <a:p>
                <a:r>
                  <a:rPr lang="en-US">
                    <a:noFill/>
                  </a:rPr>
                  <a:t> </a:t>
                </a:r>
              </a:p>
            </p:txBody>
          </p:sp>
        </mc:Fallback>
      </mc:AlternateContent>
    </p:spTree>
    <p:extLst>
      <p:ext uri="{BB962C8B-B14F-4D97-AF65-F5344CB8AC3E}">
        <p14:creationId xmlns:p14="http://schemas.microsoft.com/office/powerpoint/2010/main" val="33340376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B1AAAF-51F8-B84B-89CC-5E6F6D8CE312}"/>
              </a:ext>
            </a:extLst>
          </p:cNvPr>
          <p:cNvPicPr>
            <a:picLocks noChangeAspect="1"/>
          </p:cNvPicPr>
          <p:nvPr/>
        </p:nvPicPr>
        <p:blipFill>
          <a:blip r:embed="rId2"/>
          <a:stretch>
            <a:fillRect/>
          </a:stretch>
        </p:blipFill>
        <p:spPr>
          <a:xfrm>
            <a:off x="896112" y="118872"/>
            <a:ext cx="10399394" cy="6099048"/>
          </a:xfrm>
          <a:prstGeom prst="rect">
            <a:avLst/>
          </a:prstGeom>
        </p:spPr>
      </p:pic>
    </p:spTree>
    <p:extLst>
      <p:ext uri="{BB962C8B-B14F-4D97-AF65-F5344CB8AC3E}">
        <p14:creationId xmlns:p14="http://schemas.microsoft.com/office/powerpoint/2010/main" val="9263549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A7D552-8415-E542-A7ED-2AAA8656B4B4}"/>
              </a:ext>
            </a:extLst>
          </p:cNvPr>
          <p:cNvPicPr>
            <a:picLocks noChangeAspect="1"/>
          </p:cNvPicPr>
          <p:nvPr/>
        </p:nvPicPr>
        <p:blipFill>
          <a:blip r:embed="rId2"/>
          <a:stretch>
            <a:fillRect/>
          </a:stretch>
        </p:blipFill>
        <p:spPr>
          <a:xfrm>
            <a:off x="55802" y="588681"/>
            <a:ext cx="3901244" cy="2288006"/>
          </a:xfrm>
          <a:prstGeom prst="rect">
            <a:avLst/>
          </a:prstGeom>
        </p:spPr>
      </p:pic>
      <p:pic>
        <p:nvPicPr>
          <p:cNvPr id="6" name="Picture 5">
            <a:extLst>
              <a:ext uri="{FF2B5EF4-FFF2-40B4-BE49-F238E27FC236}">
                <a16:creationId xmlns:a16="http://schemas.microsoft.com/office/drawing/2014/main" id="{2D481B4C-D02E-0C4C-AE01-AAEE1F903D19}"/>
              </a:ext>
            </a:extLst>
          </p:cNvPr>
          <p:cNvPicPr>
            <a:picLocks noChangeAspect="1"/>
          </p:cNvPicPr>
          <p:nvPr/>
        </p:nvPicPr>
        <p:blipFill>
          <a:blip r:embed="rId3"/>
          <a:stretch>
            <a:fillRect/>
          </a:stretch>
        </p:blipFill>
        <p:spPr>
          <a:xfrm>
            <a:off x="8290754" y="588681"/>
            <a:ext cx="3901245" cy="2288006"/>
          </a:xfrm>
          <a:prstGeom prst="rect">
            <a:avLst/>
          </a:prstGeom>
        </p:spPr>
      </p:pic>
      <p:pic>
        <p:nvPicPr>
          <p:cNvPr id="7" name="Picture 6">
            <a:extLst>
              <a:ext uri="{FF2B5EF4-FFF2-40B4-BE49-F238E27FC236}">
                <a16:creationId xmlns:a16="http://schemas.microsoft.com/office/drawing/2014/main" id="{3745DC69-CB0D-2A4C-AD5F-13A5C6E6F015}"/>
              </a:ext>
            </a:extLst>
          </p:cNvPr>
          <p:cNvPicPr>
            <a:picLocks noChangeAspect="1"/>
          </p:cNvPicPr>
          <p:nvPr/>
        </p:nvPicPr>
        <p:blipFill>
          <a:blip r:embed="rId4"/>
          <a:stretch>
            <a:fillRect/>
          </a:stretch>
        </p:blipFill>
        <p:spPr>
          <a:xfrm>
            <a:off x="647700" y="3200492"/>
            <a:ext cx="4964439" cy="2911550"/>
          </a:xfrm>
          <a:prstGeom prst="rect">
            <a:avLst/>
          </a:prstGeom>
        </p:spPr>
      </p:pic>
      <p:pic>
        <p:nvPicPr>
          <p:cNvPr id="8" name="Picture 7">
            <a:extLst>
              <a:ext uri="{FF2B5EF4-FFF2-40B4-BE49-F238E27FC236}">
                <a16:creationId xmlns:a16="http://schemas.microsoft.com/office/drawing/2014/main" id="{9CD5C182-D9DC-3745-AC14-EFEAFF2E0885}"/>
              </a:ext>
            </a:extLst>
          </p:cNvPr>
          <p:cNvPicPr>
            <a:picLocks noChangeAspect="1"/>
          </p:cNvPicPr>
          <p:nvPr/>
        </p:nvPicPr>
        <p:blipFill>
          <a:blip r:embed="rId5"/>
          <a:stretch>
            <a:fillRect/>
          </a:stretch>
        </p:blipFill>
        <p:spPr>
          <a:xfrm>
            <a:off x="6683000" y="3200492"/>
            <a:ext cx="4964439" cy="2911550"/>
          </a:xfrm>
          <a:prstGeom prst="rect">
            <a:avLst/>
          </a:prstGeom>
        </p:spPr>
      </p:pic>
      <p:sp>
        <p:nvSpPr>
          <p:cNvPr id="9" name="TextBox 8">
            <a:extLst>
              <a:ext uri="{FF2B5EF4-FFF2-40B4-BE49-F238E27FC236}">
                <a16:creationId xmlns:a16="http://schemas.microsoft.com/office/drawing/2014/main" id="{4C080375-7C7C-8744-9A4E-E0FC63E379A1}"/>
              </a:ext>
            </a:extLst>
          </p:cNvPr>
          <p:cNvSpPr txBox="1"/>
          <p:nvPr/>
        </p:nvSpPr>
        <p:spPr>
          <a:xfrm>
            <a:off x="0" y="-120988"/>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ATE</a:t>
            </a:r>
          </a:p>
        </p:txBody>
      </p:sp>
      <p:sp>
        <p:nvSpPr>
          <p:cNvPr id="10" name="TextBox 9">
            <a:extLst>
              <a:ext uri="{FF2B5EF4-FFF2-40B4-BE49-F238E27FC236}">
                <a16:creationId xmlns:a16="http://schemas.microsoft.com/office/drawing/2014/main" id="{77475303-993D-E141-9DA3-76CF686E4944}"/>
              </a:ext>
            </a:extLst>
          </p:cNvPr>
          <p:cNvSpPr txBox="1"/>
          <p:nvPr/>
        </p:nvSpPr>
        <p:spPr>
          <a:xfrm>
            <a:off x="4184510" y="-120988"/>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ATT</a:t>
            </a:r>
          </a:p>
        </p:txBody>
      </p:sp>
      <p:pic>
        <p:nvPicPr>
          <p:cNvPr id="11" name="Picture 10">
            <a:extLst>
              <a:ext uri="{FF2B5EF4-FFF2-40B4-BE49-F238E27FC236}">
                <a16:creationId xmlns:a16="http://schemas.microsoft.com/office/drawing/2014/main" id="{CABEF9F9-2FC5-C94F-97CA-8098FAB96D39}"/>
              </a:ext>
            </a:extLst>
          </p:cNvPr>
          <p:cNvPicPr>
            <a:picLocks noChangeAspect="1"/>
          </p:cNvPicPr>
          <p:nvPr/>
        </p:nvPicPr>
        <p:blipFill>
          <a:blip r:embed="rId6"/>
          <a:stretch>
            <a:fillRect/>
          </a:stretch>
        </p:blipFill>
        <p:spPr>
          <a:xfrm>
            <a:off x="4184510" y="601856"/>
            <a:ext cx="3878779" cy="2274831"/>
          </a:xfrm>
          <a:prstGeom prst="rect">
            <a:avLst/>
          </a:prstGeom>
        </p:spPr>
      </p:pic>
      <p:sp>
        <p:nvSpPr>
          <p:cNvPr id="12" name="TextBox 11">
            <a:extLst>
              <a:ext uri="{FF2B5EF4-FFF2-40B4-BE49-F238E27FC236}">
                <a16:creationId xmlns:a16="http://schemas.microsoft.com/office/drawing/2014/main" id="{A82E692E-CC29-2F47-8978-74A27CDB2FC5}"/>
              </a:ext>
            </a:extLst>
          </p:cNvPr>
          <p:cNvSpPr txBox="1"/>
          <p:nvPr/>
        </p:nvSpPr>
        <p:spPr>
          <a:xfrm>
            <a:off x="8290753" y="-120988"/>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ATC</a:t>
            </a:r>
          </a:p>
        </p:txBody>
      </p:sp>
      <p:sp>
        <p:nvSpPr>
          <p:cNvPr id="13" name="TextBox 12">
            <a:extLst>
              <a:ext uri="{FF2B5EF4-FFF2-40B4-BE49-F238E27FC236}">
                <a16:creationId xmlns:a16="http://schemas.microsoft.com/office/drawing/2014/main" id="{189C057A-A14C-5944-8934-96CD1F4A7BFD}"/>
              </a:ext>
            </a:extLst>
          </p:cNvPr>
          <p:cNvSpPr txBox="1"/>
          <p:nvPr/>
        </p:nvSpPr>
        <p:spPr>
          <a:xfrm>
            <a:off x="647700" y="5996226"/>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ATM</a:t>
            </a:r>
          </a:p>
        </p:txBody>
      </p:sp>
      <p:sp>
        <p:nvSpPr>
          <p:cNvPr id="14" name="TextBox 13">
            <a:extLst>
              <a:ext uri="{FF2B5EF4-FFF2-40B4-BE49-F238E27FC236}">
                <a16:creationId xmlns:a16="http://schemas.microsoft.com/office/drawing/2014/main" id="{AFE66B55-8493-8A46-9837-062D546E4C92}"/>
              </a:ext>
            </a:extLst>
          </p:cNvPr>
          <p:cNvSpPr txBox="1"/>
          <p:nvPr/>
        </p:nvSpPr>
        <p:spPr>
          <a:xfrm>
            <a:off x="10394938" y="5991726"/>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AT0</a:t>
            </a:r>
          </a:p>
        </p:txBody>
      </p:sp>
    </p:spTree>
    <p:extLst>
      <p:ext uri="{BB962C8B-B14F-4D97-AF65-F5344CB8AC3E}">
        <p14:creationId xmlns:p14="http://schemas.microsoft.com/office/powerpoint/2010/main" val="2464897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A7D552-8415-E542-A7ED-2AAA8656B4B4}"/>
              </a:ext>
            </a:extLst>
          </p:cNvPr>
          <p:cNvPicPr>
            <a:picLocks noChangeAspect="1"/>
          </p:cNvPicPr>
          <p:nvPr/>
        </p:nvPicPr>
        <p:blipFill>
          <a:blip r:embed="rId2"/>
          <a:stretch>
            <a:fillRect/>
          </a:stretch>
        </p:blipFill>
        <p:spPr>
          <a:xfrm>
            <a:off x="55802" y="588681"/>
            <a:ext cx="3901244" cy="2288006"/>
          </a:xfrm>
          <a:prstGeom prst="rect">
            <a:avLst/>
          </a:prstGeom>
        </p:spPr>
      </p:pic>
      <p:pic>
        <p:nvPicPr>
          <p:cNvPr id="6" name="Picture 5">
            <a:extLst>
              <a:ext uri="{FF2B5EF4-FFF2-40B4-BE49-F238E27FC236}">
                <a16:creationId xmlns:a16="http://schemas.microsoft.com/office/drawing/2014/main" id="{2D481B4C-D02E-0C4C-AE01-AAEE1F903D19}"/>
              </a:ext>
            </a:extLst>
          </p:cNvPr>
          <p:cNvPicPr>
            <a:picLocks noChangeAspect="1"/>
          </p:cNvPicPr>
          <p:nvPr/>
        </p:nvPicPr>
        <p:blipFill>
          <a:blip r:embed="rId3"/>
          <a:stretch>
            <a:fillRect/>
          </a:stretch>
        </p:blipFill>
        <p:spPr>
          <a:xfrm>
            <a:off x="8290754" y="588681"/>
            <a:ext cx="3901245" cy="2288006"/>
          </a:xfrm>
          <a:prstGeom prst="rect">
            <a:avLst/>
          </a:prstGeom>
        </p:spPr>
      </p:pic>
      <p:pic>
        <p:nvPicPr>
          <p:cNvPr id="7" name="Picture 6">
            <a:extLst>
              <a:ext uri="{FF2B5EF4-FFF2-40B4-BE49-F238E27FC236}">
                <a16:creationId xmlns:a16="http://schemas.microsoft.com/office/drawing/2014/main" id="{3745DC69-CB0D-2A4C-AD5F-13A5C6E6F015}"/>
              </a:ext>
            </a:extLst>
          </p:cNvPr>
          <p:cNvPicPr>
            <a:picLocks noChangeAspect="1"/>
          </p:cNvPicPr>
          <p:nvPr/>
        </p:nvPicPr>
        <p:blipFill>
          <a:blip r:embed="rId4">
            <a:duotone>
              <a:prstClr val="black"/>
              <a:schemeClr val="tx2">
                <a:tint val="45000"/>
                <a:satMod val="400000"/>
              </a:schemeClr>
            </a:duotone>
          </a:blip>
          <a:stretch>
            <a:fillRect/>
          </a:stretch>
        </p:blipFill>
        <p:spPr>
          <a:xfrm>
            <a:off x="647700" y="3200492"/>
            <a:ext cx="4964439" cy="2911550"/>
          </a:xfrm>
          <a:prstGeom prst="rect">
            <a:avLst/>
          </a:prstGeom>
        </p:spPr>
      </p:pic>
      <p:pic>
        <p:nvPicPr>
          <p:cNvPr id="8" name="Picture 7">
            <a:extLst>
              <a:ext uri="{FF2B5EF4-FFF2-40B4-BE49-F238E27FC236}">
                <a16:creationId xmlns:a16="http://schemas.microsoft.com/office/drawing/2014/main" id="{9CD5C182-D9DC-3745-AC14-EFEAFF2E0885}"/>
              </a:ext>
            </a:extLst>
          </p:cNvPr>
          <p:cNvPicPr>
            <a:picLocks noChangeAspect="1"/>
          </p:cNvPicPr>
          <p:nvPr/>
        </p:nvPicPr>
        <p:blipFill>
          <a:blip r:embed="rId5">
            <a:duotone>
              <a:prstClr val="black"/>
              <a:schemeClr val="tx2">
                <a:tint val="45000"/>
                <a:satMod val="400000"/>
              </a:schemeClr>
            </a:duotone>
          </a:blip>
          <a:stretch>
            <a:fillRect/>
          </a:stretch>
        </p:blipFill>
        <p:spPr>
          <a:xfrm>
            <a:off x="6683000" y="3200492"/>
            <a:ext cx="4964439" cy="2911550"/>
          </a:xfrm>
          <a:prstGeom prst="rect">
            <a:avLst/>
          </a:prstGeom>
        </p:spPr>
      </p:pic>
      <p:sp>
        <p:nvSpPr>
          <p:cNvPr id="9" name="TextBox 8">
            <a:extLst>
              <a:ext uri="{FF2B5EF4-FFF2-40B4-BE49-F238E27FC236}">
                <a16:creationId xmlns:a16="http://schemas.microsoft.com/office/drawing/2014/main" id="{4C080375-7C7C-8744-9A4E-E0FC63E379A1}"/>
              </a:ext>
            </a:extLst>
          </p:cNvPr>
          <p:cNvSpPr txBox="1"/>
          <p:nvPr/>
        </p:nvSpPr>
        <p:spPr>
          <a:xfrm>
            <a:off x="0" y="-120988"/>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ATE</a:t>
            </a:r>
          </a:p>
        </p:txBody>
      </p:sp>
      <p:sp>
        <p:nvSpPr>
          <p:cNvPr id="10" name="TextBox 9">
            <a:extLst>
              <a:ext uri="{FF2B5EF4-FFF2-40B4-BE49-F238E27FC236}">
                <a16:creationId xmlns:a16="http://schemas.microsoft.com/office/drawing/2014/main" id="{77475303-993D-E141-9DA3-76CF686E4944}"/>
              </a:ext>
            </a:extLst>
          </p:cNvPr>
          <p:cNvSpPr txBox="1"/>
          <p:nvPr/>
        </p:nvSpPr>
        <p:spPr>
          <a:xfrm>
            <a:off x="4184510" y="-120988"/>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ATT</a:t>
            </a:r>
          </a:p>
        </p:txBody>
      </p:sp>
      <p:pic>
        <p:nvPicPr>
          <p:cNvPr id="11" name="Picture 10">
            <a:extLst>
              <a:ext uri="{FF2B5EF4-FFF2-40B4-BE49-F238E27FC236}">
                <a16:creationId xmlns:a16="http://schemas.microsoft.com/office/drawing/2014/main" id="{CABEF9F9-2FC5-C94F-97CA-8098FAB96D39}"/>
              </a:ext>
            </a:extLst>
          </p:cNvPr>
          <p:cNvPicPr>
            <a:picLocks noChangeAspect="1"/>
          </p:cNvPicPr>
          <p:nvPr/>
        </p:nvPicPr>
        <p:blipFill>
          <a:blip r:embed="rId6"/>
          <a:stretch>
            <a:fillRect/>
          </a:stretch>
        </p:blipFill>
        <p:spPr>
          <a:xfrm>
            <a:off x="4184510" y="601856"/>
            <a:ext cx="3878779" cy="2274831"/>
          </a:xfrm>
          <a:prstGeom prst="rect">
            <a:avLst/>
          </a:prstGeom>
        </p:spPr>
      </p:pic>
      <p:sp>
        <p:nvSpPr>
          <p:cNvPr id="12" name="TextBox 11">
            <a:extLst>
              <a:ext uri="{FF2B5EF4-FFF2-40B4-BE49-F238E27FC236}">
                <a16:creationId xmlns:a16="http://schemas.microsoft.com/office/drawing/2014/main" id="{A82E692E-CC29-2F47-8978-74A27CDB2FC5}"/>
              </a:ext>
            </a:extLst>
          </p:cNvPr>
          <p:cNvSpPr txBox="1"/>
          <p:nvPr/>
        </p:nvSpPr>
        <p:spPr>
          <a:xfrm>
            <a:off x="8290753" y="-120988"/>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ATC</a:t>
            </a:r>
          </a:p>
        </p:txBody>
      </p:sp>
      <p:sp>
        <p:nvSpPr>
          <p:cNvPr id="13" name="TextBox 12">
            <a:extLst>
              <a:ext uri="{FF2B5EF4-FFF2-40B4-BE49-F238E27FC236}">
                <a16:creationId xmlns:a16="http://schemas.microsoft.com/office/drawing/2014/main" id="{189C057A-A14C-5944-8934-96CD1F4A7BFD}"/>
              </a:ext>
            </a:extLst>
          </p:cNvPr>
          <p:cNvSpPr txBox="1"/>
          <p:nvPr/>
        </p:nvSpPr>
        <p:spPr>
          <a:xfrm>
            <a:off x="647700" y="5996226"/>
            <a:ext cx="1797061" cy="861774"/>
          </a:xfrm>
          <a:prstGeom prst="rect">
            <a:avLst/>
          </a:prstGeom>
          <a:noFill/>
        </p:spPr>
        <p:txBody>
          <a:bodyPr wrap="square" rtlCol="0">
            <a:spAutoFit/>
          </a:bodyPr>
          <a:lstStyle/>
          <a:p>
            <a:r>
              <a:rPr lang="en-US" sz="5000" b="1" dirty="0">
                <a:solidFill>
                  <a:schemeClr val="accent1">
                    <a:lumMod val="50000"/>
                  </a:schemeClr>
                </a:solidFill>
                <a:latin typeface="Franklin Gothic Heavy" panose="020B0603020102020204" pitchFamily="34" charset="0"/>
              </a:rPr>
              <a:t>ATM</a:t>
            </a:r>
          </a:p>
        </p:txBody>
      </p:sp>
      <p:sp>
        <p:nvSpPr>
          <p:cNvPr id="14" name="TextBox 13">
            <a:extLst>
              <a:ext uri="{FF2B5EF4-FFF2-40B4-BE49-F238E27FC236}">
                <a16:creationId xmlns:a16="http://schemas.microsoft.com/office/drawing/2014/main" id="{AFE66B55-8493-8A46-9837-062D546E4C92}"/>
              </a:ext>
            </a:extLst>
          </p:cNvPr>
          <p:cNvSpPr txBox="1"/>
          <p:nvPr/>
        </p:nvSpPr>
        <p:spPr>
          <a:xfrm>
            <a:off x="10394938" y="5991726"/>
            <a:ext cx="1797061" cy="861774"/>
          </a:xfrm>
          <a:prstGeom prst="rect">
            <a:avLst/>
          </a:prstGeom>
          <a:noFill/>
        </p:spPr>
        <p:txBody>
          <a:bodyPr wrap="square" rtlCol="0">
            <a:spAutoFit/>
          </a:bodyPr>
          <a:lstStyle/>
          <a:p>
            <a:r>
              <a:rPr lang="en-US" sz="5000" b="1" dirty="0">
                <a:solidFill>
                  <a:schemeClr val="accent1">
                    <a:lumMod val="50000"/>
                  </a:schemeClr>
                </a:solidFill>
                <a:latin typeface="Franklin Gothic Heavy" panose="020B0603020102020204" pitchFamily="34" charset="0"/>
              </a:rPr>
              <a:t>AT0</a:t>
            </a:r>
          </a:p>
        </p:txBody>
      </p:sp>
    </p:spTree>
    <p:extLst>
      <p:ext uri="{BB962C8B-B14F-4D97-AF65-F5344CB8AC3E}">
        <p14:creationId xmlns:p14="http://schemas.microsoft.com/office/powerpoint/2010/main" val="9808734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A7D552-8415-E542-A7ED-2AAA8656B4B4}"/>
              </a:ext>
            </a:extLst>
          </p:cNvPr>
          <p:cNvPicPr>
            <a:picLocks noChangeAspect="1"/>
          </p:cNvPicPr>
          <p:nvPr/>
        </p:nvPicPr>
        <p:blipFill>
          <a:blip r:embed="rId2">
            <a:duotone>
              <a:prstClr val="black"/>
              <a:schemeClr val="tx2">
                <a:tint val="45000"/>
                <a:satMod val="400000"/>
              </a:schemeClr>
            </a:duotone>
          </a:blip>
          <a:stretch>
            <a:fillRect/>
          </a:stretch>
        </p:blipFill>
        <p:spPr>
          <a:xfrm>
            <a:off x="55802" y="588681"/>
            <a:ext cx="3901244" cy="2288006"/>
          </a:xfrm>
          <a:prstGeom prst="rect">
            <a:avLst/>
          </a:prstGeom>
        </p:spPr>
      </p:pic>
      <p:pic>
        <p:nvPicPr>
          <p:cNvPr id="6" name="Picture 5">
            <a:extLst>
              <a:ext uri="{FF2B5EF4-FFF2-40B4-BE49-F238E27FC236}">
                <a16:creationId xmlns:a16="http://schemas.microsoft.com/office/drawing/2014/main" id="{2D481B4C-D02E-0C4C-AE01-AAEE1F903D19}"/>
              </a:ext>
            </a:extLst>
          </p:cNvPr>
          <p:cNvPicPr>
            <a:picLocks noChangeAspect="1"/>
          </p:cNvPicPr>
          <p:nvPr/>
        </p:nvPicPr>
        <p:blipFill>
          <a:blip r:embed="rId3">
            <a:duotone>
              <a:prstClr val="black"/>
              <a:schemeClr val="tx2">
                <a:tint val="45000"/>
                <a:satMod val="400000"/>
              </a:schemeClr>
            </a:duotone>
          </a:blip>
          <a:stretch>
            <a:fillRect/>
          </a:stretch>
        </p:blipFill>
        <p:spPr>
          <a:xfrm>
            <a:off x="8290754" y="588681"/>
            <a:ext cx="3901245" cy="2288006"/>
          </a:xfrm>
          <a:prstGeom prst="rect">
            <a:avLst/>
          </a:prstGeom>
        </p:spPr>
      </p:pic>
      <p:pic>
        <p:nvPicPr>
          <p:cNvPr id="7" name="Picture 6">
            <a:extLst>
              <a:ext uri="{FF2B5EF4-FFF2-40B4-BE49-F238E27FC236}">
                <a16:creationId xmlns:a16="http://schemas.microsoft.com/office/drawing/2014/main" id="{3745DC69-CB0D-2A4C-AD5F-13A5C6E6F015}"/>
              </a:ext>
            </a:extLst>
          </p:cNvPr>
          <p:cNvPicPr>
            <a:picLocks noChangeAspect="1"/>
          </p:cNvPicPr>
          <p:nvPr/>
        </p:nvPicPr>
        <p:blipFill>
          <a:blip r:embed="rId4"/>
          <a:stretch>
            <a:fillRect/>
          </a:stretch>
        </p:blipFill>
        <p:spPr>
          <a:xfrm>
            <a:off x="647700" y="3200492"/>
            <a:ext cx="4964439" cy="2911550"/>
          </a:xfrm>
          <a:prstGeom prst="rect">
            <a:avLst/>
          </a:prstGeom>
        </p:spPr>
      </p:pic>
      <p:pic>
        <p:nvPicPr>
          <p:cNvPr id="8" name="Picture 7">
            <a:extLst>
              <a:ext uri="{FF2B5EF4-FFF2-40B4-BE49-F238E27FC236}">
                <a16:creationId xmlns:a16="http://schemas.microsoft.com/office/drawing/2014/main" id="{9CD5C182-D9DC-3745-AC14-EFEAFF2E0885}"/>
              </a:ext>
            </a:extLst>
          </p:cNvPr>
          <p:cNvPicPr>
            <a:picLocks noChangeAspect="1"/>
          </p:cNvPicPr>
          <p:nvPr/>
        </p:nvPicPr>
        <p:blipFill>
          <a:blip r:embed="rId5"/>
          <a:stretch>
            <a:fillRect/>
          </a:stretch>
        </p:blipFill>
        <p:spPr>
          <a:xfrm>
            <a:off x="6683000" y="3200492"/>
            <a:ext cx="4964439" cy="2911550"/>
          </a:xfrm>
          <a:prstGeom prst="rect">
            <a:avLst/>
          </a:prstGeom>
        </p:spPr>
      </p:pic>
      <p:sp>
        <p:nvSpPr>
          <p:cNvPr id="9" name="TextBox 8">
            <a:extLst>
              <a:ext uri="{FF2B5EF4-FFF2-40B4-BE49-F238E27FC236}">
                <a16:creationId xmlns:a16="http://schemas.microsoft.com/office/drawing/2014/main" id="{4C080375-7C7C-8744-9A4E-E0FC63E379A1}"/>
              </a:ext>
            </a:extLst>
          </p:cNvPr>
          <p:cNvSpPr txBox="1"/>
          <p:nvPr/>
        </p:nvSpPr>
        <p:spPr>
          <a:xfrm>
            <a:off x="0" y="-120988"/>
            <a:ext cx="1797061" cy="861774"/>
          </a:xfrm>
          <a:prstGeom prst="rect">
            <a:avLst/>
          </a:prstGeom>
          <a:noFill/>
        </p:spPr>
        <p:txBody>
          <a:bodyPr wrap="square" rtlCol="0">
            <a:spAutoFit/>
          </a:bodyPr>
          <a:lstStyle/>
          <a:p>
            <a:r>
              <a:rPr lang="en-US" sz="5000" b="1" dirty="0">
                <a:solidFill>
                  <a:schemeClr val="accent1">
                    <a:lumMod val="50000"/>
                  </a:schemeClr>
                </a:solidFill>
                <a:latin typeface="Franklin Gothic Heavy" panose="020B0603020102020204" pitchFamily="34" charset="0"/>
              </a:rPr>
              <a:t>ATE</a:t>
            </a:r>
          </a:p>
        </p:txBody>
      </p:sp>
      <p:sp>
        <p:nvSpPr>
          <p:cNvPr id="10" name="TextBox 9">
            <a:extLst>
              <a:ext uri="{FF2B5EF4-FFF2-40B4-BE49-F238E27FC236}">
                <a16:creationId xmlns:a16="http://schemas.microsoft.com/office/drawing/2014/main" id="{77475303-993D-E141-9DA3-76CF686E4944}"/>
              </a:ext>
            </a:extLst>
          </p:cNvPr>
          <p:cNvSpPr txBox="1"/>
          <p:nvPr/>
        </p:nvSpPr>
        <p:spPr>
          <a:xfrm>
            <a:off x="4184510" y="-120988"/>
            <a:ext cx="1797061" cy="861774"/>
          </a:xfrm>
          <a:prstGeom prst="rect">
            <a:avLst/>
          </a:prstGeom>
          <a:noFill/>
        </p:spPr>
        <p:txBody>
          <a:bodyPr wrap="square" rtlCol="0">
            <a:spAutoFit/>
          </a:bodyPr>
          <a:lstStyle/>
          <a:p>
            <a:r>
              <a:rPr lang="en-US" sz="5000" b="1" dirty="0">
                <a:solidFill>
                  <a:schemeClr val="accent1">
                    <a:lumMod val="50000"/>
                  </a:schemeClr>
                </a:solidFill>
                <a:latin typeface="Franklin Gothic Heavy" panose="020B0603020102020204" pitchFamily="34" charset="0"/>
              </a:rPr>
              <a:t>ATT</a:t>
            </a:r>
          </a:p>
        </p:txBody>
      </p:sp>
      <p:pic>
        <p:nvPicPr>
          <p:cNvPr id="11" name="Picture 10">
            <a:extLst>
              <a:ext uri="{FF2B5EF4-FFF2-40B4-BE49-F238E27FC236}">
                <a16:creationId xmlns:a16="http://schemas.microsoft.com/office/drawing/2014/main" id="{CABEF9F9-2FC5-C94F-97CA-8098FAB96D39}"/>
              </a:ext>
            </a:extLst>
          </p:cNvPr>
          <p:cNvPicPr>
            <a:picLocks noChangeAspect="1"/>
          </p:cNvPicPr>
          <p:nvPr/>
        </p:nvPicPr>
        <p:blipFill>
          <a:blip r:embed="rId6">
            <a:duotone>
              <a:prstClr val="black"/>
              <a:schemeClr val="tx2">
                <a:tint val="45000"/>
                <a:satMod val="400000"/>
              </a:schemeClr>
            </a:duotone>
          </a:blip>
          <a:stretch>
            <a:fillRect/>
          </a:stretch>
        </p:blipFill>
        <p:spPr>
          <a:xfrm>
            <a:off x="4184510" y="601856"/>
            <a:ext cx="3878779" cy="2274831"/>
          </a:xfrm>
          <a:prstGeom prst="rect">
            <a:avLst/>
          </a:prstGeom>
        </p:spPr>
      </p:pic>
      <p:sp>
        <p:nvSpPr>
          <p:cNvPr id="12" name="TextBox 11">
            <a:extLst>
              <a:ext uri="{FF2B5EF4-FFF2-40B4-BE49-F238E27FC236}">
                <a16:creationId xmlns:a16="http://schemas.microsoft.com/office/drawing/2014/main" id="{A82E692E-CC29-2F47-8978-74A27CDB2FC5}"/>
              </a:ext>
            </a:extLst>
          </p:cNvPr>
          <p:cNvSpPr txBox="1"/>
          <p:nvPr/>
        </p:nvSpPr>
        <p:spPr>
          <a:xfrm>
            <a:off x="8290753" y="-120988"/>
            <a:ext cx="1797061" cy="861774"/>
          </a:xfrm>
          <a:prstGeom prst="rect">
            <a:avLst/>
          </a:prstGeom>
          <a:noFill/>
        </p:spPr>
        <p:txBody>
          <a:bodyPr wrap="square" rtlCol="0">
            <a:spAutoFit/>
          </a:bodyPr>
          <a:lstStyle/>
          <a:p>
            <a:r>
              <a:rPr lang="en-US" sz="5000" b="1" dirty="0">
                <a:solidFill>
                  <a:schemeClr val="accent1">
                    <a:lumMod val="50000"/>
                  </a:schemeClr>
                </a:solidFill>
                <a:latin typeface="Franklin Gothic Heavy" panose="020B0603020102020204" pitchFamily="34" charset="0"/>
              </a:rPr>
              <a:t>ATC</a:t>
            </a:r>
          </a:p>
        </p:txBody>
      </p:sp>
      <p:sp>
        <p:nvSpPr>
          <p:cNvPr id="13" name="TextBox 12">
            <a:extLst>
              <a:ext uri="{FF2B5EF4-FFF2-40B4-BE49-F238E27FC236}">
                <a16:creationId xmlns:a16="http://schemas.microsoft.com/office/drawing/2014/main" id="{189C057A-A14C-5944-8934-96CD1F4A7BFD}"/>
              </a:ext>
            </a:extLst>
          </p:cNvPr>
          <p:cNvSpPr txBox="1"/>
          <p:nvPr/>
        </p:nvSpPr>
        <p:spPr>
          <a:xfrm>
            <a:off x="647700" y="5996226"/>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ATM</a:t>
            </a:r>
          </a:p>
        </p:txBody>
      </p:sp>
      <p:sp>
        <p:nvSpPr>
          <p:cNvPr id="14" name="TextBox 13">
            <a:extLst>
              <a:ext uri="{FF2B5EF4-FFF2-40B4-BE49-F238E27FC236}">
                <a16:creationId xmlns:a16="http://schemas.microsoft.com/office/drawing/2014/main" id="{AFE66B55-8493-8A46-9837-062D546E4C92}"/>
              </a:ext>
            </a:extLst>
          </p:cNvPr>
          <p:cNvSpPr txBox="1"/>
          <p:nvPr/>
        </p:nvSpPr>
        <p:spPr>
          <a:xfrm>
            <a:off x="10394938" y="5991726"/>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AT0</a:t>
            </a:r>
          </a:p>
        </p:txBody>
      </p:sp>
    </p:spTree>
    <p:extLst>
      <p:ext uri="{BB962C8B-B14F-4D97-AF65-F5344CB8AC3E}">
        <p14:creationId xmlns:p14="http://schemas.microsoft.com/office/powerpoint/2010/main" val="1385184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40937" y="270122"/>
            <a:ext cx="10515600" cy="1325563"/>
          </a:xfrm>
        </p:spPr>
        <p:txBody>
          <a:bodyPr/>
          <a:lstStyle/>
          <a:p>
            <a:r>
              <a:rPr lang="en-US" sz="6000" dirty="0">
                <a:solidFill>
                  <a:schemeClr val="bg1"/>
                </a:solidFill>
                <a:latin typeface="Franklin Gothic Heavy" charset="0"/>
                <a:ea typeface="Franklin Gothic Heavy" charset="0"/>
                <a:cs typeface="Franklin Gothic Heavy" charset="0"/>
              </a:rPr>
              <a:t>Observational Studies</a:t>
            </a:r>
          </a:p>
        </p:txBody>
      </p:sp>
      <p:pic>
        <p:nvPicPr>
          <p:cNvPr id="64" name="Picture 63"/>
          <p:cNvPicPr>
            <a:picLocks noChangeAspect="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flipH="1">
            <a:off x="1293530" y="2674759"/>
            <a:ext cx="3121676" cy="2274141"/>
          </a:xfrm>
          <a:prstGeom prst="rect">
            <a:avLst/>
          </a:prstGeom>
          <a:noFill/>
          <a:scene3d>
            <a:camera prst="orthographicFront">
              <a:rot lat="0" lon="0" rev="0"/>
            </a:camera>
            <a:lightRig rig="threePt" dir="t"/>
          </a:scene3d>
        </p:spPr>
      </p:pic>
      <p:sp>
        <p:nvSpPr>
          <p:cNvPr id="65" name="Right Arrow 64"/>
          <p:cNvSpPr/>
          <p:nvPr/>
        </p:nvSpPr>
        <p:spPr bwMode="auto">
          <a:xfrm>
            <a:off x="4415206" y="3102270"/>
            <a:ext cx="1520042" cy="665019"/>
          </a:xfrm>
          <a:prstGeom prst="rightArrow">
            <a:avLst/>
          </a:prstGeom>
          <a:solidFill>
            <a:srgbClr val="79D758"/>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nvGrpSpPr>
          <p:cNvPr id="66" name="Group 65"/>
          <p:cNvGrpSpPr/>
          <p:nvPr/>
        </p:nvGrpSpPr>
        <p:grpSpPr>
          <a:xfrm>
            <a:off x="7094283" y="2465356"/>
            <a:ext cx="548639" cy="1938840"/>
            <a:chOff x="5513431" y="1614201"/>
            <a:chExt cx="548639" cy="1938840"/>
          </a:xfrm>
          <a:solidFill>
            <a:srgbClr val="00B0F0"/>
          </a:solidFill>
        </p:grpSpPr>
        <p:grpSp>
          <p:nvGrpSpPr>
            <p:cNvPr id="81" name="Group 80"/>
            <p:cNvGrpSpPr/>
            <p:nvPr/>
          </p:nvGrpSpPr>
          <p:grpSpPr>
            <a:xfrm>
              <a:off x="5513431" y="1614201"/>
              <a:ext cx="548639" cy="1938840"/>
              <a:chOff x="2699093" y="2184396"/>
              <a:chExt cx="242305" cy="982135"/>
            </a:xfrm>
            <a:grpFill/>
          </p:grpSpPr>
          <p:sp>
            <p:nvSpPr>
              <p:cNvPr id="83" name="Oval 82"/>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sp>
            <p:nvSpPr>
              <p:cNvPr id="84" name="Rectangle 83"/>
              <p:cNvSpPr/>
              <p:nvPr/>
            </p:nvSpPr>
            <p:spPr bwMode="auto">
              <a:xfrm>
                <a:off x="2701712"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sp>
          <p:nvSpPr>
            <p:cNvPr id="82" name="Chord 81"/>
            <p:cNvSpPr/>
            <p:nvPr/>
          </p:nvSpPr>
          <p:spPr bwMode="auto">
            <a:xfrm rot="17528077">
              <a:off x="5610342" y="1704027"/>
              <a:ext cx="442871" cy="324181"/>
            </a:xfrm>
            <a:prstGeom prst="chord">
              <a:avLst>
                <a:gd name="adj1" fmla="val 5544771"/>
                <a:gd name="adj2" fmla="val 13532001"/>
              </a:avLst>
            </a:prstGeom>
            <a:solidFill>
              <a:srgbClr val="002060"/>
            </a:solidFill>
            <a:ln w="28575" cap="flat" cmpd="sng" algn="ctr">
              <a:solidFill>
                <a:srgbClr val="00206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grpSp>
        <p:nvGrpSpPr>
          <p:cNvPr id="67" name="Group 66"/>
          <p:cNvGrpSpPr/>
          <p:nvPr/>
        </p:nvGrpSpPr>
        <p:grpSpPr>
          <a:xfrm>
            <a:off x="6295299" y="2349398"/>
            <a:ext cx="548639" cy="1938840"/>
            <a:chOff x="6225003" y="1409126"/>
            <a:chExt cx="548639" cy="1938840"/>
          </a:xfrm>
          <a:solidFill>
            <a:srgbClr val="00B0F0"/>
          </a:solidFill>
        </p:grpSpPr>
        <p:grpSp>
          <p:nvGrpSpPr>
            <p:cNvPr id="77" name="Group 76"/>
            <p:cNvGrpSpPr/>
            <p:nvPr/>
          </p:nvGrpSpPr>
          <p:grpSpPr>
            <a:xfrm>
              <a:off x="6225003" y="1409126"/>
              <a:ext cx="548639" cy="1938840"/>
              <a:chOff x="2699093" y="2184396"/>
              <a:chExt cx="242305" cy="982135"/>
            </a:xfrm>
            <a:grpFill/>
          </p:grpSpPr>
          <p:sp>
            <p:nvSpPr>
              <p:cNvPr id="79" name="Oval 78"/>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sp>
            <p:nvSpPr>
              <p:cNvPr id="80" name="Rectangle 79"/>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sp>
          <p:nvSpPr>
            <p:cNvPr id="78" name="Heart 77"/>
            <p:cNvSpPr/>
            <p:nvPr/>
          </p:nvSpPr>
          <p:spPr bwMode="auto">
            <a:xfrm>
              <a:off x="6472052" y="2244949"/>
              <a:ext cx="273133" cy="225120"/>
            </a:xfrm>
            <a:prstGeom prst="heart">
              <a:avLst/>
            </a:prstGeom>
            <a:solidFill>
              <a:srgbClr val="002060"/>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grpSp>
        <p:nvGrpSpPr>
          <p:cNvPr id="68" name="Group 67"/>
          <p:cNvGrpSpPr/>
          <p:nvPr/>
        </p:nvGrpSpPr>
        <p:grpSpPr>
          <a:xfrm>
            <a:off x="7782728" y="2052379"/>
            <a:ext cx="625588" cy="1950711"/>
            <a:chOff x="6894900" y="1189349"/>
            <a:chExt cx="625588" cy="1950711"/>
          </a:xfrm>
          <a:solidFill>
            <a:srgbClr val="00B0F0"/>
          </a:solidFill>
        </p:grpSpPr>
        <p:grpSp>
          <p:nvGrpSpPr>
            <p:cNvPr id="69" name="Group 68"/>
            <p:cNvGrpSpPr/>
            <p:nvPr/>
          </p:nvGrpSpPr>
          <p:grpSpPr>
            <a:xfrm>
              <a:off x="6923437" y="1201220"/>
              <a:ext cx="548639" cy="1938840"/>
              <a:chOff x="2699093" y="2184396"/>
              <a:chExt cx="242305" cy="982135"/>
            </a:xfrm>
            <a:grpFill/>
          </p:grpSpPr>
          <p:sp>
            <p:nvSpPr>
              <p:cNvPr id="75" name="Oval 74"/>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sp>
            <p:nvSpPr>
              <p:cNvPr id="76" name="Rectangle 75"/>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sp>
          <p:nvSpPr>
            <p:cNvPr id="70" name="Teardrop 69"/>
            <p:cNvSpPr/>
            <p:nvPr/>
          </p:nvSpPr>
          <p:spPr bwMode="auto">
            <a:xfrm>
              <a:off x="6894900" y="1189349"/>
              <a:ext cx="310564" cy="212366"/>
            </a:xfrm>
            <a:prstGeom prst="teardrop">
              <a:avLst>
                <a:gd name="adj" fmla="val 89157"/>
              </a:avLst>
            </a:prstGeom>
            <a:solidFill>
              <a:schemeClr val="bg2">
                <a:lumMod val="75000"/>
              </a:schemeClr>
            </a:solidFill>
            <a:ln w="12700" cap="flat" cmpd="sng" algn="ctr">
              <a:solidFill>
                <a:schemeClr val="bg2">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sp>
          <p:nvSpPr>
            <p:cNvPr id="71" name="Teardrop 70"/>
            <p:cNvSpPr/>
            <p:nvPr/>
          </p:nvSpPr>
          <p:spPr bwMode="auto">
            <a:xfrm rot="16200000">
              <a:off x="7233212" y="1114438"/>
              <a:ext cx="212366" cy="362187"/>
            </a:xfrm>
            <a:prstGeom prst="teardrop">
              <a:avLst>
                <a:gd name="adj" fmla="val 89157"/>
              </a:avLst>
            </a:prstGeom>
            <a:solidFill>
              <a:schemeClr val="bg2">
                <a:lumMod val="75000"/>
              </a:schemeClr>
            </a:solidFill>
            <a:ln w="12700" cap="flat" cmpd="sng" algn="ctr">
              <a:solidFill>
                <a:schemeClr val="bg2">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nvGrpSpPr>
            <p:cNvPr id="72" name="Group 71"/>
            <p:cNvGrpSpPr/>
            <p:nvPr/>
          </p:nvGrpSpPr>
          <p:grpSpPr>
            <a:xfrm>
              <a:off x="7002403" y="1409127"/>
              <a:ext cx="390707" cy="102969"/>
              <a:chOff x="7025896" y="1409127"/>
              <a:chExt cx="390707" cy="102969"/>
            </a:xfrm>
            <a:grpFill/>
          </p:grpSpPr>
          <p:sp>
            <p:nvSpPr>
              <p:cNvPr id="73" name="Rounded Rectangle 72"/>
              <p:cNvSpPr/>
              <p:nvPr/>
            </p:nvSpPr>
            <p:spPr bwMode="auto">
              <a:xfrm>
                <a:off x="7241968" y="1409127"/>
                <a:ext cx="174635" cy="102969"/>
              </a:xfrm>
              <a:prstGeom prst="roundRect">
                <a:avLst/>
              </a:prstGeom>
              <a:grpFill/>
              <a:ln w="19050" cap="flat" cmpd="sng" algn="ctr">
                <a:solidFill>
                  <a:srgbClr val="00206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sp>
            <p:nvSpPr>
              <p:cNvPr id="74" name="Rounded Rectangle 73"/>
              <p:cNvSpPr/>
              <p:nvPr/>
            </p:nvSpPr>
            <p:spPr bwMode="auto">
              <a:xfrm>
                <a:off x="7025896" y="1409127"/>
                <a:ext cx="174635" cy="102969"/>
              </a:xfrm>
              <a:prstGeom prst="roundRect">
                <a:avLst/>
              </a:prstGeom>
              <a:grpFill/>
              <a:ln w="19050" cap="flat" cmpd="sng" algn="ctr">
                <a:solidFill>
                  <a:srgbClr val="00206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grpSp>
      <p:grpSp>
        <p:nvGrpSpPr>
          <p:cNvPr id="12" name="Group 11"/>
          <p:cNvGrpSpPr/>
          <p:nvPr/>
        </p:nvGrpSpPr>
        <p:grpSpPr>
          <a:xfrm>
            <a:off x="540937" y="4172045"/>
            <a:ext cx="2558697" cy="1486004"/>
            <a:chOff x="540937" y="4172045"/>
            <a:chExt cx="2558697" cy="1486004"/>
          </a:xfrm>
        </p:grpSpPr>
        <p:sp>
          <p:nvSpPr>
            <p:cNvPr id="4" name="TextBox 3"/>
            <p:cNvSpPr txBox="1"/>
            <p:nvPr/>
          </p:nvSpPr>
          <p:spPr>
            <a:xfrm>
              <a:off x="540937" y="5011718"/>
              <a:ext cx="2558697" cy="646331"/>
            </a:xfrm>
            <a:prstGeom prst="rect">
              <a:avLst/>
            </a:prstGeom>
            <a:noFill/>
          </p:spPr>
          <p:txBody>
            <a:bodyPr wrap="square" rtlCol="0">
              <a:spAutoFit/>
            </a:bodyPr>
            <a:lstStyle/>
            <a:p>
              <a:r>
                <a:rPr lang="en-US" sz="3600" dirty="0">
                  <a:solidFill>
                    <a:schemeClr val="bg1"/>
                  </a:solidFill>
                  <a:latin typeface="Franklin Gothic Heavy" charset="0"/>
                  <a:ea typeface="Franklin Gothic Heavy" charset="0"/>
                  <a:cs typeface="Franklin Gothic Heavy" charset="0"/>
                </a:rPr>
                <a:t>exposure</a:t>
              </a:r>
              <a:endParaRPr lang="en-US" dirty="0">
                <a:solidFill>
                  <a:schemeClr val="bg1"/>
                </a:solidFill>
                <a:latin typeface="Franklin Gothic Heavy" charset="0"/>
                <a:ea typeface="Franklin Gothic Heavy" charset="0"/>
                <a:cs typeface="Franklin Gothic Heavy" charset="0"/>
              </a:endParaRPr>
            </a:p>
          </p:txBody>
        </p:sp>
        <p:sp>
          <p:nvSpPr>
            <p:cNvPr id="11" name="Arc 10"/>
            <p:cNvSpPr/>
            <p:nvPr/>
          </p:nvSpPr>
          <p:spPr>
            <a:xfrm rot="14740040">
              <a:off x="895969" y="4251928"/>
              <a:ext cx="1249182" cy="1089416"/>
            </a:xfrm>
            <a:prstGeom prst="arc">
              <a:avLst>
                <a:gd name="adj1" fmla="val 15152200"/>
                <a:gd name="adj2" fmla="val 0"/>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 name="Group 12"/>
          <p:cNvGrpSpPr/>
          <p:nvPr/>
        </p:nvGrpSpPr>
        <p:grpSpPr>
          <a:xfrm>
            <a:off x="6140840" y="2426001"/>
            <a:ext cx="2558697" cy="3727914"/>
            <a:chOff x="6140840" y="2426001"/>
            <a:chExt cx="2558697" cy="3727914"/>
          </a:xfrm>
        </p:grpSpPr>
        <p:grpSp>
          <p:nvGrpSpPr>
            <p:cNvPr id="85" name="Group 84"/>
            <p:cNvGrpSpPr/>
            <p:nvPr/>
          </p:nvGrpSpPr>
          <p:grpSpPr>
            <a:xfrm>
              <a:off x="6140840" y="3264444"/>
              <a:ext cx="2558697" cy="2509798"/>
              <a:chOff x="540937" y="3148251"/>
              <a:chExt cx="2558697" cy="2509798"/>
            </a:xfrm>
          </p:grpSpPr>
          <p:sp>
            <p:nvSpPr>
              <p:cNvPr id="86" name="TextBox 85"/>
              <p:cNvSpPr txBox="1"/>
              <p:nvPr/>
            </p:nvSpPr>
            <p:spPr>
              <a:xfrm>
                <a:off x="540937" y="5011718"/>
                <a:ext cx="2558697" cy="646331"/>
              </a:xfrm>
              <a:prstGeom prst="rect">
                <a:avLst/>
              </a:prstGeom>
              <a:noFill/>
            </p:spPr>
            <p:txBody>
              <a:bodyPr wrap="square" rtlCol="0">
                <a:spAutoFit/>
              </a:bodyPr>
              <a:lstStyle/>
              <a:p>
                <a:r>
                  <a:rPr lang="en-US" sz="3600" dirty="0">
                    <a:solidFill>
                      <a:schemeClr val="bg1"/>
                    </a:solidFill>
                    <a:latin typeface="Franklin Gothic Heavy" charset="0"/>
                    <a:ea typeface="Franklin Gothic Heavy" charset="0"/>
                    <a:cs typeface="Franklin Gothic Heavy" charset="0"/>
                  </a:rPr>
                  <a:t>outcome</a:t>
                </a:r>
                <a:endParaRPr lang="en-US" dirty="0">
                  <a:solidFill>
                    <a:schemeClr val="bg1"/>
                  </a:solidFill>
                  <a:latin typeface="Franklin Gothic Heavy" charset="0"/>
                  <a:ea typeface="Franklin Gothic Heavy" charset="0"/>
                  <a:cs typeface="Franklin Gothic Heavy" charset="0"/>
                </a:endParaRPr>
              </a:p>
            </p:txBody>
          </p:sp>
          <p:sp>
            <p:nvSpPr>
              <p:cNvPr id="87" name="Arc 86"/>
              <p:cNvSpPr/>
              <p:nvPr/>
            </p:nvSpPr>
            <p:spPr>
              <a:xfrm rot="14740040">
                <a:off x="412325" y="3478082"/>
                <a:ext cx="1844514" cy="1184851"/>
              </a:xfrm>
              <a:prstGeom prst="arc">
                <a:avLst>
                  <a:gd name="adj1" fmla="val 13254723"/>
                  <a:gd name="adj2" fmla="val 21426668"/>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88" name="Arc 87"/>
            <p:cNvSpPr/>
            <p:nvPr/>
          </p:nvSpPr>
          <p:spPr>
            <a:xfrm rot="15788548">
              <a:off x="5758234" y="4211457"/>
              <a:ext cx="3323907" cy="561010"/>
            </a:xfrm>
            <a:prstGeom prst="arc">
              <a:avLst>
                <a:gd name="adj1" fmla="val 12833499"/>
                <a:gd name="adj2" fmla="val 21563664"/>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Arc 91"/>
            <p:cNvSpPr/>
            <p:nvPr/>
          </p:nvSpPr>
          <p:spPr>
            <a:xfrm rot="5400000" flipH="1">
              <a:off x="6455201" y="3174793"/>
              <a:ext cx="2701908" cy="1204324"/>
            </a:xfrm>
            <a:prstGeom prst="arc">
              <a:avLst>
                <a:gd name="adj1" fmla="val 11058926"/>
                <a:gd name="adj2" fmla="val 21426668"/>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47114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Doubly robust estimator</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D5CA1357-5A60-EF4A-9B14-636CD9FACB8E}"/>
                  </a:ext>
                </a:extLst>
              </p:cNvPr>
              <p:cNvSpPr txBox="1"/>
              <p:nvPr/>
            </p:nvSpPr>
            <p:spPr>
              <a:xfrm>
                <a:off x="1662607" y="2118820"/>
                <a:ext cx="9046194" cy="127208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3600" b="0" i="1" smtClean="0">
                              <a:solidFill>
                                <a:schemeClr val="accent5"/>
                              </a:solidFill>
                              <a:latin typeface="Cambria Math" panose="02040503050406030204" pitchFamily="18" charset="0"/>
                            </a:rPr>
                          </m:ctrlPr>
                        </m:sSubPr>
                        <m:e>
                          <m:acc>
                            <m:accPr>
                              <m:chr m:val="̂"/>
                              <m:ctrlPr>
                                <a:rPr lang="en-US" sz="3600" b="0" i="1" smtClean="0">
                                  <a:solidFill>
                                    <a:schemeClr val="accent5"/>
                                  </a:solidFill>
                                  <a:latin typeface="Cambria Math" panose="02040503050406030204" pitchFamily="18" charset="0"/>
                                </a:rPr>
                              </m:ctrlPr>
                            </m:accPr>
                            <m:e>
                              <m:r>
                                <m:rPr>
                                  <m:sty m:val="p"/>
                                </m:rPr>
                                <a:rPr lang="en-US" sz="3600" b="0" i="0" smtClean="0">
                                  <a:solidFill>
                                    <a:schemeClr val="accent5"/>
                                  </a:solidFill>
                                  <a:latin typeface="Cambria Math" panose="02040503050406030204" pitchFamily="18" charset="0"/>
                                </a:rPr>
                                <m:t>Δ</m:t>
                              </m:r>
                            </m:e>
                          </m:acc>
                        </m:e>
                        <m:sub>
                          <m:r>
                            <a:rPr lang="en-US" sz="3600" b="0" i="1" smtClean="0">
                              <a:solidFill>
                                <a:schemeClr val="accent5"/>
                              </a:solidFill>
                              <a:latin typeface="Cambria Math" panose="02040503050406030204" pitchFamily="18" charset="0"/>
                            </a:rPr>
                            <m:t>𝐷𝑅</m:t>
                          </m:r>
                          <m:r>
                            <a:rPr lang="en-US" sz="3600" b="0" i="1" smtClean="0">
                              <a:solidFill>
                                <a:schemeClr val="accent5"/>
                              </a:solidFill>
                              <a:latin typeface="Cambria Math" panose="02040503050406030204" pitchFamily="18" charset="0"/>
                            </a:rPr>
                            <m:t>, </m:t>
                          </m:r>
                          <m:r>
                            <a:rPr lang="en-US" sz="3600" b="0" i="1" smtClean="0">
                              <a:solidFill>
                                <a:schemeClr val="accent5"/>
                              </a:solidFill>
                              <a:latin typeface="Cambria Math" panose="02040503050406030204" pitchFamily="18" charset="0"/>
                            </a:rPr>
                            <m:t>𝑤</m:t>
                          </m:r>
                        </m:sub>
                      </m:sSub>
                      <m:r>
                        <a:rPr lang="en-US" sz="3600" b="0" i="1" smtClean="0">
                          <a:solidFill>
                            <a:schemeClr val="accent5"/>
                          </a:solidFill>
                          <a:latin typeface="Cambria Math" panose="02040503050406030204" pitchFamily="18" charset="0"/>
                        </a:rPr>
                        <m:t>=</m:t>
                      </m:r>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1</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acc>
                                            <m:accPr>
                                              <m:chr m:val="̂"/>
                                              <m:ctrlPr>
                                                <a:rPr lang="en-US" sz="3600" b="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1</m:t>
                                          </m:r>
                                        </m:sub>
                                      </m:sSub>
                                    </m:e>
                                  </m:d>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0</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0</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den>
                      </m:f>
                      <m:r>
                        <a:rPr lang="en-US" sz="3600" b="0" i="1" smtClean="0">
                          <a:solidFill>
                            <a:schemeClr val="bg1"/>
                          </a:solidFill>
                          <a:latin typeface="Cambria Math" panose="02040503050406030204" pitchFamily="18" charset="0"/>
                        </a:rPr>
                        <m:t>+</m:t>
                      </m:r>
                    </m:oMath>
                  </m:oMathPara>
                </a14:m>
                <a:endParaRPr lang="en-US" sz="3600" dirty="0"/>
              </a:p>
            </p:txBody>
          </p:sp>
        </mc:Choice>
        <mc:Fallback>
          <p:sp>
            <p:nvSpPr>
              <p:cNvPr id="4" name="TextBox 3">
                <a:extLst>
                  <a:ext uri="{FF2B5EF4-FFF2-40B4-BE49-F238E27FC236}">
                    <a16:creationId xmlns:a16="http://schemas.microsoft.com/office/drawing/2014/main" id="{D5CA1357-5A60-EF4A-9B14-636CD9FACB8E}"/>
                  </a:ext>
                </a:extLst>
              </p:cNvPr>
              <p:cNvSpPr txBox="1">
                <a:spLocks noRot="1" noChangeAspect="1" noMove="1" noResize="1" noEditPoints="1" noAdjustHandles="1" noChangeArrowheads="1" noChangeShapeType="1" noTextEdit="1"/>
              </p:cNvSpPr>
              <p:nvPr/>
            </p:nvSpPr>
            <p:spPr>
              <a:xfrm>
                <a:off x="1662607" y="2118820"/>
                <a:ext cx="9046194" cy="1272080"/>
              </a:xfrm>
              <a:prstGeom prst="rect">
                <a:avLst/>
              </a:prstGeom>
              <a:blipFill>
                <a:blip r:embed="rId3"/>
                <a:stretch>
                  <a:fillRect t="-70297" b="-10990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BF4ADE6-1F00-8F46-9616-37392EB1957E}"/>
                  </a:ext>
                </a:extLst>
              </p:cNvPr>
              <p:cNvSpPr txBox="1"/>
              <p:nvPr/>
            </p:nvSpPr>
            <p:spPr>
              <a:xfrm>
                <a:off x="240616" y="3726747"/>
                <a:ext cx="5855384" cy="127208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𝑌</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1</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0" smtClean="0">
                                                  <a:solidFill>
                                                    <a:schemeClr val="bg1"/>
                                                  </a:solidFill>
                                                  <a:latin typeface="Cambria Math" panose="02040503050406030204" pitchFamily="18" charset="0"/>
                                                </a:rPr>
                                              </m:ctrlPr>
                                            </m:accPr>
                                            <m:e>
                                              <m:r>
                                                <a:rPr lang="en-US" sz="3600" b="1" i="1"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1</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den>
                      </m:f>
                      <m:r>
                        <a:rPr lang="en-US" sz="3600" b="0" i="1" smtClean="0">
                          <a:solidFill>
                            <a:schemeClr val="bg1"/>
                          </a:solidFill>
                          <a:latin typeface="Cambria Math" panose="02040503050406030204" pitchFamily="18" charset="0"/>
                        </a:rPr>
                        <m:t>−</m:t>
                      </m:r>
                    </m:oMath>
                  </m:oMathPara>
                </a14:m>
                <a:endParaRPr lang="en-US" sz="3600" dirty="0"/>
              </a:p>
            </p:txBody>
          </p:sp>
        </mc:Choice>
        <mc:Fallback>
          <p:sp>
            <p:nvSpPr>
              <p:cNvPr id="5" name="TextBox 4">
                <a:extLst>
                  <a:ext uri="{FF2B5EF4-FFF2-40B4-BE49-F238E27FC236}">
                    <a16:creationId xmlns:a16="http://schemas.microsoft.com/office/drawing/2014/main" id="{1BF4ADE6-1F00-8F46-9616-37392EB1957E}"/>
                  </a:ext>
                </a:extLst>
              </p:cNvPr>
              <p:cNvSpPr txBox="1">
                <a:spLocks noRot="1" noChangeAspect="1" noMove="1" noResize="1" noEditPoints="1" noAdjustHandles="1" noChangeArrowheads="1" noChangeShapeType="1" noTextEdit="1"/>
              </p:cNvSpPr>
              <p:nvPr/>
            </p:nvSpPr>
            <p:spPr>
              <a:xfrm>
                <a:off x="240616" y="3726747"/>
                <a:ext cx="5855384" cy="1272080"/>
              </a:xfrm>
              <a:prstGeom prst="rect">
                <a:avLst/>
              </a:prstGeom>
              <a:blipFill>
                <a:blip r:embed="rId4"/>
                <a:stretch>
                  <a:fillRect l="-12338" t="-68627" b="-1088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A7EE0349-0E53-584B-AEA9-59419625F0AD}"/>
                  </a:ext>
                </a:extLst>
              </p:cNvPr>
              <p:cNvSpPr txBox="1"/>
              <p:nvPr/>
            </p:nvSpPr>
            <p:spPr>
              <a:xfrm>
                <a:off x="5345699" y="4785793"/>
                <a:ext cx="6618991" cy="127208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(1−</m:t>
                                  </m:r>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𝑌</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0</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0"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0</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r>
                            <a:rPr lang="en-US" sz="3600" b="0" i="1" smtClean="0">
                              <a:solidFill>
                                <a:schemeClr val="bg1"/>
                              </a:solidFill>
                              <a:latin typeface="Cambria Math" panose="02040503050406030204" pitchFamily="18" charset="0"/>
                            </a:rPr>
                            <m:t>(1−</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den>
                      </m:f>
                    </m:oMath>
                  </m:oMathPara>
                </a14:m>
                <a:endParaRPr lang="en-US" sz="3600" dirty="0"/>
              </a:p>
            </p:txBody>
          </p:sp>
        </mc:Choice>
        <mc:Fallback>
          <p:sp>
            <p:nvSpPr>
              <p:cNvPr id="6" name="TextBox 5">
                <a:extLst>
                  <a:ext uri="{FF2B5EF4-FFF2-40B4-BE49-F238E27FC236}">
                    <a16:creationId xmlns:a16="http://schemas.microsoft.com/office/drawing/2014/main" id="{A7EE0349-0E53-584B-AEA9-59419625F0AD}"/>
                  </a:ext>
                </a:extLst>
              </p:cNvPr>
              <p:cNvSpPr txBox="1">
                <a:spLocks noRot="1" noChangeAspect="1" noMove="1" noResize="1" noEditPoints="1" noAdjustHandles="1" noChangeArrowheads="1" noChangeShapeType="1" noTextEdit="1"/>
              </p:cNvSpPr>
              <p:nvPr/>
            </p:nvSpPr>
            <p:spPr>
              <a:xfrm>
                <a:off x="5345699" y="4785793"/>
                <a:ext cx="6618991" cy="1272080"/>
              </a:xfrm>
              <a:prstGeom prst="rect">
                <a:avLst/>
              </a:prstGeom>
              <a:blipFill>
                <a:blip r:embed="rId5"/>
                <a:stretch>
                  <a:fillRect l="-11111" t="-70297" b="-109901"/>
                </a:stretch>
              </a:blipFill>
            </p:spPr>
            <p:txBody>
              <a:bodyPr/>
              <a:lstStyle/>
              <a:p>
                <a:r>
                  <a:rPr lang="en-US">
                    <a:noFill/>
                  </a:rPr>
                  <a:t> </a:t>
                </a:r>
              </a:p>
            </p:txBody>
          </p:sp>
        </mc:Fallback>
      </mc:AlternateContent>
      <p:sp>
        <p:nvSpPr>
          <p:cNvPr id="7" name="Rounded Rectangle 6">
            <a:extLst>
              <a:ext uri="{FF2B5EF4-FFF2-40B4-BE49-F238E27FC236}">
                <a16:creationId xmlns:a16="http://schemas.microsoft.com/office/drawing/2014/main" id="{7CADEF67-A2DC-1E49-9C95-18A9DA91860D}"/>
              </a:ext>
            </a:extLst>
          </p:cNvPr>
          <p:cNvSpPr/>
          <p:nvPr/>
        </p:nvSpPr>
        <p:spPr>
          <a:xfrm>
            <a:off x="4403558" y="2118820"/>
            <a:ext cx="649705" cy="672506"/>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E88006E3-C800-474E-BEC4-93D648EA0D5D}"/>
              </a:ext>
            </a:extLst>
          </p:cNvPr>
          <p:cNvSpPr/>
          <p:nvPr/>
        </p:nvSpPr>
        <p:spPr>
          <a:xfrm>
            <a:off x="6954600" y="2791326"/>
            <a:ext cx="649705" cy="672506"/>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B7BCD74F-4190-7942-BBED-D993BA608035}"/>
              </a:ext>
            </a:extLst>
          </p:cNvPr>
          <p:cNvSpPr/>
          <p:nvPr/>
        </p:nvSpPr>
        <p:spPr>
          <a:xfrm>
            <a:off x="1169313" y="3750810"/>
            <a:ext cx="649705" cy="672506"/>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4D47BF30-62D0-B147-A204-D0EC02D6D4D6}"/>
              </a:ext>
            </a:extLst>
          </p:cNvPr>
          <p:cNvSpPr/>
          <p:nvPr/>
        </p:nvSpPr>
        <p:spPr>
          <a:xfrm>
            <a:off x="2843455" y="4399276"/>
            <a:ext cx="649705" cy="672506"/>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F6F30333-6758-1344-BDD5-0E4A2CEA6C50}"/>
              </a:ext>
            </a:extLst>
          </p:cNvPr>
          <p:cNvSpPr/>
          <p:nvPr/>
        </p:nvSpPr>
        <p:spPr>
          <a:xfrm>
            <a:off x="6326353" y="4833919"/>
            <a:ext cx="649705" cy="672506"/>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1B50F53B-5E5D-1B45-8505-8BF5AA21ECC7}"/>
              </a:ext>
            </a:extLst>
          </p:cNvPr>
          <p:cNvSpPr/>
          <p:nvPr/>
        </p:nvSpPr>
        <p:spPr>
          <a:xfrm>
            <a:off x="7956712" y="5506425"/>
            <a:ext cx="649705" cy="672506"/>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CFE851D3-2C9C-2C4C-AA4C-6F5BC016FCA2}"/>
              </a:ext>
            </a:extLst>
          </p:cNvPr>
          <p:cNvSpPr/>
          <p:nvPr/>
        </p:nvSpPr>
        <p:spPr>
          <a:xfrm flipH="1">
            <a:off x="5053262" y="2126842"/>
            <a:ext cx="2261937" cy="672506"/>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DE1BA623-E657-5B46-BC3F-6C5BA5CFF578}"/>
              </a:ext>
            </a:extLst>
          </p:cNvPr>
          <p:cNvSpPr/>
          <p:nvPr/>
        </p:nvSpPr>
        <p:spPr>
          <a:xfrm flipH="1">
            <a:off x="3168307" y="3714344"/>
            <a:ext cx="2261937" cy="672506"/>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37B37B06-33DB-8D4E-93F2-E55CF6F0C87A}"/>
              </a:ext>
            </a:extLst>
          </p:cNvPr>
          <p:cNvSpPr/>
          <p:nvPr/>
        </p:nvSpPr>
        <p:spPr>
          <a:xfrm flipH="1">
            <a:off x="7693050" y="2094757"/>
            <a:ext cx="2261937" cy="672506"/>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D21D70FD-230F-354F-ADF5-070B9C1EE652}"/>
              </a:ext>
            </a:extLst>
          </p:cNvPr>
          <p:cNvSpPr/>
          <p:nvPr/>
        </p:nvSpPr>
        <p:spPr>
          <a:xfrm flipH="1">
            <a:off x="9433454" y="4776138"/>
            <a:ext cx="2261937" cy="672506"/>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727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3"/>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5"/>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Doubly robust estimator</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D5CA1357-5A60-EF4A-9B14-636CD9FACB8E}"/>
                  </a:ext>
                </a:extLst>
              </p:cNvPr>
              <p:cNvSpPr txBox="1"/>
              <p:nvPr/>
            </p:nvSpPr>
            <p:spPr>
              <a:xfrm>
                <a:off x="1662607" y="2118820"/>
                <a:ext cx="9046194" cy="127208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3600" b="0" i="1" smtClean="0">
                              <a:solidFill>
                                <a:schemeClr val="accent5"/>
                              </a:solidFill>
                              <a:latin typeface="Cambria Math" panose="02040503050406030204" pitchFamily="18" charset="0"/>
                            </a:rPr>
                          </m:ctrlPr>
                        </m:sSubPr>
                        <m:e>
                          <m:acc>
                            <m:accPr>
                              <m:chr m:val="̂"/>
                              <m:ctrlPr>
                                <a:rPr lang="en-US" sz="3600" b="0" i="1" smtClean="0">
                                  <a:solidFill>
                                    <a:schemeClr val="accent5"/>
                                  </a:solidFill>
                                  <a:latin typeface="Cambria Math" panose="02040503050406030204" pitchFamily="18" charset="0"/>
                                </a:rPr>
                              </m:ctrlPr>
                            </m:accPr>
                            <m:e>
                              <m:r>
                                <m:rPr>
                                  <m:sty m:val="p"/>
                                </m:rPr>
                                <a:rPr lang="en-US" sz="3600" b="0" i="0" smtClean="0">
                                  <a:solidFill>
                                    <a:schemeClr val="accent5"/>
                                  </a:solidFill>
                                  <a:latin typeface="Cambria Math" panose="02040503050406030204" pitchFamily="18" charset="0"/>
                                </a:rPr>
                                <m:t>Δ</m:t>
                              </m:r>
                            </m:e>
                          </m:acc>
                        </m:e>
                        <m:sub>
                          <m:r>
                            <a:rPr lang="en-US" sz="3600" b="0" i="1" smtClean="0">
                              <a:solidFill>
                                <a:schemeClr val="accent5"/>
                              </a:solidFill>
                              <a:latin typeface="Cambria Math" panose="02040503050406030204" pitchFamily="18" charset="0"/>
                            </a:rPr>
                            <m:t>𝐷𝑅</m:t>
                          </m:r>
                          <m:r>
                            <a:rPr lang="en-US" sz="3600" b="0" i="1" smtClean="0">
                              <a:solidFill>
                                <a:schemeClr val="accent5"/>
                              </a:solidFill>
                              <a:latin typeface="Cambria Math" panose="02040503050406030204" pitchFamily="18" charset="0"/>
                            </a:rPr>
                            <m:t>, </m:t>
                          </m:r>
                          <m:r>
                            <a:rPr lang="en-US" sz="3600" b="0" i="1" smtClean="0">
                              <a:solidFill>
                                <a:schemeClr val="accent5"/>
                              </a:solidFill>
                              <a:latin typeface="Cambria Math" panose="02040503050406030204" pitchFamily="18" charset="0"/>
                            </a:rPr>
                            <m:t>𝑤</m:t>
                          </m:r>
                        </m:sub>
                      </m:sSub>
                      <m:r>
                        <a:rPr lang="en-US" sz="3600" b="0" i="1" smtClean="0">
                          <a:solidFill>
                            <a:schemeClr val="accent5"/>
                          </a:solidFill>
                          <a:latin typeface="Cambria Math" panose="02040503050406030204" pitchFamily="18" charset="0"/>
                        </a:rPr>
                        <m:t>=</m:t>
                      </m:r>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1</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acc>
                                            <m:accPr>
                                              <m:chr m:val="̂"/>
                                              <m:ctrlPr>
                                                <a:rPr lang="en-US" sz="3600" b="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1</m:t>
                                          </m:r>
                                        </m:sub>
                                      </m:sSub>
                                    </m:e>
                                  </m:d>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0</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0</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den>
                      </m:f>
                      <m:r>
                        <a:rPr lang="en-US" sz="3600" b="0" i="1" smtClean="0">
                          <a:solidFill>
                            <a:schemeClr val="bg1"/>
                          </a:solidFill>
                          <a:latin typeface="Cambria Math" panose="02040503050406030204" pitchFamily="18" charset="0"/>
                        </a:rPr>
                        <m:t>+</m:t>
                      </m:r>
                    </m:oMath>
                  </m:oMathPara>
                </a14:m>
                <a:endParaRPr lang="en-US" sz="3600" dirty="0"/>
              </a:p>
            </p:txBody>
          </p:sp>
        </mc:Choice>
        <mc:Fallback>
          <p:sp>
            <p:nvSpPr>
              <p:cNvPr id="4" name="TextBox 3">
                <a:extLst>
                  <a:ext uri="{FF2B5EF4-FFF2-40B4-BE49-F238E27FC236}">
                    <a16:creationId xmlns:a16="http://schemas.microsoft.com/office/drawing/2014/main" id="{D5CA1357-5A60-EF4A-9B14-636CD9FACB8E}"/>
                  </a:ext>
                </a:extLst>
              </p:cNvPr>
              <p:cNvSpPr txBox="1">
                <a:spLocks noRot="1" noChangeAspect="1" noMove="1" noResize="1" noEditPoints="1" noAdjustHandles="1" noChangeArrowheads="1" noChangeShapeType="1" noTextEdit="1"/>
              </p:cNvSpPr>
              <p:nvPr/>
            </p:nvSpPr>
            <p:spPr>
              <a:xfrm>
                <a:off x="1662607" y="2118820"/>
                <a:ext cx="9046194" cy="1272080"/>
              </a:xfrm>
              <a:prstGeom prst="rect">
                <a:avLst/>
              </a:prstGeom>
              <a:blipFill>
                <a:blip r:embed="rId3"/>
                <a:stretch>
                  <a:fillRect t="-70297" b="-10990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BF4ADE6-1F00-8F46-9616-37392EB1957E}"/>
                  </a:ext>
                </a:extLst>
              </p:cNvPr>
              <p:cNvSpPr txBox="1"/>
              <p:nvPr/>
            </p:nvSpPr>
            <p:spPr>
              <a:xfrm>
                <a:off x="240616" y="3726747"/>
                <a:ext cx="5855384" cy="127208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𝑌</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1</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0" smtClean="0">
                                                  <a:solidFill>
                                                    <a:schemeClr val="bg1"/>
                                                  </a:solidFill>
                                                  <a:latin typeface="Cambria Math" panose="02040503050406030204" pitchFamily="18" charset="0"/>
                                                </a:rPr>
                                              </m:ctrlPr>
                                            </m:accPr>
                                            <m:e>
                                              <m:r>
                                                <a:rPr lang="en-US" sz="3600" b="1" i="1"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1</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den>
                      </m:f>
                      <m:r>
                        <a:rPr lang="en-US" sz="3600" b="0" i="1" smtClean="0">
                          <a:solidFill>
                            <a:schemeClr val="bg1"/>
                          </a:solidFill>
                          <a:latin typeface="Cambria Math" panose="02040503050406030204" pitchFamily="18" charset="0"/>
                        </a:rPr>
                        <m:t>−</m:t>
                      </m:r>
                    </m:oMath>
                  </m:oMathPara>
                </a14:m>
                <a:endParaRPr lang="en-US" sz="3600" dirty="0"/>
              </a:p>
            </p:txBody>
          </p:sp>
        </mc:Choice>
        <mc:Fallback>
          <p:sp>
            <p:nvSpPr>
              <p:cNvPr id="5" name="TextBox 4">
                <a:extLst>
                  <a:ext uri="{FF2B5EF4-FFF2-40B4-BE49-F238E27FC236}">
                    <a16:creationId xmlns:a16="http://schemas.microsoft.com/office/drawing/2014/main" id="{1BF4ADE6-1F00-8F46-9616-37392EB1957E}"/>
                  </a:ext>
                </a:extLst>
              </p:cNvPr>
              <p:cNvSpPr txBox="1">
                <a:spLocks noRot="1" noChangeAspect="1" noMove="1" noResize="1" noEditPoints="1" noAdjustHandles="1" noChangeArrowheads="1" noChangeShapeType="1" noTextEdit="1"/>
              </p:cNvSpPr>
              <p:nvPr/>
            </p:nvSpPr>
            <p:spPr>
              <a:xfrm>
                <a:off x="240616" y="3726747"/>
                <a:ext cx="5855384" cy="1272080"/>
              </a:xfrm>
              <a:prstGeom prst="rect">
                <a:avLst/>
              </a:prstGeom>
              <a:blipFill>
                <a:blip r:embed="rId4"/>
                <a:stretch>
                  <a:fillRect l="-12338" t="-68627" b="-1088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A7EE0349-0E53-584B-AEA9-59419625F0AD}"/>
                  </a:ext>
                </a:extLst>
              </p:cNvPr>
              <p:cNvSpPr txBox="1"/>
              <p:nvPr/>
            </p:nvSpPr>
            <p:spPr>
              <a:xfrm>
                <a:off x="5345699" y="4785793"/>
                <a:ext cx="6618991" cy="127208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(1−</m:t>
                                  </m:r>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𝑌</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0</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0"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0</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r>
                            <a:rPr lang="en-US" sz="3600" b="0" i="1" smtClean="0">
                              <a:solidFill>
                                <a:schemeClr val="bg1"/>
                              </a:solidFill>
                              <a:latin typeface="Cambria Math" panose="02040503050406030204" pitchFamily="18" charset="0"/>
                            </a:rPr>
                            <m:t>(1−</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den>
                      </m:f>
                    </m:oMath>
                  </m:oMathPara>
                </a14:m>
                <a:endParaRPr lang="en-US" sz="3600" dirty="0"/>
              </a:p>
            </p:txBody>
          </p:sp>
        </mc:Choice>
        <mc:Fallback>
          <p:sp>
            <p:nvSpPr>
              <p:cNvPr id="6" name="TextBox 5">
                <a:extLst>
                  <a:ext uri="{FF2B5EF4-FFF2-40B4-BE49-F238E27FC236}">
                    <a16:creationId xmlns:a16="http://schemas.microsoft.com/office/drawing/2014/main" id="{A7EE0349-0E53-584B-AEA9-59419625F0AD}"/>
                  </a:ext>
                </a:extLst>
              </p:cNvPr>
              <p:cNvSpPr txBox="1">
                <a:spLocks noRot="1" noChangeAspect="1" noMove="1" noResize="1" noEditPoints="1" noAdjustHandles="1" noChangeArrowheads="1" noChangeShapeType="1" noTextEdit="1"/>
              </p:cNvSpPr>
              <p:nvPr/>
            </p:nvSpPr>
            <p:spPr>
              <a:xfrm>
                <a:off x="5345699" y="4785793"/>
                <a:ext cx="6618991" cy="1272080"/>
              </a:xfrm>
              <a:prstGeom prst="rect">
                <a:avLst/>
              </a:prstGeom>
              <a:blipFill>
                <a:blip r:embed="rId5"/>
                <a:stretch>
                  <a:fillRect l="-11111" t="-70297" b="-109901"/>
                </a:stretch>
              </a:blipFill>
            </p:spPr>
            <p:txBody>
              <a:bodyPr/>
              <a:lstStyle/>
              <a:p>
                <a:r>
                  <a:rPr lang="en-US">
                    <a:noFill/>
                  </a:rPr>
                  <a:t> </a:t>
                </a:r>
              </a:p>
            </p:txBody>
          </p:sp>
        </mc:Fallback>
      </mc:AlternateContent>
      <p:sp>
        <p:nvSpPr>
          <p:cNvPr id="13" name="Rounded Rectangle 12">
            <a:extLst>
              <a:ext uri="{FF2B5EF4-FFF2-40B4-BE49-F238E27FC236}">
                <a16:creationId xmlns:a16="http://schemas.microsoft.com/office/drawing/2014/main" id="{CFE851D3-2C9C-2C4C-AA4C-6F5BC016FCA2}"/>
              </a:ext>
            </a:extLst>
          </p:cNvPr>
          <p:cNvSpPr/>
          <p:nvPr/>
        </p:nvSpPr>
        <p:spPr>
          <a:xfrm flipH="1">
            <a:off x="4997278" y="2126842"/>
            <a:ext cx="5035618" cy="664484"/>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ED19797B-C04A-4741-B16F-9FD9E8EFF234}"/>
              </a:ext>
            </a:extLst>
          </p:cNvPr>
          <p:cNvSpPr/>
          <p:nvPr/>
        </p:nvSpPr>
        <p:spPr>
          <a:xfrm flipH="1">
            <a:off x="2146041" y="3689204"/>
            <a:ext cx="3396342" cy="760741"/>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8252CB73-23A2-B246-80F8-A4ADC677CB1E}"/>
              </a:ext>
            </a:extLst>
          </p:cNvPr>
          <p:cNvSpPr/>
          <p:nvPr/>
        </p:nvSpPr>
        <p:spPr>
          <a:xfrm flipH="1">
            <a:off x="8440742" y="4755313"/>
            <a:ext cx="3439350" cy="822527"/>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3393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7" grpId="0" animBg="1"/>
      <p:bldP spid="17" grpId="1" animBg="1"/>
      <p:bldP spid="18" grpId="0" animBg="1"/>
      <p:bldP spid="18"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7BBAD-FCC7-B743-84DC-15FEA7838C7E}"/>
              </a:ext>
            </a:extLst>
          </p:cNvPr>
          <p:cNvSpPr>
            <a:spLocks noGrp="1"/>
          </p:cNvSpPr>
          <p:nvPr>
            <p:ph type="title"/>
          </p:nvPr>
        </p:nvSpPr>
        <p:spPr/>
        <p:txBody>
          <a:bodyPr/>
          <a:lstStyle/>
          <a:p>
            <a:r>
              <a:rPr lang="en-US" dirty="0"/>
              <a:t>Freedman </a:t>
            </a:r>
            <a:r>
              <a:rPr lang="en-US" sz="6600" b="0" dirty="0">
                <a:solidFill>
                  <a:schemeClr val="accent1"/>
                </a:solidFill>
              </a:rPr>
              <a:t>&amp;</a:t>
            </a:r>
            <a:r>
              <a:rPr lang="en-US" dirty="0"/>
              <a:t> </a:t>
            </a:r>
            <a:r>
              <a:rPr lang="en-US" dirty="0" err="1"/>
              <a:t>Berk</a:t>
            </a:r>
            <a:r>
              <a:rPr lang="en-US" dirty="0"/>
              <a:t> </a:t>
            </a:r>
            <a:br>
              <a:rPr lang="en-US" dirty="0"/>
            </a:br>
            <a:r>
              <a:rPr lang="en-US" sz="9600" dirty="0"/>
              <a:t>Simulation</a:t>
            </a:r>
            <a:endParaRPr lang="en-US" dirty="0"/>
          </a:p>
        </p:txBody>
      </p:sp>
    </p:spTree>
    <p:extLst>
      <p:ext uri="{BB962C8B-B14F-4D97-AF65-F5344CB8AC3E}">
        <p14:creationId xmlns:p14="http://schemas.microsoft.com/office/powerpoint/2010/main" val="11564056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734305-88A1-FD48-96D3-2C233A0B06E7}"/>
              </a:ext>
            </a:extLst>
          </p:cNvPr>
          <p:cNvPicPr>
            <a:picLocks noChangeAspect="1"/>
          </p:cNvPicPr>
          <p:nvPr/>
        </p:nvPicPr>
        <p:blipFill>
          <a:blip r:embed="rId2"/>
          <a:stretch>
            <a:fillRect/>
          </a:stretch>
        </p:blipFill>
        <p:spPr>
          <a:xfrm rot="21221360">
            <a:off x="1396496" y="-429380"/>
            <a:ext cx="8190689" cy="6858000"/>
          </a:xfrm>
          <a:prstGeom prst="rect">
            <a:avLst/>
          </a:prstGeom>
        </p:spPr>
      </p:pic>
    </p:spTree>
    <p:extLst>
      <p:ext uri="{BB962C8B-B14F-4D97-AF65-F5344CB8AC3E}">
        <p14:creationId xmlns:p14="http://schemas.microsoft.com/office/powerpoint/2010/main" val="8997916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1215B-2475-6146-84FF-A1A11E86E27F}"/>
              </a:ext>
            </a:extLst>
          </p:cNvPr>
          <p:cNvSpPr>
            <a:spLocks noGrp="1"/>
          </p:cNvSpPr>
          <p:nvPr>
            <p:ph type="title"/>
          </p:nvPr>
        </p:nvSpPr>
        <p:spPr/>
        <p:txBody>
          <a:bodyPr/>
          <a:lstStyle/>
          <a:p>
            <a:r>
              <a:rPr lang="en-US" dirty="0"/>
              <a:t>Fit a </a:t>
            </a:r>
            <a:r>
              <a:rPr lang="en-US" dirty="0" err="1"/>
              <a:t>misspecified</a:t>
            </a:r>
            <a:r>
              <a:rPr lang="en-US" dirty="0"/>
              <a:t>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98F18E6-5DE7-CC40-BD0A-30E003DB7301}"/>
                  </a:ext>
                </a:extLst>
              </p:cNvPr>
              <p:cNvSpPr>
                <a:spLocks noGrp="1"/>
              </p:cNvSpPr>
              <p:nvPr>
                <p:ph idx="1"/>
              </p:nvPr>
            </p:nvSpPr>
            <p:spPr/>
            <p:txBody>
              <a:bodyPr/>
              <a:lstStyle/>
              <a:p>
                <a:r>
                  <a:rPr lang="en-US" dirty="0"/>
                  <a:t>Allow the propensity score to be </a:t>
                </a:r>
                <a:r>
                  <a:rPr lang="en-US" b="1" dirty="0">
                    <a:solidFill>
                      <a:schemeClr val="accent1"/>
                    </a:solidFill>
                  </a:rPr>
                  <a:t>correct</a:t>
                </a:r>
              </a:p>
              <a:p>
                <a:r>
                  <a:rPr lang="en-US" dirty="0"/>
                  <a:t>The outcome model is </a:t>
                </a:r>
                <a:r>
                  <a:rPr lang="en-US" b="1" dirty="0">
                    <a:solidFill>
                      <a:schemeClr val="accent1"/>
                    </a:solidFill>
                  </a:rPr>
                  <a:t>missing </a:t>
                </a:r>
                <a14:m>
                  <m:oMath xmlns:m="http://schemas.openxmlformats.org/officeDocument/2006/math">
                    <m:sSub>
                      <m:sSubPr>
                        <m:ctrlPr>
                          <a:rPr lang="en-US" b="1" i="1" smtClean="0">
                            <a:solidFill>
                              <a:schemeClr val="accent1"/>
                            </a:solidFill>
                            <a:latin typeface="Cambria Math" panose="02040503050406030204" pitchFamily="18" charset="0"/>
                          </a:rPr>
                        </m:ctrlPr>
                      </m:sSubPr>
                      <m:e>
                        <m:r>
                          <a:rPr lang="en-US" b="1" i="1" smtClean="0">
                            <a:solidFill>
                              <a:schemeClr val="accent1"/>
                            </a:solidFill>
                            <a:latin typeface="Cambria Math" panose="02040503050406030204" pitchFamily="18" charset="0"/>
                          </a:rPr>
                          <m:t>𝑿</m:t>
                        </m:r>
                      </m:e>
                      <m:sub>
                        <m:r>
                          <a:rPr lang="en-US" b="1" i="1" smtClean="0">
                            <a:solidFill>
                              <a:schemeClr val="accent1"/>
                            </a:solidFill>
                            <a:latin typeface="Cambria Math" panose="02040503050406030204" pitchFamily="18" charset="0"/>
                          </a:rPr>
                          <m:t>𝟐</m:t>
                        </m:r>
                      </m:sub>
                    </m:sSub>
                  </m:oMath>
                </a14:m>
                <a:endParaRPr lang="en-US" b="1" dirty="0"/>
              </a:p>
              <a:p>
                <a:r>
                  <a:rPr lang="en-US" dirty="0"/>
                  <a:t>Fit the </a:t>
                </a:r>
                <a:r>
                  <a:rPr lang="en-US" b="1" dirty="0">
                    <a:solidFill>
                      <a:schemeClr val="accent1"/>
                    </a:solidFill>
                  </a:rPr>
                  <a:t>doubly robust estimator </a:t>
                </a:r>
                <a:r>
                  <a:rPr lang="en-US" dirty="0"/>
                  <a:t>for</a:t>
                </a:r>
              </a:p>
              <a:p>
                <a:pPr lvl="1"/>
                <a:r>
                  <a:rPr lang="en-US" b="1" dirty="0"/>
                  <a:t>Unweighted</a:t>
                </a:r>
              </a:p>
              <a:p>
                <a:pPr lvl="1"/>
                <a:r>
                  <a:rPr lang="en-US" b="1" dirty="0"/>
                  <a:t>ATE</a:t>
                </a:r>
              </a:p>
              <a:p>
                <a:pPr lvl="1"/>
                <a:r>
                  <a:rPr lang="en-US" b="1" dirty="0"/>
                  <a:t>ATM</a:t>
                </a:r>
              </a:p>
              <a:p>
                <a:pPr lvl="1"/>
                <a:r>
                  <a:rPr lang="en-US" b="1" dirty="0"/>
                  <a:t>ATO</a:t>
                </a:r>
              </a:p>
            </p:txBody>
          </p:sp>
        </mc:Choice>
        <mc:Fallback>
          <p:sp>
            <p:nvSpPr>
              <p:cNvPr id="3" name="Content Placeholder 2">
                <a:extLst>
                  <a:ext uri="{FF2B5EF4-FFF2-40B4-BE49-F238E27FC236}">
                    <a16:creationId xmlns:a16="http://schemas.microsoft.com/office/drawing/2014/main" id="{F98F18E6-5DE7-CC40-BD0A-30E003DB7301}"/>
                  </a:ext>
                </a:extLst>
              </p:cNvPr>
              <p:cNvSpPr>
                <a:spLocks noGrp="1" noRot="1" noChangeAspect="1" noMove="1" noResize="1" noEditPoints="1" noAdjustHandles="1" noChangeArrowheads="1" noChangeShapeType="1" noTextEdit="1"/>
              </p:cNvSpPr>
              <p:nvPr>
                <p:ph idx="1"/>
              </p:nvPr>
            </p:nvSpPr>
            <p:spPr>
              <a:blipFill>
                <a:blip r:embed="rId2"/>
                <a:stretch>
                  <a:fillRect l="-1568" t="-3509"/>
                </a:stretch>
              </a:blipFill>
            </p:spPr>
            <p:txBody>
              <a:bodyPr/>
              <a:lstStyle/>
              <a:p>
                <a:r>
                  <a:rPr lang="en-US">
                    <a:noFill/>
                  </a:rPr>
                  <a:t> </a:t>
                </a:r>
              </a:p>
            </p:txBody>
          </p:sp>
        </mc:Fallback>
      </mc:AlternateContent>
    </p:spTree>
    <p:extLst>
      <p:ext uri="{BB962C8B-B14F-4D97-AF65-F5344CB8AC3E}">
        <p14:creationId xmlns:p14="http://schemas.microsoft.com/office/powerpoint/2010/main" val="4109363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DBDF4-30E7-B942-BA2D-B5C3EF6AF24E}"/>
              </a:ext>
            </a:extLst>
          </p:cNvPr>
          <p:cNvSpPr>
            <a:spLocks noGrp="1"/>
          </p:cNvSpPr>
          <p:nvPr>
            <p:ph type="title"/>
          </p:nvPr>
        </p:nvSpPr>
        <p:spPr/>
        <p:txBody>
          <a:bodyPr/>
          <a:lstStyle/>
          <a:p>
            <a:r>
              <a:rPr lang="en-US" dirty="0"/>
              <a:t>Simulation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34E4F37-4A18-4740-8DE0-CDC857474A55}"/>
                  </a:ext>
                </a:extLst>
              </p:cNvPr>
              <p:cNvSpPr>
                <a:spLocks noGrp="1"/>
              </p:cNvSpPr>
              <p:nvPr>
                <p:ph idx="1"/>
              </p:nvPr>
            </p:nvSpPr>
            <p:spPr>
              <a:xfrm>
                <a:off x="838200" y="1825625"/>
                <a:ext cx="10515600" cy="4351338"/>
              </a:xfrm>
            </p:spPr>
            <p:txBody>
              <a:bodyPr>
                <a:normAutofit fontScale="85000" lnSpcReduction="20000"/>
              </a:bodyPr>
              <a:lstStyle/>
              <a:p>
                <a:pPr marL="0" indent="0" algn="ctr">
                  <a:buNone/>
                </a:pPr>
                <a14:m>
                  <m:oMathPara xmlns:m="http://schemas.openxmlformats.org/officeDocument/2006/math">
                    <m:oMathParaPr>
                      <m:jc m:val="centerGroup"/>
                    </m:oMathParaPr>
                    <m:oMath xmlns:m="http://schemas.openxmlformats.org/officeDocument/2006/math">
                      <m:r>
                        <a:rPr lang="en-US" b="1" i="0" smtClean="0">
                          <a:latin typeface="Cambria Math" charset="0"/>
                        </a:rPr>
                        <m:t>𝐗</m:t>
                      </m:r>
                      <m:r>
                        <a:rPr lang="en-US" i="1">
                          <a:latin typeface="Cambria Math" charset="0"/>
                        </a:rPr>
                        <m:t> ~ </m:t>
                      </m:r>
                      <m:r>
                        <a:rPr lang="en-US" i="1">
                          <a:latin typeface="Cambria Math" charset="0"/>
                        </a:rPr>
                        <m:t>𝑀𝑉𝑁</m:t>
                      </m:r>
                      <m:d>
                        <m:dPr>
                          <m:ctrlPr>
                            <a:rPr lang="mr-IN" i="1">
                              <a:latin typeface="Cambria Math" panose="02040503050406030204" pitchFamily="18" charset="0"/>
                            </a:rPr>
                          </m:ctrlPr>
                        </m:dPr>
                        <m:e>
                          <m:d>
                            <m:dPr>
                              <m:ctrlPr>
                                <a:rPr lang="mr-IN" i="1" smtClean="0">
                                  <a:latin typeface="Cambria Math" panose="02040503050406030204" pitchFamily="18" charset="0"/>
                                </a:rPr>
                              </m:ctrlPr>
                            </m:dPr>
                            <m:e>
                              <m:f>
                                <m:fPr>
                                  <m:type m:val="noBar"/>
                                  <m:ctrlPr>
                                    <a:rPr lang="mr-IN" i="1" smtClean="0">
                                      <a:latin typeface="Cambria Math" panose="02040503050406030204" pitchFamily="18" charset="0"/>
                                    </a:rPr>
                                  </m:ctrlPr>
                                </m:fPr>
                                <m:num>
                                  <m:r>
                                    <a:rPr lang="en-US" b="0" i="1" smtClean="0">
                                      <a:latin typeface="Cambria Math" panose="02040503050406030204" pitchFamily="18" charset="0"/>
                                    </a:rPr>
                                    <m:t>0.5</m:t>
                                  </m:r>
                                </m:num>
                                <m:den>
                                  <m:r>
                                    <a:rPr lang="en-US" b="0" i="1" smtClean="0">
                                      <a:latin typeface="Cambria Math" panose="02040503050406030204" pitchFamily="18" charset="0"/>
                                    </a:rPr>
                                    <m:t>1</m:t>
                                  </m:r>
                                </m:den>
                              </m:f>
                            </m:e>
                          </m:d>
                          <m:r>
                            <a:rPr lang="en-US" i="1">
                              <a:latin typeface="Cambria Math" charset="0"/>
                            </a:rPr>
                            <m:t>, </m:t>
                          </m:r>
                          <m:d>
                            <m:dPr>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2</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1</m:t>
                                    </m:r>
                                  </m:e>
                                </m:mr>
                              </m:m>
                            </m:e>
                          </m:d>
                        </m:e>
                      </m:d>
                    </m:oMath>
                  </m:oMathPara>
                </a14:m>
                <a:endParaRPr lang="en-US" dirty="0"/>
              </a:p>
              <a:p>
                <a:pPr marL="0" indent="0" algn="ctr">
                  <a:buNone/>
                </a:pPr>
                <a:endParaRPr lang="en-US" i="1" dirty="0">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charset="0"/>
                        </a:rPr>
                        <m:t>𝑉</m:t>
                      </m:r>
                      <m:r>
                        <a:rPr lang="en-US" i="1">
                          <a:latin typeface="Cambria Math" charset="0"/>
                        </a:rPr>
                        <m:t> ~ </m:t>
                      </m:r>
                      <m:r>
                        <a:rPr lang="en-US" i="1">
                          <a:latin typeface="Cambria Math" charset="0"/>
                        </a:rPr>
                        <m:t>𝑁</m:t>
                      </m:r>
                      <m:r>
                        <a:rPr lang="en-US" i="1">
                          <a:latin typeface="Cambria Math" charset="0"/>
                        </a:rPr>
                        <m:t> </m:t>
                      </m:r>
                      <m:d>
                        <m:dPr>
                          <m:ctrlPr>
                            <a:rPr lang="en-US" i="1">
                              <a:latin typeface="Cambria Math" panose="02040503050406030204" pitchFamily="18" charset="0"/>
                            </a:rPr>
                          </m:ctrlPr>
                        </m:dPr>
                        <m:e>
                          <m:r>
                            <a:rPr lang="en-US" i="1">
                              <a:latin typeface="Cambria Math" charset="0"/>
                            </a:rPr>
                            <m:t>0, 1</m:t>
                          </m:r>
                        </m:e>
                      </m:d>
                    </m:oMath>
                  </m:oMathPara>
                </a14:m>
                <a:endParaRPr lang="en-US" dirty="0"/>
              </a:p>
              <a:p>
                <a:pPr marL="0" indent="0" algn="ctr">
                  <a:buNone/>
                </a:pPr>
                <a14:m>
                  <m:oMathPara xmlns:m="http://schemas.openxmlformats.org/officeDocument/2006/math">
                    <m:oMathParaPr>
                      <m:jc m:val="center"/>
                    </m:oMathParaPr>
                    <m:oMath xmlns:m="http://schemas.openxmlformats.org/officeDocument/2006/math">
                      <m:r>
                        <a:rPr lang="en-US" i="1">
                          <a:latin typeface="Cambria Math" charset="0"/>
                        </a:rPr>
                        <m:t>𝑍</m:t>
                      </m:r>
                      <m:r>
                        <a:rPr lang="en-US" i="1">
                          <a:latin typeface="Cambria Math" charset="0"/>
                        </a:rPr>
                        <m:t>=</m:t>
                      </m:r>
                      <m:d>
                        <m:dPr>
                          <m:begChr m:val="{"/>
                          <m:endChr m:val=""/>
                          <m:ctrlPr>
                            <a:rPr lang="mr-IN" i="1">
                              <a:latin typeface="Cambria Math" panose="02040503050406030204" pitchFamily="18" charset="0"/>
                            </a:rPr>
                          </m:ctrlPr>
                        </m:dPr>
                        <m:e>
                          <m:eqArr>
                            <m:eqArrPr>
                              <m:ctrlPr>
                                <a:rPr lang="mr-IN" i="1">
                                  <a:latin typeface="Cambria Math" panose="02040503050406030204" pitchFamily="18" charset="0"/>
                                </a:rPr>
                              </m:ctrlPr>
                            </m:eqArrPr>
                            <m:e>
                              <m:r>
                                <a:rPr lang="en-US" i="1" smtClean="0">
                                  <a:latin typeface="Cambria Math" charset="0"/>
                                </a:rPr>
                                <m:t>1</m:t>
                              </m:r>
                              <m:r>
                                <a:rPr lang="en-US" i="1">
                                  <a:latin typeface="Cambria Math" charset="0"/>
                                </a:rPr>
                                <m:t>    </m:t>
                              </m:r>
                              <m:r>
                                <a:rPr lang="mr-IN" i="1">
                                  <a:latin typeface="Cambria Math" charset="0"/>
                                </a:rPr>
                                <m:t> </m:t>
                              </m:r>
                              <m:r>
                                <a:rPr lang="en-US" i="1">
                                  <a:latin typeface="Cambria Math" charset="0"/>
                                </a:rPr>
                                <m:t>0.5+0.25</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1</m:t>
                                  </m:r>
                                </m:sub>
                              </m:sSub>
                              <m:r>
                                <a:rPr lang="en-US" i="1">
                                  <a:latin typeface="Cambria Math" charset="0"/>
                                </a:rPr>
                                <m:t>+0.75</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2</m:t>
                                  </m:r>
                                </m:sub>
                              </m:sSub>
                              <m:r>
                                <a:rPr lang="en-US" i="1">
                                  <a:latin typeface="Cambria Math" charset="0"/>
                                </a:rPr>
                                <m:t>+</m:t>
                              </m:r>
                              <m:r>
                                <a:rPr lang="en-US" i="1">
                                  <a:latin typeface="Cambria Math" charset="0"/>
                                </a:rPr>
                                <m:t>𝑉</m:t>
                              </m:r>
                              <m:r>
                                <a:rPr lang="en-US" i="1">
                                  <a:latin typeface="Cambria Math" charset="0"/>
                                </a:rPr>
                                <m:t>&gt;0</m:t>
                              </m:r>
                            </m:e>
                            <m:e>
                              <m:r>
                                <a:rPr lang="mr-IN" i="1">
                                  <a:latin typeface="Cambria Math" charset="0"/>
                                </a:rPr>
                                <m:t>&amp;</m:t>
                              </m:r>
                              <m:r>
                                <a:rPr lang="en-US" i="1" smtClean="0">
                                  <a:latin typeface="Cambria Math" charset="0"/>
                                </a:rPr>
                                <m:t>0</m:t>
                              </m:r>
                              <m:r>
                                <a:rPr lang="en-US" i="1">
                                  <a:latin typeface="Cambria Math" charset="0"/>
                                </a:rPr>
                                <m:t>                                                        </m:t>
                              </m:r>
                              <m:r>
                                <a:rPr lang="en-US" i="1">
                                  <a:latin typeface="Cambria Math" charset="0"/>
                                </a:rPr>
                                <m:t>𝑜</m:t>
                              </m:r>
                              <m:r>
                                <a:rPr lang="en-US" i="1">
                                  <a:latin typeface="Cambria Math" charset="0"/>
                                </a:rPr>
                                <m:t>.</m:t>
                              </m:r>
                              <m:r>
                                <a:rPr lang="en-US" i="1">
                                  <a:latin typeface="Cambria Math" charset="0"/>
                                </a:rPr>
                                <m:t>𝑤</m:t>
                              </m:r>
                              <m:r>
                                <a:rPr lang="en-US" i="1">
                                  <a:latin typeface="Cambria Math" charset="0"/>
                                </a:rPr>
                                <m:t>.</m:t>
                              </m:r>
                            </m:e>
                          </m:eqArr>
                        </m:e>
                      </m:d>
                    </m:oMath>
                  </m:oMathPara>
                </a14:m>
                <a:endParaRPr lang="en-US" i="1" dirty="0">
                  <a:latin typeface="Cambria Math" charset="0"/>
                </a:endParaRPr>
              </a:p>
              <a:p>
                <a:pPr marL="0" indent="0" algn="ctr">
                  <a:buNone/>
                </a:pPr>
                <a:endParaRPr lang="en-US" i="1" dirty="0">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charset="0"/>
                        </a:rPr>
                        <m:t>𝑈</m:t>
                      </m:r>
                      <m:r>
                        <a:rPr lang="en-US" i="1">
                          <a:latin typeface="Cambria Math" charset="0"/>
                        </a:rPr>
                        <m:t> ~ </m:t>
                      </m:r>
                      <m:r>
                        <a:rPr lang="en-US" i="1">
                          <a:latin typeface="Cambria Math" charset="0"/>
                        </a:rPr>
                        <m:t>𝑁</m:t>
                      </m:r>
                      <m:r>
                        <a:rPr lang="en-US" i="1">
                          <a:latin typeface="Cambria Math" charset="0"/>
                        </a:rPr>
                        <m:t>(0, 1)</m:t>
                      </m:r>
                    </m:oMath>
                  </m:oMathPara>
                </a14:m>
                <a:endParaRPr lang="en-US" i="1" dirty="0">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charset="0"/>
                        </a:rPr>
                        <m:t>𝑌</m:t>
                      </m:r>
                      <m:r>
                        <a:rPr lang="en-US" i="1">
                          <a:latin typeface="Cambria Math" charset="0"/>
                        </a:rPr>
                        <m:t>=1+</m:t>
                      </m:r>
                      <m:r>
                        <a:rPr lang="en-US" i="1">
                          <a:latin typeface="Cambria Math" charset="0"/>
                        </a:rPr>
                        <m:t>𝑍</m:t>
                      </m:r>
                      <m:r>
                        <a:rPr lang="en-US" i="1">
                          <a:latin typeface="Cambria Math" charset="0"/>
                        </a:rPr>
                        <m:t>+</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1</m:t>
                          </m:r>
                        </m:sub>
                      </m:sSub>
                      <m:r>
                        <a:rPr lang="en-US" i="1">
                          <a:latin typeface="Cambria Math" charset="0"/>
                        </a:rPr>
                        <m:t>+2</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2</m:t>
                          </m:r>
                        </m:sub>
                      </m:sSub>
                      <m:r>
                        <a:rPr lang="en-US" i="1">
                          <a:latin typeface="Cambria Math" charset="0"/>
                        </a:rPr>
                        <m:t>+</m:t>
                      </m:r>
                      <m:r>
                        <a:rPr lang="en-US" i="1">
                          <a:latin typeface="Cambria Math" charset="0"/>
                        </a:rPr>
                        <m:t>𝑈</m:t>
                      </m:r>
                    </m:oMath>
                  </m:oMathPara>
                </a14:m>
                <a:endParaRPr lang="en-US" dirty="0"/>
              </a:p>
              <a:p>
                <a:pPr marL="0" indent="0" algn="ctr">
                  <a:buNone/>
                </a:pPr>
                <a:endParaRPr lang="en-US" dirty="0"/>
              </a:p>
            </p:txBody>
          </p:sp>
        </mc:Choice>
        <mc:Fallback>
          <p:sp>
            <p:nvSpPr>
              <p:cNvPr id="3" name="Content Placeholder 2">
                <a:extLst>
                  <a:ext uri="{FF2B5EF4-FFF2-40B4-BE49-F238E27FC236}">
                    <a16:creationId xmlns:a16="http://schemas.microsoft.com/office/drawing/2014/main" id="{D34E4F37-4A18-4740-8DE0-CDC857474A55}"/>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t="-11111" b="-48538"/>
                </a:stretch>
              </a:blipFill>
            </p:spPr>
            <p:txBody>
              <a:bodyPr/>
              <a:lstStyle/>
              <a:p>
                <a:r>
                  <a:rPr lang="en-US">
                    <a:noFill/>
                  </a:rPr>
                  <a:t> </a:t>
                </a:r>
              </a:p>
            </p:txBody>
          </p:sp>
        </mc:Fallback>
      </mc:AlternateContent>
    </p:spTree>
    <p:extLst>
      <p:ext uri="{BB962C8B-B14F-4D97-AF65-F5344CB8AC3E}">
        <p14:creationId xmlns:p14="http://schemas.microsoft.com/office/powerpoint/2010/main" val="3762458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A49FB5-C2CA-5740-825F-F004BE866AF6}"/>
              </a:ext>
            </a:extLst>
          </p:cNvPr>
          <p:cNvPicPr>
            <a:picLocks noChangeAspect="1"/>
          </p:cNvPicPr>
          <p:nvPr/>
        </p:nvPicPr>
        <p:blipFill>
          <a:blip r:embed="rId2"/>
          <a:stretch>
            <a:fillRect/>
          </a:stretch>
        </p:blipFill>
        <p:spPr>
          <a:xfrm>
            <a:off x="896112" y="118872"/>
            <a:ext cx="10399393" cy="6099048"/>
          </a:xfrm>
          <a:prstGeom prst="rect">
            <a:avLst/>
          </a:prstGeom>
        </p:spPr>
      </p:pic>
    </p:spTree>
    <p:extLst>
      <p:ext uri="{BB962C8B-B14F-4D97-AF65-F5344CB8AC3E}">
        <p14:creationId xmlns:p14="http://schemas.microsoft.com/office/powerpoint/2010/main" val="27854749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DD18757-00CB-0A4F-9819-BBBA547DF72B}"/>
              </a:ext>
            </a:extLst>
          </p:cNvPr>
          <p:cNvPicPr>
            <a:picLocks noChangeAspect="1"/>
          </p:cNvPicPr>
          <p:nvPr/>
        </p:nvPicPr>
        <p:blipFill>
          <a:blip r:embed="rId2"/>
          <a:stretch>
            <a:fillRect/>
          </a:stretch>
        </p:blipFill>
        <p:spPr>
          <a:xfrm>
            <a:off x="896303" y="118872"/>
            <a:ext cx="10399394" cy="6099048"/>
          </a:xfrm>
          <a:prstGeom prst="rect">
            <a:avLst/>
          </a:prstGeom>
        </p:spPr>
      </p:pic>
    </p:spTree>
    <p:extLst>
      <p:ext uri="{BB962C8B-B14F-4D97-AF65-F5344CB8AC3E}">
        <p14:creationId xmlns:p14="http://schemas.microsoft.com/office/powerpoint/2010/main" val="8500408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9B7FA2-4071-164C-A33E-4091EE4E97C8}"/>
              </a:ext>
            </a:extLst>
          </p:cNvPr>
          <p:cNvPicPr>
            <a:picLocks noChangeAspect="1"/>
          </p:cNvPicPr>
          <p:nvPr/>
        </p:nvPicPr>
        <p:blipFill>
          <a:blip r:embed="rId2"/>
          <a:stretch>
            <a:fillRect/>
          </a:stretch>
        </p:blipFill>
        <p:spPr>
          <a:xfrm>
            <a:off x="896112" y="118872"/>
            <a:ext cx="10399394" cy="6099048"/>
          </a:xfrm>
          <a:prstGeom prst="rect">
            <a:avLst/>
          </a:prstGeom>
        </p:spPr>
      </p:pic>
    </p:spTree>
    <p:extLst>
      <p:ext uri="{BB962C8B-B14F-4D97-AF65-F5344CB8AC3E}">
        <p14:creationId xmlns:p14="http://schemas.microsoft.com/office/powerpoint/2010/main" val="28699815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DBDF4-30E7-B942-BA2D-B5C3EF6AF24E}"/>
              </a:ext>
            </a:extLst>
          </p:cNvPr>
          <p:cNvSpPr>
            <a:spLocks noGrp="1"/>
          </p:cNvSpPr>
          <p:nvPr>
            <p:ph type="title"/>
          </p:nvPr>
        </p:nvSpPr>
        <p:spPr/>
        <p:txBody>
          <a:bodyPr/>
          <a:lstStyle/>
          <a:p>
            <a:r>
              <a:rPr lang="en-US" dirty="0"/>
              <a:t>Simulation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34E4F37-4A18-4740-8DE0-CDC857474A55}"/>
                  </a:ext>
                </a:extLst>
              </p:cNvPr>
              <p:cNvSpPr>
                <a:spLocks noGrp="1"/>
              </p:cNvSpPr>
              <p:nvPr>
                <p:ph idx="1"/>
              </p:nvPr>
            </p:nvSpPr>
            <p:spPr>
              <a:xfrm>
                <a:off x="838200" y="1825625"/>
                <a:ext cx="10515600" cy="4351338"/>
              </a:xfrm>
            </p:spPr>
            <p:txBody>
              <a:bodyPr>
                <a:normAutofit fontScale="70000" lnSpcReduction="20000"/>
              </a:bodyPr>
              <a:lstStyle/>
              <a:p>
                <a:pPr marL="0" indent="0" algn="ctr">
                  <a:buNone/>
                </a:pPr>
                <a14:m>
                  <m:oMathPara xmlns:m="http://schemas.openxmlformats.org/officeDocument/2006/math">
                    <m:oMathParaPr>
                      <m:jc m:val="centerGroup"/>
                    </m:oMathParaPr>
                    <m:oMath xmlns:m="http://schemas.openxmlformats.org/officeDocument/2006/math">
                      <m:r>
                        <a:rPr lang="en-US" b="1" i="0" smtClean="0">
                          <a:latin typeface="Cambria Math" charset="0"/>
                        </a:rPr>
                        <m:t>𝐗</m:t>
                      </m:r>
                      <m:r>
                        <a:rPr lang="en-US" i="1">
                          <a:latin typeface="Cambria Math" charset="0"/>
                        </a:rPr>
                        <m:t> ~ </m:t>
                      </m:r>
                      <m:r>
                        <a:rPr lang="en-US" i="1">
                          <a:latin typeface="Cambria Math" charset="0"/>
                        </a:rPr>
                        <m:t>𝑀𝑉𝑁</m:t>
                      </m:r>
                      <m:d>
                        <m:dPr>
                          <m:ctrlPr>
                            <a:rPr lang="mr-IN" i="1">
                              <a:latin typeface="Cambria Math" panose="02040503050406030204" pitchFamily="18" charset="0"/>
                            </a:rPr>
                          </m:ctrlPr>
                        </m:dPr>
                        <m:e>
                          <m:d>
                            <m:dPr>
                              <m:ctrlPr>
                                <a:rPr lang="mr-IN" i="1" smtClean="0">
                                  <a:latin typeface="Cambria Math" panose="02040503050406030204" pitchFamily="18" charset="0"/>
                                </a:rPr>
                              </m:ctrlPr>
                            </m:dPr>
                            <m:e>
                              <m:f>
                                <m:fPr>
                                  <m:type m:val="noBar"/>
                                  <m:ctrlPr>
                                    <a:rPr lang="mr-IN" i="1" smtClean="0">
                                      <a:latin typeface="Cambria Math" panose="02040503050406030204" pitchFamily="18" charset="0"/>
                                    </a:rPr>
                                  </m:ctrlPr>
                                </m:fPr>
                                <m:num>
                                  <m:r>
                                    <a:rPr lang="en-US" b="0" i="1" smtClean="0">
                                      <a:latin typeface="Cambria Math" panose="02040503050406030204" pitchFamily="18" charset="0"/>
                                    </a:rPr>
                                    <m:t>0.5</m:t>
                                  </m:r>
                                </m:num>
                                <m:den>
                                  <m:r>
                                    <a:rPr lang="en-US" b="0" i="1" smtClean="0">
                                      <a:latin typeface="Cambria Math" panose="02040503050406030204" pitchFamily="18" charset="0"/>
                                    </a:rPr>
                                    <m:t>1</m:t>
                                  </m:r>
                                </m:den>
                              </m:f>
                            </m:e>
                          </m:d>
                          <m:r>
                            <a:rPr lang="en-US" i="1">
                              <a:latin typeface="Cambria Math" charset="0"/>
                            </a:rPr>
                            <m:t>, </m:t>
                          </m:r>
                          <m:d>
                            <m:dPr>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2</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1</m:t>
                                    </m:r>
                                  </m:e>
                                </m:mr>
                              </m:m>
                            </m:e>
                          </m:d>
                        </m:e>
                      </m:d>
                    </m:oMath>
                  </m:oMathPara>
                </a14:m>
                <a:endParaRPr lang="en-US" dirty="0"/>
              </a:p>
              <a:p>
                <a:pPr marL="0" indent="0" algn="ctr">
                  <a:buNone/>
                </a:pPr>
                <a:endParaRPr lang="en-US" i="1" dirty="0">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charset="0"/>
                        </a:rPr>
                        <m:t>𝑉</m:t>
                      </m:r>
                      <m:r>
                        <a:rPr lang="en-US" i="1">
                          <a:latin typeface="Cambria Math" charset="0"/>
                        </a:rPr>
                        <m:t> ~ </m:t>
                      </m:r>
                      <m:r>
                        <a:rPr lang="en-US" b="0" i="1" smtClean="0">
                          <a:latin typeface="Cambria Math" panose="02040503050406030204" pitchFamily="18" charset="0"/>
                        </a:rPr>
                        <m:t>𝑙𝑜𝑔𝑖𝑡</m:t>
                      </m:r>
                      <m:r>
                        <a:rPr lang="en-US" i="1">
                          <a:latin typeface="Cambria Math" charset="0"/>
                        </a:rPr>
                        <m:t> </m:t>
                      </m:r>
                      <m:d>
                        <m:dPr>
                          <m:ctrlPr>
                            <a:rPr lang="en-US" i="1">
                              <a:latin typeface="Cambria Math" panose="02040503050406030204" pitchFamily="18" charset="0"/>
                            </a:rPr>
                          </m:ctrlPr>
                        </m:dPr>
                        <m:e>
                          <m:r>
                            <a:rPr lang="en-US" i="1">
                              <a:latin typeface="Cambria Math" charset="0"/>
                            </a:rPr>
                            <m:t>0, 1</m:t>
                          </m:r>
                        </m:e>
                      </m:d>
                    </m:oMath>
                  </m:oMathPara>
                </a14:m>
                <a:endParaRPr lang="en-US" dirty="0"/>
              </a:p>
              <a:p>
                <a:pPr marL="0" indent="0" algn="ctr">
                  <a:buNone/>
                </a:pPr>
                <a14:m>
                  <m:oMathPara xmlns:m="http://schemas.openxmlformats.org/officeDocument/2006/math">
                    <m:oMathParaPr>
                      <m:jc m:val="center"/>
                    </m:oMathParaPr>
                    <m:oMath xmlns:m="http://schemas.openxmlformats.org/officeDocument/2006/math">
                      <m:r>
                        <a:rPr lang="en-US" i="1">
                          <a:latin typeface="Cambria Math" charset="0"/>
                        </a:rPr>
                        <m:t>𝑍</m:t>
                      </m:r>
                      <m:r>
                        <a:rPr lang="en-US" i="1">
                          <a:latin typeface="Cambria Math" charset="0"/>
                        </a:rPr>
                        <m:t>=</m:t>
                      </m:r>
                      <m:d>
                        <m:dPr>
                          <m:begChr m:val="{"/>
                          <m:endChr m:val=""/>
                          <m:ctrlPr>
                            <a:rPr lang="mr-IN" i="1">
                              <a:latin typeface="Cambria Math" panose="02040503050406030204" pitchFamily="18" charset="0"/>
                            </a:rPr>
                          </m:ctrlPr>
                        </m:dPr>
                        <m:e>
                          <m:eqArr>
                            <m:eqArrPr>
                              <m:ctrlPr>
                                <a:rPr lang="mr-IN" i="1">
                                  <a:latin typeface="Cambria Math" panose="02040503050406030204" pitchFamily="18" charset="0"/>
                                </a:rPr>
                              </m:ctrlPr>
                            </m:eqArrPr>
                            <m:e>
                              <m:r>
                                <a:rPr lang="en-US" i="1" smtClean="0">
                                  <a:latin typeface="Cambria Math" charset="0"/>
                                </a:rPr>
                                <m:t>1</m:t>
                              </m:r>
                              <m:r>
                                <a:rPr lang="en-US" i="1">
                                  <a:latin typeface="Cambria Math" charset="0"/>
                                </a:rPr>
                                <m:t>    </m:t>
                              </m:r>
                              <m:r>
                                <a:rPr lang="mr-IN" i="1">
                                  <a:latin typeface="Cambria Math" charset="0"/>
                                </a:rPr>
                                <m:t> </m:t>
                              </m:r>
                              <m:r>
                                <a:rPr lang="en-US" i="1">
                                  <a:latin typeface="Cambria Math" charset="0"/>
                                </a:rPr>
                                <m:t>0.5+0.25</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1</m:t>
                                  </m:r>
                                </m:sub>
                              </m:sSub>
                              <m:r>
                                <a:rPr lang="en-US" i="1">
                                  <a:latin typeface="Cambria Math" charset="0"/>
                                </a:rPr>
                                <m:t>+0.75</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2</m:t>
                                  </m:r>
                                </m:sub>
                              </m:sSub>
                              <m:r>
                                <a:rPr lang="en-US" i="1">
                                  <a:latin typeface="Cambria Math" charset="0"/>
                                </a:rPr>
                                <m:t>+</m:t>
                              </m:r>
                              <m:r>
                                <a:rPr lang="en-US" i="1">
                                  <a:latin typeface="Cambria Math" charset="0"/>
                                </a:rPr>
                                <m:t>𝑉</m:t>
                              </m:r>
                              <m:r>
                                <a:rPr lang="en-US" i="1">
                                  <a:latin typeface="Cambria Math" charset="0"/>
                                </a:rPr>
                                <m:t>&gt;0</m:t>
                              </m:r>
                            </m:e>
                            <m:e>
                              <m:r>
                                <a:rPr lang="mr-IN" i="1">
                                  <a:latin typeface="Cambria Math" charset="0"/>
                                </a:rPr>
                                <m:t>&amp;</m:t>
                              </m:r>
                              <m:r>
                                <a:rPr lang="en-US" i="1" smtClean="0">
                                  <a:latin typeface="Cambria Math" charset="0"/>
                                </a:rPr>
                                <m:t>0</m:t>
                              </m:r>
                              <m:r>
                                <a:rPr lang="en-US" i="1">
                                  <a:latin typeface="Cambria Math" charset="0"/>
                                </a:rPr>
                                <m:t>                                                        </m:t>
                              </m:r>
                              <m:r>
                                <a:rPr lang="en-US" i="1">
                                  <a:latin typeface="Cambria Math" charset="0"/>
                                </a:rPr>
                                <m:t>𝑜</m:t>
                              </m:r>
                              <m:r>
                                <a:rPr lang="en-US" i="1">
                                  <a:latin typeface="Cambria Math" charset="0"/>
                                </a:rPr>
                                <m:t>.</m:t>
                              </m:r>
                              <m:r>
                                <a:rPr lang="en-US" i="1">
                                  <a:latin typeface="Cambria Math" charset="0"/>
                                </a:rPr>
                                <m:t>𝑤</m:t>
                              </m:r>
                              <m:r>
                                <a:rPr lang="en-US" i="1">
                                  <a:latin typeface="Cambria Math" charset="0"/>
                                </a:rPr>
                                <m:t>.</m:t>
                              </m:r>
                            </m:e>
                          </m:eqArr>
                        </m:e>
                      </m:d>
                    </m:oMath>
                  </m:oMathPara>
                </a14:m>
                <a:endParaRPr lang="en-US" i="1" dirty="0">
                  <a:latin typeface="Cambria Math" charset="0"/>
                </a:endParaRPr>
              </a:p>
              <a:p>
                <a:pPr marL="0" indent="0" algn="ctr">
                  <a:buNone/>
                </a:pPr>
                <a:endParaRPr lang="en-US" i="1" dirty="0">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charset="0"/>
                        </a:rPr>
                        <m:t>𝑈</m:t>
                      </m:r>
                      <m:r>
                        <a:rPr lang="en-US" i="1">
                          <a:latin typeface="Cambria Math" charset="0"/>
                        </a:rPr>
                        <m:t> ~ </m:t>
                      </m:r>
                      <m:r>
                        <a:rPr lang="en-US" b="0" i="1" smtClean="0">
                          <a:latin typeface="Cambria Math" panose="02040503050406030204" pitchFamily="18" charset="0"/>
                        </a:rPr>
                        <m:t>𝑙𝑜𝑔𝑖𝑡</m:t>
                      </m:r>
                      <m:r>
                        <a:rPr lang="en-US" i="1">
                          <a:latin typeface="Cambria Math" charset="0"/>
                        </a:rPr>
                        <m:t>(0, 1)</m:t>
                      </m:r>
                    </m:oMath>
                  </m:oMathPara>
                </a14:m>
                <a:endParaRPr lang="en-US" i="1" dirty="0">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i="1">
                          <a:latin typeface="Cambria Math" charset="0"/>
                        </a:rPr>
                        <m:t>=</m:t>
                      </m:r>
                      <m:d>
                        <m:dPr>
                          <m:begChr m:val="{"/>
                          <m:endChr m:val=""/>
                          <m:ctrlPr>
                            <a:rPr lang="mr-IN" i="1">
                              <a:latin typeface="Cambria Math" panose="02040503050406030204" pitchFamily="18" charset="0"/>
                            </a:rPr>
                          </m:ctrlPr>
                        </m:dPr>
                        <m:e>
                          <m:eqArr>
                            <m:eqArrPr>
                              <m:ctrlPr>
                                <a:rPr lang="mr-IN" i="1">
                                  <a:latin typeface="Cambria Math" panose="02040503050406030204" pitchFamily="18" charset="0"/>
                                </a:rPr>
                              </m:ctrlPr>
                            </m:eqArrPr>
                            <m:e>
                              <m:r>
                                <a:rPr lang="en-US" i="1">
                                  <a:latin typeface="Cambria Math" charset="0"/>
                                </a:rPr>
                                <m:t>1</m:t>
                              </m:r>
                              <m:r>
                                <a:rPr lang="en-US" i="1">
                                  <a:latin typeface="Cambria Math" charset="0"/>
                                </a:rPr>
                                <m:t>    </m:t>
                              </m:r>
                              <m:r>
                                <a:rPr lang="mr-IN" i="1">
                                  <a:latin typeface="Cambria Math" charset="0"/>
                                </a:rPr>
                                <m:t> </m:t>
                              </m:r>
                              <m:r>
                                <a:rPr lang="en-US" b="0" i="1" smtClean="0">
                                  <a:latin typeface="Cambria Math" panose="02040503050406030204" pitchFamily="18" charset="0"/>
                                </a:rPr>
                                <m:t>         1</m:t>
                              </m:r>
                              <m:r>
                                <a:rPr lang="en-US" i="1">
                                  <a:latin typeface="Cambria Math" charset="0"/>
                                </a:rPr>
                                <m:t>+</m:t>
                              </m:r>
                              <m:r>
                                <a:rPr lang="en-US" b="0" i="1" smtClean="0">
                                  <a:latin typeface="Cambria Math" panose="02040503050406030204" pitchFamily="18" charset="0"/>
                                </a:rPr>
                                <m:t>𝑍</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i="1">
                                  <a:latin typeface="Cambria Math" charset="0"/>
                                </a:rPr>
                                <m:t>+</m:t>
                              </m:r>
                              <m:r>
                                <a:rPr lang="en-US" b="0" i="1" smtClean="0">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2</m:t>
                                  </m:r>
                                </m:sub>
                              </m:sSub>
                              <m:r>
                                <a:rPr lang="en-US" i="1">
                                  <a:latin typeface="Cambria Math" charset="0"/>
                                </a:rPr>
                                <m:t>+</m:t>
                              </m:r>
                              <m:r>
                                <a:rPr lang="en-US" b="0" i="1" smtClean="0">
                                  <a:latin typeface="Cambria Math" panose="02040503050406030204" pitchFamily="18" charset="0"/>
                                </a:rPr>
                                <m:t>𝑈</m:t>
                              </m:r>
                              <m:r>
                                <a:rPr lang="en-US" i="1">
                                  <a:latin typeface="Cambria Math" charset="0"/>
                                </a:rPr>
                                <m:t>&gt;0</m:t>
                              </m:r>
                            </m:e>
                            <m:e>
                              <m:r>
                                <a:rPr lang="mr-IN" i="1">
                                  <a:latin typeface="Cambria Math" charset="0"/>
                                </a:rPr>
                                <m:t>&amp;</m:t>
                              </m:r>
                              <m:r>
                                <a:rPr lang="en-US" i="1">
                                  <a:latin typeface="Cambria Math" charset="0"/>
                                </a:rPr>
                                <m:t>0</m:t>
                              </m:r>
                              <m:r>
                                <a:rPr lang="en-US" i="1">
                                  <a:latin typeface="Cambria Math" charset="0"/>
                                </a:rPr>
                                <m:t>                                                        </m:t>
                              </m:r>
                              <m:r>
                                <a:rPr lang="en-US" i="1">
                                  <a:latin typeface="Cambria Math" charset="0"/>
                                </a:rPr>
                                <m:t>𝑜</m:t>
                              </m:r>
                              <m:r>
                                <a:rPr lang="en-US" i="1">
                                  <a:latin typeface="Cambria Math" charset="0"/>
                                </a:rPr>
                                <m:t>.</m:t>
                              </m:r>
                              <m:r>
                                <a:rPr lang="en-US" i="1">
                                  <a:latin typeface="Cambria Math" charset="0"/>
                                </a:rPr>
                                <m:t>𝑤</m:t>
                              </m:r>
                              <m:r>
                                <a:rPr lang="en-US" i="1">
                                  <a:latin typeface="Cambria Math" charset="0"/>
                                </a:rPr>
                                <m:t>.</m:t>
                              </m:r>
                            </m:e>
                          </m:eqArr>
                        </m:e>
                      </m:d>
                    </m:oMath>
                  </m:oMathPara>
                </a14:m>
                <a:endParaRPr lang="en-US" i="1" dirty="0">
                  <a:latin typeface="Cambria Math" charset="0"/>
                </a:endParaRPr>
              </a:p>
            </p:txBody>
          </p:sp>
        </mc:Choice>
        <mc:Fallback>
          <p:sp>
            <p:nvSpPr>
              <p:cNvPr id="3" name="Content Placeholder 2">
                <a:extLst>
                  <a:ext uri="{FF2B5EF4-FFF2-40B4-BE49-F238E27FC236}">
                    <a16:creationId xmlns:a16="http://schemas.microsoft.com/office/drawing/2014/main" id="{D34E4F37-4A18-4740-8DE0-CDC857474A55}"/>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t="-8187" b="-55263"/>
                </a:stretch>
              </a:blipFill>
            </p:spPr>
            <p:txBody>
              <a:bodyPr/>
              <a:lstStyle/>
              <a:p>
                <a:r>
                  <a:rPr lang="en-US">
                    <a:noFill/>
                  </a:rPr>
                  <a:t> </a:t>
                </a:r>
              </a:p>
            </p:txBody>
          </p:sp>
        </mc:Fallback>
      </mc:AlternateContent>
    </p:spTree>
    <p:extLst>
      <p:ext uri="{BB962C8B-B14F-4D97-AF65-F5344CB8AC3E}">
        <p14:creationId xmlns:p14="http://schemas.microsoft.com/office/powerpoint/2010/main" val="2958391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Content Placeholder 5"/>
          <p:cNvSpPr>
            <a:spLocks noGrp="1"/>
          </p:cNvSpPr>
          <p:nvPr>
            <p:ph idx="1"/>
          </p:nvPr>
        </p:nvSpPr>
        <p:spPr>
          <a:xfrm>
            <a:off x="540937" y="1312531"/>
            <a:ext cx="10934700" cy="566309"/>
          </a:xfrm>
        </p:spPr>
        <p:txBody>
          <a:bodyPr>
            <a:normAutofit lnSpcReduction="10000"/>
          </a:bodyPr>
          <a:lstStyle/>
          <a:p>
            <a:pPr marL="0" indent="0">
              <a:buNone/>
            </a:pPr>
            <a:r>
              <a:rPr lang="en-US" dirty="0">
                <a:solidFill>
                  <a:schemeClr val="bg1"/>
                </a:solidFill>
                <a:latin typeface="Franklin Gothic Medium" charset="0"/>
                <a:ea typeface="Franklin Gothic Medium" charset="0"/>
                <a:cs typeface="Franklin Gothic Medium" charset="0"/>
              </a:rPr>
              <a:t>Randomized Controlled Trials</a:t>
            </a:r>
          </a:p>
        </p:txBody>
      </p:sp>
      <p:sp>
        <p:nvSpPr>
          <p:cNvPr id="8" name="Right Arrow 7"/>
          <p:cNvSpPr/>
          <p:nvPr/>
        </p:nvSpPr>
        <p:spPr bwMode="auto">
          <a:xfrm rot="19840580">
            <a:off x="4205261" y="3003909"/>
            <a:ext cx="1399823" cy="615160"/>
          </a:xfrm>
          <a:prstGeom prst="rightArrow">
            <a:avLst>
              <a:gd name="adj1" fmla="val 50000"/>
              <a:gd name="adj2" fmla="val 47778"/>
            </a:avLst>
          </a:prstGeom>
          <a:solidFill>
            <a:schemeClr val="accent1"/>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7030A0"/>
              </a:solidFill>
              <a:latin typeface="Arial" charset="0"/>
            </a:endParaRPr>
          </a:p>
        </p:txBody>
      </p:sp>
      <p:sp>
        <p:nvSpPr>
          <p:cNvPr id="9" name="Right Arrow 8"/>
          <p:cNvSpPr/>
          <p:nvPr/>
        </p:nvSpPr>
        <p:spPr bwMode="auto">
          <a:xfrm rot="1800947">
            <a:off x="4179469" y="4004769"/>
            <a:ext cx="1399823" cy="615160"/>
          </a:xfrm>
          <a:prstGeom prst="rightArrow">
            <a:avLst>
              <a:gd name="adj1" fmla="val 50000"/>
              <a:gd name="adj2" fmla="val 47778"/>
            </a:avLst>
          </a:prstGeom>
          <a:solidFill>
            <a:srgbClr val="848AF8"/>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1" name="TextBox 10"/>
          <p:cNvSpPr txBox="1"/>
          <p:nvPr/>
        </p:nvSpPr>
        <p:spPr>
          <a:xfrm>
            <a:off x="5666038" y="2700545"/>
            <a:ext cx="2710319" cy="666786"/>
          </a:xfrm>
          <a:prstGeom prst="rect">
            <a:avLst/>
          </a:prstGeom>
          <a:noFill/>
        </p:spPr>
        <p:txBody>
          <a:bodyPr wrap="square" rtlCol="0">
            <a:spAutoFit/>
          </a:bodyPr>
          <a:lstStyle/>
          <a:p>
            <a:r>
              <a:rPr lang="en-US" sz="3733" b="1" dirty="0">
                <a:solidFill>
                  <a:schemeClr val="accent1"/>
                </a:solidFill>
                <a:latin typeface="Franklin Gothic Heavy" charset="0"/>
                <a:ea typeface="Franklin Gothic Heavy" charset="0"/>
                <a:cs typeface="Franklin Gothic Heavy" charset="0"/>
              </a:rPr>
              <a:t>Treatment</a:t>
            </a:r>
            <a:endParaRPr lang="en-US" sz="2133" b="1" dirty="0">
              <a:solidFill>
                <a:schemeClr val="accent1"/>
              </a:solidFill>
              <a:latin typeface="Franklin Gothic Heavy" charset="0"/>
              <a:ea typeface="Franklin Gothic Heavy" charset="0"/>
              <a:cs typeface="Franklin Gothic Heavy" charset="0"/>
            </a:endParaRPr>
          </a:p>
        </p:txBody>
      </p:sp>
      <p:sp>
        <p:nvSpPr>
          <p:cNvPr id="12" name="TextBox 11"/>
          <p:cNvSpPr txBox="1"/>
          <p:nvPr/>
        </p:nvSpPr>
        <p:spPr>
          <a:xfrm>
            <a:off x="5882470" y="4285219"/>
            <a:ext cx="2277455" cy="666786"/>
          </a:xfrm>
          <a:prstGeom prst="rect">
            <a:avLst/>
          </a:prstGeom>
          <a:noFill/>
        </p:spPr>
        <p:txBody>
          <a:bodyPr wrap="square" rtlCol="0">
            <a:spAutoFit/>
          </a:bodyPr>
          <a:lstStyle/>
          <a:p>
            <a:r>
              <a:rPr lang="en-US" sz="3733" b="1" dirty="0">
                <a:solidFill>
                  <a:srgbClr val="848AF8"/>
                </a:solidFill>
                <a:latin typeface="Franklin Gothic Heavy" charset="0"/>
                <a:ea typeface="Franklin Gothic Heavy" charset="0"/>
                <a:cs typeface="Franklin Gothic Heavy" charset="0"/>
              </a:rPr>
              <a:t>Control</a:t>
            </a:r>
          </a:p>
        </p:txBody>
      </p:sp>
      <p:sp>
        <p:nvSpPr>
          <p:cNvPr id="13" name="TextBox 12"/>
          <p:cNvSpPr txBox="1"/>
          <p:nvPr/>
        </p:nvSpPr>
        <p:spPr>
          <a:xfrm>
            <a:off x="8376356" y="2778010"/>
            <a:ext cx="1196621" cy="502766"/>
          </a:xfrm>
          <a:prstGeom prst="rect">
            <a:avLst/>
          </a:prstGeom>
          <a:noFill/>
        </p:spPr>
        <p:txBody>
          <a:bodyPr wrap="square" rtlCol="0">
            <a:spAutoFit/>
          </a:bodyPr>
          <a:lstStyle/>
          <a:p>
            <a:r>
              <a:rPr lang="en-US" sz="2667" b="1" dirty="0">
                <a:solidFill>
                  <a:schemeClr val="accent1"/>
                </a:solidFill>
                <a:latin typeface="Franklin Gothic Heavy" charset="0"/>
                <a:ea typeface="Franklin Gothic Heavy" charset="0"/>
                <a:cs typeface="Franklin Gothic Heavy" charset="0"/>
              </a:rPr>
              <a:t>P=0.5</a:t>
            </a:r>
          </a:p>
        </p:txBody>
      </p:sp>
      <p:sp>
        <p:nvSpPr>
          <p:cNvPr id="14" name="TextBox 13"/>
          <p:cNvSpPr txBox="1"/>
          <p:nvPr/>
        </p:nvSpPr>
        <p:spPr>
          <a:xfrm>
            <a:off x="8376355" y="4383552"/>
            <a:ext cx="1196621" cy="502766"/>
          </a:xfrm>
          <a:prstGeom prst="rect">
            <a:avLst/>
          </a:prstGeom>
          <a:noFill/>
        </p:spPr>
        <p:txBody>
          <a:bodyPr wrap="square" rtlCol="0">
            <a:spAutoFit/>
          </a:bodyPr>
          <a:lstStyle/>
          <a:p>
            <a:r>
              <a:rPr lang="en-US" sz="2667" b="1" dirty="0">
                <a:solidFill>
                  <a:srgbClr val="848AF8"/>
                </a:solidFill>
                <a:latin typeface="Franklin Gothic Heavy" charset="0"/>
                <a:ea typeface="Franklin Gothic Heavy" charset="0"/>
                <a:cs typeface="Franklin Gothic Heavy" charset="0"/>
              </a:rPr>
              <a:t>P=0.5</a:t>
            </a:r>
          </a:p>
        </p:txBody>
      </p:sp>
      <p:pic>
        <p:nvPicPr>
          <p:cNvPr id="17" name="Picture 16"/>
          <p:cNvPicPr>
            <a:picLocks noChangeAspect="1"/>
          </p:cNvPicPr>
          <p:nvPr/>
        </p:nvPicPr>
        <p:blipFill>
          <a:blip r:embed="rId3"/>
          <a:stretch>
            <a:fillRect/>
          </a:stretch>
        </p:blipFill>
        <p:spPr>
          <a:xfrm>
            <a:off x="3346621" y="3391772"/>
            <a:ext cx="746102" cy="746102"/>
          </a:xfrm>
          <a:prstGeom prst="rect">
            <a:avLst/>
          </a:prstGeom>
          <a:scene3d>
            <a:camera prst="orthographicFront">
              <a:rot lat="0" lon="0" rev="0"/>
            </a:camera>
            <a:lightRig rig="threePt" dir="t"/>
          </a:scene3d>
          <a:sp3d/>
        </p:spPr>
      </p:pic>
      <p:grpSp>
        <p:nvGrpSpPr>
          <p:cNvPr id="23" name="Group 22"/>
          <p:cNvGrpSpPr/>
          <p:nvPr/>
        </p:nvGrpSpPr>
        <p:grpSpPr>
          <a:xfrm>
            <a:off x="2394425" y="2446880"/>
            <a:ext cx="731519" cy="2585121"/>
            <a:chOff x="2699093" y="2184396"/>
            <a:chExt cx="242305" cy="982135"/>
          </a:xfrm>
          <a:solidFill>
            <a:srgbClr val="00B0F0"/>
          </a:solidFill>
        </p:grpSpPr>
        <p:sp>
          <p:nvSpPr>
            <p:cNvPr id="25" name="Oval 24"/>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 name="Rectangle 25"/>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16" name="Title 4"/>
          <p:cNvSpPr txBox="1">
            <a:spLocks/>
          </p:cNvSpPr>
          <p:nvPr/>
        </p:nvSpPr>
        <p:spPr>
          <a:xfrm>
            <a:off x="540937" y="2701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strike="sngStrike" dirty="0">
                <a:solidFill>
                  <a:schemeClr val="bg1"/>
                </a:solidFill>
                <a:latin typeface="Franklin Gothic Heavy" charset="0"/>
                <a:ea typeface="Franklin Gothic Heavy" charset="0"/>
                <a:cs typeface="Franklin Gothic Heavy" charset="0"/>
              </a:rPr>
              <a:t>Observational Studies</a:t>
            </a:r>
          </a:p>
        </p:txBody>
      </p:sp>
      <p:pic>
        <p:nvPicPr>
          <p:cNvPr id="15" name="Picture 14">
            <a:extLst>
              <a:ext uri="{FF2B5EF4-FFF2-40B4-BE49-F238E27FC236}">
                <a16:creationId xmlns:a16="http://schemas.microsoft.com/office/drawing/2014/main" id="{B1DA2B84-32ED-EC42-8122-0C123B15A278}"/>
              </a:ext>
            </a:extLst>
          </p:cNvPr>
          <p:cNvPicPr>
            <a:picLocks noChangeAspect="1"/>
          </p:cNvPicPr>
          <p:nvPr/>
        </p:nvPicPr>
        <p:blipFill>
          <a:blip r:embed="rId4">
            <a:duotone>
              <a:schemeClr val="accent6">
                <a:shade val="45000"/>
                <a:satMod val="135000"/>
              </a:schemeClr>
              <a:prstClr val="white"/>
            </a:duotone>
          </a:blip>
          <a:stretch>
            <a:fillRect/>
          </a:stretch>
        </p:blipFill>
        <p:spPr>
          <a:xfrm>
            <a:off x="8392698" y="4727652"/>
            <a:ext cx="1072295" cy="536148"/>
          </a:xfrm>
          <a:prstGeom prst="rect">
            <a:avLst/>
          </a:prstGeom>
        </p:spPr>
      </p:pic>
      <p:pic>
        <p:nvPicPr>
          <p:cNvPr id="18" name="Picture 17">
            <a:extLst>
              <a:ext uri="{FF2B5EF4-FFF2-40B4-BE49-F238E27FC236}">
                <a16:creationId xmlns:a16="http://schemas.microsoft.com/office/drawing/2014/main" id="{D1475705-4A4B-CB44-8FFB-6CE7BF631F09}"/>
              </a:ext>
            </a:extLst>
          </p:cNvPr>
          <p:cNvPicPr>
            <a:picLocks noChangeAspect="1"/>
          </p:cNvPicPr>
          <p:nvPr/>
        </p:nvPicPr>
        <p:blipFill>
          <a:blip r:embed="rId4">
            <a:duotone>
              <a:schemeClr val="accent1">
                <a:shade val="45000"/>
                <a:satMod val="135000"/>
              </a:schemeClr>
              <a:prstClr val="white"/>
            </a:duotone>
          </a:blip>
          <a:stretch>
            <a:fillRect/>
          </a:stretch>
        </p:blipFill>
        <p:spPr>
          <a:xfrm>
            <a:off x="8392698" y="3125631"/>
            <a:ext cx="1072295" cy="536148"/>
          </a:xfrm>
          <a:prstGeom prst="rect">
            <a:avLst/>
          </a:prstGeom>
        </p:spPr>
      </p:pic>
    </p:spTree>
    <p:extLst>
      <p:ext uri="{BB962C8B-B14F-4D97-AF65-F5344CB8AC3E}">
        <p14:creationId xmlns:p14="http://schemas.microsoft.com/office/powerpoint/2010/main" val="133028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animBg="1"/>
      <p:bldP spid="9" grpId="0" animBg="1"/>
      <p:bldP spid="11" grpId="0"/>
      <p:bldP spid="12" grpId="0"/>
      <p:bldP spid="13" grpId="0"/>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77C7ED6-E378-6545-ACC4-2543DF0743DF}"/>
              </a:ext>
            </a:extLst>
          </p:cNvPr>
          <p:cNvPicPr>
            <a:picLocks/>
          </p:cNvPicPr>
          <p:nvPr/>
        </p:nvPicPr>
        <p:blipFill>
          <a:blip r:embed="rId2"/>
          <a:stretch>
            <a:fillRect/>
          </a:stretch>
        </p:blipFill>
        <p:spPr>
          <a:xfrm>
            <a:off x="896112" y="118872"/>
            <a:ext cx="10396728" cy="6099048"/>
          </a:xfrm>
          <a:prstGeom prst="rect">
            <a:avLst/>
          </a:prstGeom>
        </p:spPr>
      </p:pic>
    </p:spTree>
    <p:extLst>
      <p:ext uri="{BB962C8B-B14F-4D97-AF65-F5344CB8AC3E}">
        <p14:creationId xmlns:p14="http://schemas.microsoft.com/office/powerpoint/2010/main" val="40778891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AA1C78-DE89-CB44-92E4-2F9350192B7D}"/>
              </a:ext>
            </a:extLst>
          </p:cNvPr>
          <p:cNvPicPr>
            <a:picLocks/>
          </p:cNvPicPr>
          <p:nvPr/>
        </p:nvPicPr>
        <p:blipFill>
          <a:blip r:embed="rId2"/>
          <a:stretch>
            <a:fillRect/>
          </a:stretch>
        </p:blipFill>
        <p:spPr>
          <a:xfrm>
            <a:off x="896112" y="118872"/>
            <a:ext cx="10396728" cy="6099048"/>
          </a:xfrm>
          <a:prstGeom prst="rect">
            <a:avLst/>
          </a:prstGeom>
        </p:spPr>
      </p:pic>
    </p:spTree>
    <p:extLst>
      <p:ext uri="{BB962C8B-B14F-4D97-AF65-F5344CB8AC3E}">
        <p14:creationId xmlns:p14="http://schemas.microsoft.com/office/powerpoint/2010/main" val="2972605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1147BAE-3F31-1F42-A3F2-405D0E04C3F1}"/>
              </a:ext>
            </a:extLst>
          </p:cNvPr>
          <p:cNvPicPr>
            <a:picLocks/>
          </p:cNvPicPr>
          <p:nvPr/>
        </p:nvPicPr>
        <p:blipFill>
          <a:blip r:embed="rId2"/>
          <a:stretch>
            <a:fillRect/>
          </a:stretch>
        </p:blipFill>
        <p:spPr>
          <a:xfrm>
            <a:off x="896112" y="118872"/>
            <a:ext cx="10396728" cy="6099048"/>
          </a:xfrm>
          <a:prstGeom prst="rect">
            <a:avLst/>
          </a:prstGeom>
        </p:spPr>
      </p:pic>
    </p:spTree>
    <p:extLst>
      <p:ext uri="{BB962C8B-B14F-4D97-AF65-F5344CB8AC3E}">
        <p14:creationId xmlns:p14="http://schemas.microsoft.com/office/powerpoint/2010/main" val="22892273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0F718A-8DA6-4443-B5F5-4B77C7450ED2}"/>
              </a:ext>
            </a:extLst>
          </p:cNvPr>
          <p:cNvPicPr>
            <a:picLocks/>
          </p:cNvPicPr>
          <p:nvPr/>
        </p:nvPicPr>
        <p:blipFill>
          <a:blip r:embed="rId2"/>
          <a:stretch>
            <a:fillRect/>
          </a:stretch>
        </p:blipFill>
        <p:spPr>
          <a:xfrm>
            <a:off x="896112" y="118872"/>
            <a:ext cx="10396728" cy="6099048"/>
          </a:xfrm>
          <a:prstGeom prst="rect">
            <a:avLst/>
          </a:prstGeom>
        </p:spPr>
      </p:pic>
    </p:spTree>
    <p:extLst>
      <p:ext uri="{BB962C8B-B14F-4D97-AF65-F5344CB8AC3E}">
        <p14:creationId xmlns:p14="http://schemas.microsoft.com/office/powerpoint/2010/main" val="35504880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DBDF4-30E7-B942-BA2D-B5C3EF6AF24E}"/>
              </a:ext>
            </a:extLst>
          </p:cNvPr>
          <p:cNvSpPr>
            <a:spLocks noGrp="1"/>
          </p:cNvSpPr>
          <p:nvPr>
            <p:ph type="title"/>
          </p:nvPr>
        </p:nvSpPr>
        <p:spPr/>
        <p:txBody>
          <a:bodyPr/>
          <a:lstStyle/>
          <a:p>
            <a:r>
              <a:rPr lang="en-US" dirty="0"/>
              <a:t>Simulation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34E4F37-4A18-4740-8DE0-CDC857474A55}"/>
                  </a:ext>
                </a:extLst>
              </p:cNvPr>
              <p:cNvSpPr>
                <a:spLocks noGrp="1"/>
              </p:cNvSpPr>
              <p:nvPr>
                <p:ph idx="1"/>
              </p:nvPr>
            </p:nvSpPr>
            <p:spPr>
              <a:xfrm>
                <a:off x="838200" y="1825625"/>
                <a:ext cx="10515600" cy="4351338"/>
              </a:xfrm>
            </p:spPr>
            <p:txBody>
              <a:bodyPr>
                <a:normAutofit fontScale="70000" lnSpcReduction="20000"/>
              </a:bodyPr>
              <a:lstStyle/>
              <a:p>
                <a:pPr marL="0" indent="0" algn="ctr">
                  <a:buNone/>
                </a:pPr>
                <a14:m>
                  <m:oMathPara xmlns:m="http://schemas.openxmlformats.org/officeDocument/2006/math">
                    <m:oMathParaPr>
                      <m:jc m:val="centerGroup"/>
                    </m:oMathParaPr>
                    <m:oMath xmlns:m="http://schemas.openxmlformats.org/officeDocument/2006/math">
                      <m:r>
                        <a:rPr lang="en-US" b="1" i="0" smtClean="0">
                          <a:latin typeface="Cambria Math" charset="0"/>
                        </a:rPr>
                        <m:t>𝐗</m:t>
                      </m:r>
                      <m:r>
                        <a:rPr lang="en-US" i="1">
                          <a:latin typeface="Cambria Math" charset="0"/>
                        </a:rPr>
                        <m:t> ~ </m:t>
                      </m:r>
                      <m:r>
                        <a:rPr lang="en-US" i="1">
                          <a:latin typeface="Cambria Math" charset="0"/>
                        </a:rPr>
                        <m:t>𝑀𝑉𝑁</m:t>
                      </m:r>
                      <m:d>
                        <m:dPr>
                          <m:ctrlPr>
                            <a:rPr lang="mr-IN" i="1">
                              <a:latin typeface="Cambria Math" panose="02040503050406030204" pitchFamily="18" charset="0"/>
                            </a:rPr>
                          </m:ctrlPr>
                        </m:dPr>
                        <m:e>
                          <m:d>
                            <m:dPr>
                              <m:ctrlPr>
                                <a:rPr lang="mr-IN" i="1" smtClean="0">
                                  <a:latin typeface="Cambria Math" panose="02040503050406030204" pitchFamily="18" charset="0"/>
                                </a:rPr>
                              </m:ctrlPr>
                            </m:dPr>
                            <m:e>
                              <m:f>
                                <m:fPr>
                                  <m:type m:val="noBar"/>
                                  <m:ctrlPr>
                                    <a:rPr lang="mr-IN" i="1" smtClean="0">
                                      <a:latin typeface="Cambria Math" panose="02040503050406030204" pitchFamily="18" charset="0"/>
                                    </a:rPr>
                                  </m:ctrlPr>
                                </m:fPr>
                                <m:num>
                                  <m:r>
                                    <a:rPr lang="en-US" b="0" i="1" smtClean="0">
                                      <a:latin typeface="Cambria Math" panose="02040503050406030204" pitchFamily="18" charset="0"/>
                                    </a:rPr>
                                    <m:t>0.5</m:t>
                                  </m:r>
                                </m:num>
                                <m:den>
                                  <m:r>
                                    <a:rPr lang="en-US" b="0" i="1" smtClean="0">
                                      <a:latin typeface="Cambria Math" panose="02040503050406030204" pitchFamily="18" charset="0"/>
                                    </a:rPr>
                                    <m:t>1</m:t>
                                  </m:r>
                                </m:den>
                              </m:f>
                            </m:e>
                          </m:d>
                          <m:r>
                            <a:rPr lang="en-US" i="1">
                              <a:latin typeface="Cambria Math" charset="0"/>
                            </a:rPr>
                            <m:t>, </m:t>
                          </m:r>
                          <m:d>
                            <m:dPr>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2</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1</m:t>
                                    </m:r>
                                  </m:e>
                                </m:mr>
                              </m:m>
                            </m:e>
                          </m:d>
                        </m:e>
                      </m:d>
                    </m:oMath>
                  </m:oMathPara>
                </a14:m>
                <a:endParaRPr lang="en-US" dirty="0"/>
              </a:p>
              <a:p>
                <a:pPr marL="0" indent="0" algn="ctr">
                  <a:buNone/>
                </a:pPr>
                <a:endParaRPr lang="en-US" i="1" dirty="0">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charset="0"/>
                        </a:rPr>
                        <m:t>𝑉</m:t>
                      </m:r>
                      <m:r>
                        <a:rPr lang="en-US" i="1">
                          <a:latin typeface="Cambria Math" charset="0"/>
                        </a:rPr>
                        <m:t> ~ </m:t>
                      </m:r>
                      <m:r>
                        <a:rPr lang="en-US" b="0" i="1" smtClean="0">
                          <a:latin typeface="Cambria Math" panose="02040503050406030204" pitchFamily="18" charset="0"/>
                        </a:rPr>
                        <m:t>𝑁</m:t>
                      </m:r>
                      <m:r>
                        <a:rPr lang="en-US" i="1">
                          <a:latin typeface="Cambria Math" charset="0"/>
                        </a:rPr>
                        <m:t> </m:t>
                      </m:r>
                      <m:d>
                        <m:dPr>
                          <m:ctrlPr>
                            <a:rPr lang="en-US" i="1">
                              <a:latin typeface="Cambria Math" panose="02040503050406030204" pitchFamily="18" charset="0"/>
                            </a:rPr>
                          </m:ctrlPr>
                        </m:dPr>
                        <m:e>
                          <m:r>
                            <a:rPr lang="en-US" i="1">
                              <a:latin typeface="Cambria Math" charset="0"/>
                            </a:rPr>
                            <m:t>0, 1</m:t>
                          </m:r>
                        </m:e>
                      </m:d>
                    </m:oMath>
                  </m:oMathPara>
                </a14:m>
                <a:endParaRPr lang="en-US" dirty="0"/>
              </a:p>
              <a:p>
                <a:pPr marL="0" indent="0" algn="ctr">
                  <a:buNone/>
                </a:pPr>
                <a14:m>
                  <m:oMathPara xmlns:m="http://schemas.openxmlformats.org/officeDocument/2006/math">
                    <m:oMathParaPr>
                      <m:jc m:val="center"/>
                    </m:oMathParaPr>
                    <m:oMath xmlns:m="http://schemas.openxmlformats.org/officeDocument/2006/math">
                      <m:r>
                        <a:rPr lang="en-US" i="1">
                          <a:latin typeface="Cambria Math" charset="0"/>
                        </a:rPr>
                        <m:t>𝑍</m:t>
                      </m:r>
                      <m:r>
                        <a:rPr lang="en-US" i="1">
                          <a:latin typeface="Cambria Math" charset="0"/>
                        </a:rPr>
                        <m:t>=</m:t>
                      </m:r>
                      <m:d>
                        <m:dPr>
                          <m:begChr m:val="{"/>
                          <m:endChr m:val=""/>
                          <m:ctrlPr>
                            <a:rPr lang="mr-IN" i="1">
                              <a:latin typeface="Cambria Math" panose="02040503050406030204" pitchFamily="18" charset="0"/>
                            </a:rPr>
                          </m:ctrlPr>
                        </m:dPr>
                        <m:e>
                          <m:eqArr>
                            <m:eqArrPr>
                              <m:ctrlPr>
                                <a:rPr lang="mr-IN" i="1">
                                  <a:latin typeface="Cambria Math" panose="02040503050406030204" pitchFamily="18" charset="0"/>
                                </a:rPr>
                              </m:ctrlPr>
                            </m:eqArrPr>
                            <m:e>
                              <m:r>
                                <a:rPr lang="en-US" i="1" smtClean="0">
                                  <a:latin typeface="Cambria Math" charset="0"/>
                                </a:rPr>
                                <m:t>1</m:t>
                              </m:r>
                              <m:r>
                                <a:rPr lang="en-US" i="1">
                                  <a:latin typeface="Cambria Math" charset="0"/>
                                </a:rPr>
                                <m:t>    </m:t>
                              </m:r>
                              <m:r>
                                <a:rPr lang="mr-IN" i="1">
                                  <a:latin typeface="Cambria Math" charset="0"/>
                                </a:rPr>
                                <m:t> </m:t>
                              </m:r>
                              <m:r>
                                <a:rPr lang="en-US" i="1">
                                  <a:latin typeface="Cambria Math" charset="0"/>
                                </a:rPr>
                                <m:t>0.5+0.25</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1</m:t>
                                  </m:r>
                                </m:sub>
                              </m:sSub>
                              <m:r>
                                <a:rPr lang="en-US" i="1">
                                  <a:latin typeface="Cambria Math" charset="0"/>
                                </a:rPr>
                                <m:t>+0.75</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2</m:t>
                                  </m:r>
                                </m:sub>
                              </m:sSub>
                              <m:r>
                                <a:rPr lang="en-US" i="1">
                                  <a:latin typeface="Cambria Math" charset="0"/>
                                </a:rPr>
                                <m:t>+</m:t>
                              </m:r>
                              <m:r>
                                <a:rPr lang="en-US" i="1">
                                  <a:latin typeface="Cambria Math" charset="0"/>
                                </a:rPr>
                                <m:t>𝑉</m:t>
                              </m:r>
                              <m:r>
                                <a:rPr lang="en-US" i="1">
                                  <a:latin typeface="Cambria Math" charset="0"/>
                                </a:rPr>
                                <m:t>&gt;0</m:t>
                              </m:r>
                            </m:e>
                            <m:e>
                              <m:r>
                                <a:rPr lang="mr-IN" i="1">
                                  <a:latin typeface="Cambria Math" charset="0"/>
                                </a:rPr>
                                <m:t>&amp;</m:t>
                              </m:r>
                              <m:r>
                                <a:rPr lang="en-US" i="1" smtClean="0">
                                  <a:latin typeface="Cambria Math" charset="0"/>
                                </a:rPr>
                                <m:t>0</m:t>
                              </m:r>
                              <m:r>
                                <a:rPr lang="en-US" i="1">
                                  <a:latin typeface="Cambria Math" charset="0"/>
                                </a:rPr>
                                <m:t>                                                        </m:t>
                              </m:r>
                              <m:r>
                                <a:rPr lang="en-US" i="1">
                                  <a:latin typeface="Cambria Math" charset="0"/>
                                </a:rPr>
                                <m:t>𝑜</m:t>
                              </m:r>
                              <m:r>
                                <a:rPr lang="en-US" i="1">
                                  <a:latin typeface="Cambria Math" charset="0"/>
                                </a:rPr>
                                <m:t>.</m:t>
                              </m:r>
                              <m:r>
                                <a:rPr lang="en-US" i="1">
                                  <a:latin typeface="Cambria Math" charset="0"/>
                                </a:rPr>
                                <m:t>𝑤</m:t>
                              </m:r>
                              <m:r>
                                <a:rPr lang="en-US" i="1">
                                  <a:latin typeface="Cambria Math" charset="0"/>
                                </a:rPr>
                                <m:t>.</m:t>
                              </m:r>
                            </m:e>
                          </m:eqArr>
                        </m:e>
                      </m:d>
                    </m:oMath>
                  </m:oMathPara>
                </a14:m>
                <a:endParaRPr lang="en-US" i="1" dirty="0">
                  <a:latin typeface="Cambria Math" charset="0"/>
                </a:endParaRPr>
              </a:p>
              <a:p>
                <a:pPr marL="0" indent="0" algn="ctr">
                  <a:buNone/>
                </a:pPr>
                <a:endParaRPr lang="en-US" i="1" dirty="0">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charset="0"/>
                        </a:rPr>
                        <m:t>𝑈</m:t>
                      </m:r>
                      <m:r>
                        <a:rPr lang="en-US" i="1">
                          <a:latin typeface="Cambria Math" charset="0"/>
                        </a:rPr>
                        <m:t> ~ </m:t>
                      </m:r>
                      <m:r>
                        <a:rPr lang="en-US" b="0" i="1" smtClean="0">
                          <a:latin typeface="Cambria Math" panose="02040503050406030204" pitchFamily="18" charset="0"/>
                        </a:rPr>
                        <m:t>𝑙𝑜𝑔𝑖𝑡</m:t>
                      </m:r>
                      <m:r>
                        <a:rPr lang="en-US" i="1">
                          <a:latin typeface="Cambria Math" charset="0"/>
                        </a:rPr>
                        <m:t>(0, 1)</m:t>
                      </m:r>
                    </m:oMath>
                  </m:oMathPara>
                </a14:m>
                <a:endParaRPr lang="en-US" i="1" dirty="0">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i="1">
                          <a:latin typeface="Cambria Math" charset="0"/>
                        </a:rPr>
                        <m:t>=</m:t>
                      </m:r>
                      <m:d>
                        <m:dPr>
                          <m:begChr m:val="{"/>
                          <m:endChr m:val=""/>
                          <m:ctrlPr>
                            <a:rPr lang="mr-IN" i="1">
                              <a:latin typeface="Cambria Math" panose="02040503050406030204" pitchFamily="18" charset="0"/>
                            </a:rPr>
                          </m:ctrlPr>
                        </m:dPr>
                        <m:e>
                          <m:eqArr>
                            <m:eqArrPr>
                              <m:ctrlPr>
                                <a:rPr lang="mr-IN" i="1">
                                  <a:latin typeface="Cambria Math" panose="02040503050406030204" pitchFamily="18" charset="0"/>
                                </a:rPr>
                              </m:ctrlPr>
                            </m:eqArrPr>
                            <m:e>
                              <m:r>
                                <a:rPr lang="en-US" i="1">
                                  <a:latin typeface="Cambria Math" charset="0"/>
                                </a:rPr>
                                <m:t>1</m:t>
                              </m:r>
                              <m:r>
                                <a:rPr lang="en-US" i="1">
                                  <a:latin typeface="Cambria Math" charset="0"/>
                                </a:rPr>
                                <m:t>    </m:t>
                              </m:r>
                              <m:r>
                                <a:rPr lang="mr-IN" i="1">
                                  <a:latin typeface="Cambria Math" charset="0"/>
                                </a:rPr>
                                <m:t> </m:t>
                              </m:r>
                              <m:r>
                                <a:rPr lang="en-US" b="0" i="1" smtClean="0">
                                  <a:latin typeface="Cambria Math" panose="02040503050406030204" pitchFamily="18" charset="0"/>
                                </a:rPr>
                                <m:t>         1</m:t>
                              </m:r>
                              <m:r>
                                <a:rPr lang="en-US" i="1">
                                  <a:latin typeface="Cambria Math" charset="0"/>
                                </a:rPr>
                                <m:t>+</m:t>
                              </m:r>
                              <m:r>
                                <a:rPr lang="en-US" b="0" i="1" smtClean="0">
                                  <a:latin typeface="Cambria Math" panose="02040503050406030204" pitchFamily="18" charset="0"/>
                                </a:rPr>
                                <m:t>3</m:t>
                              </m:r>
                              <m:r>
                                <a:rPr lang="en-US" b="0" i="1" smtClean="0">
                                  <a:latin typeface="Cambria Math" panose="02040503050406030204" pitchFamily="18" charset="0"/>
                                </a:rPr>
                                <m:t>𝑍</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i="1">
                                  <a:latin typeface="Cambria Math" charset="0"/>
                                </a:rPr>
                                <m:t>+</m:t>
                              </m:r>
                              <m:r>
                                <a:rPr lang="en-US" b="0" i="1" smtClean="0">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2</m:t>
                                  </m:r>
                                </m:sub>
                              </m:sSub>
                              <m:r>
                                <a:rPr lang="en-US" i="1">
                                  <a:latin typeface="Cambria Math" charset="0"/>
                                </a:rPr>
                                <m:t>+</m:t>
                              </m:r>
                              <m:r>
                                <a:rPr lang="en-US" b="0" i="1" smtClean="0">
                                  <a:latin typeface="Cambria Math" panose="02040503050406030204" pitchFamily="18" charset="0"/>
                                </a:rPr>
                                <m:t>𝑈</m:t>
                              </m:r>
                              <m:r>
                                <a:rPr lang="en-US" i="1">
                                  <a:latin typeface="Cambria Math" charset="0"/>
                                </a:rPr>
                                <m:t>&gt;0</m:t>
                              </m:r>
                            </m:e>
                            <m:e>
                              <m:r>
                                <a:rPr lang="mr-IN" i="1">
                                  <a:latin typeface="Cambria Math" charset="0"/>
                                </a:rPr>
                                <m:t>&amp;</m:t>
                              </m:r>
                              <m:r>
                                <a:rPr lang="en-US" i="1">
                                  <a:latin typeface="Cambria Math" charset="0"/>
                                </a:rPr>
                                <m:t>0</m:t>
                              </m:r>
                              <m:r>
                                <a:rPr lang="en-US" i="1">
                                  <a:latin typeface="Cambria Math" charset="0"/>
                                </a:rPr>
                                <m:t>                                                        </m:t>
                              </m:r>
                              <m:r>
                                <a:rPr lang="en-US" i="1">
                                  <a:latin typeface="Cambria Math" charset="0"/>
                                </a:rPr>
                                <m:t>𝑜</m:t>
                              </m:r>
                              <m:r>
                                <a:rPr lang="en-US" i="1">
                                  <a:latin typeface="Cambria Math" charset="0"/>
                                </a:rPr>
                                <m:t>.</m:t>
                              </m:r>
                              <m:r>
                                <a:rPr lang="en-US" i="1">
                                  <a:latin typeface="Cambria Math" charset="0"/>
                                </a:rPr>
                                <m:t>𝑤</m:t>
                              </m:r>
                              <m:r>
                                <a:rPr lang="en-US" i="1">
                                  <a:latin typeface="Cambria Math" charset="0"/>
                                </a:rPr>
                                <m:t>.</m:t>
                              </m:r>
                            </m:e>
                          </m:eqArr>
                        </m:e>
                      </m:d>
                    </m:oMath>
                  </m:oMathPara>
                </a14:m>
                <a:endParaRPr lang="en-US" i="1" dirty="0">
                  <a:latin typeface="Cambria Math" charset="0"/>
                </a:endParaRPr>
              </a:p>
            </p:txBody>
          </p:sp>
        </mc:Choice>
        <mc:Fallback>
          <p:sp>
            <p:nvSpPr>
              <p:cNvPr id="3" name="Content Placeholder 2">
                <a:extLst>
                  <a:ext uri="{FF2B5EF4-FFF2-40B4-BE49-F238E27FC236}">
                    <a16:creationId xmlns:a16="http://schemas.microsoft.com/office/drawing/2014/main" id="{D34E4F37-4A18-4740-8DE0-CDC857474A55}"/>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t="-8187" b="-55263"/>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9739D57A-DCE7-FF4F-92AD-1D9B1BBA98AF}"/>
              </a:ext>
            </a:extLst>
          </p:cNvPr>
          <p:cNvSpPr/>
          <p:nvPr/>
        </p:nvSpPr>
        <p:spPr>
          <a:xfrm>
            <a:off x="5059680" y="3078480"/>
            <a:ext cx="2103120" cy="548640"/>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29595D20-6C41-D346-9E5C-3CE918E28566}"/>
              </a:ext>
            </a:extLst>
          </p:cNvPr>
          <p:cNvSpPr/>
          <p:nvPr/>
        </p:nvSpPr>
        <p:spPr>
          <a:xfrm>
            <a:off x="5608320" y="4879974"/>
            <a:ext cx="670560" cy="575945"/>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0735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A49FB5-C2CA-5740-825F-F004BE866AF6}"/>
              </a:ext>
            </a:extLst>
          </p:cNvPr>
          <p:cNvPicPr>
            <a:picLocks noChangeAspect="1"/>
          </p:cNvPicPr>
          <p:nvPr/>
        </p:nvPicPr>
        <p:blipFill>
          <a:blip r:embed="rId2"/>
          <a:stretch>
            <a:fillRect/>
          </a:stretch>
        </p:blipFill>
        <p:spPr>
          <a:xfrm>
            <a:off x="896112" y="118872"/>
            <a:ext cx="10399393" cy="6099048"/>
          </a:xfrm>
          <a:prstGeom prst="rect">
            <a:avLst/>
          </a:prstGeom>
        </p:spPr>
      </p:pic>
    </p:spTree>
    <p:extLst>
      <p:ext uri="{BB962C8B-B14F-4D97-AF65-F5344CB8AC3E}">
        <p14:creationId xmlns:p14="http://schemas.microsoft.com/office/powerpoint/2010/main" val="18196685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E27FD2-F819-AA4C-9415-C76618795D25}"/>
              </a:ext>
            </a:extLst>
          </p:cNvPr>
          <p:cNvPicPr>
            <a:picLocks/>
          </p:cNvPicPr>
          <p:nvPr/>
        </p:nvPicPr>
        <p:blipFill>
          <a:blip r:embed="rId2"/>
          <a:stretch>
            <a:fillRect/>
          </a:stretch>
        </p:blipFill>
        <p:spPr>
          <a:xfrm>
            <a:off x="896112" y="118872"/>
            <a:ext cx="10396728" cy="6099048"/>
          </a:xfrm>
          <a:prstGeom prst="rect">
            <a:avLst/>
          </a:prstGeom>
        </p:spPr>
      </p:pic>
    </p:spTree>
    <p:extLst>
      <p:ext uri="{BB962C8B-B14F-4D97-AF65-F5344CB8AC3E}">
        <p14:creationId xmlns:p14="http://schemas.microsoft.com/office/powerpoint/2010/main" val="15969920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A7F89C-2FAA-7E40-A3F6-9684E04D5578}"/>
              </a:ext>
            </a:extLst>
          </p:cNvPr>
          <p:cNvPicPr>
            <a:picLocks/>
          </p:cNvPicPr>
          <p:nvPr/>
        </p:nvPicPr>
        <p:blipFill>
          <a:blip r:embed="rId2"/>
          <a:stretch>
            <a:fillRect/>
          </a:stretch>
        </p:blipFill>
        <p:spPr>
          <a:xfrm>
            <a:off x="896111" y="118872"/>
            <a:ext cx="10396728" cy="6099048"/>
          </a:xfrm>
          <a:prstGeom prst="rect">
            <a:avLst/>
          </a:prstGeom>
        </p:spPr>
      </p:pic>
    </p:spTree>
    <p:extLst>
      <p:ext uri="{BB962C8B-B14F-4D97-AF65-F5344CB8AC3E}">
        <p14:creationId xmlns:p14="http://schemas.microsoft.com/office/powerpoint/2010/main" val="14185894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9DEE65-68F9-5840-B8D5-86F74E717744}"/>
              </a:ext>
            </a:extLst>
          </p:cNvPr>
          <p:cNvPicPr>
            <a:picLocks/>
          </p:cNvPicPr>
          <p:nvPr/>
        </p:nvPicPr>
        <p:blipFill>
          <a:blip r:embed="rId2"/>
          <a:stretch>
            <a:fillRect/>
          </a:stretch>
        </p:blipFill>
        <p:spPr>
          <a:xfrm>
            <a:off x="896112" y="118872"/>
            <a:ext cx="10396728" cy="6099048"/>
          </a:xfrm>
          <a:prstGeom prst="rect">
            <a:avLst/>
          </a:prstGeom>
        </p:spPr>
      </p:pic>
    </p:spTree>
    <p:extLst>
      <p:ext uri="{BB962C8B-B14F-4D97-AF65-F5344CB8AC3E}">
        <p14:creationId xmlns:p14="http://schemas.microsoft.com/office/powerpoint/2010/main" val="42948819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54430F-9C7B-1D43-82E1-BB210B108C82}"/>
              </a:ext>
            </a:extLst>
          </p:cNvPr>
          <p:cNvPicPr>
            <a:picLocks/>
          </p:cNvPicPr>
          <p:nvPr/>
        </p:nvPicPr>
        <p:blipFill>
          <a:blip r:embed="rId2"/>
          <a:stretch>
            <a:fillRect/>
          </a:stretch>
        </p:blipFill>
        <p:spPr>
          <a:xfrm>
            <a:off x="896112" y="118872"/>
            <a:ext cx="10396728" cy="6099048"/>
          </a:xfrm>
          <a:prstGeom prst="rect">
            <a:avLst/>
          </a:prstGeom>
        </p:spPr>
      </p:pic>
    </p:spTree>
    <p:extLst>
      <p:ext uri="{BB962C8B-B14F-4D97-AF65-F5344CB8AC3E}">
        <p14:creationId xmlns:p14="http://schemas.microsoft.com/office/powerpoint/2010/main" val="3536324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DEF12C-AB4D-1C45-8D01-D2B17AF60741}"/>
              </a:ext>
            </a:extLst>
          </p:cNvPr>
          <p:cNvPicPr>
            <a:picLocks noChangeAspect="1"/>
          </p:cNvPicPr>
          <p:nvPr/>
        </p:nvPicPr>
        <p:blipFill>
          <a:blip r:embed="rId3">
            <a:duotone>
              <a:schemeClr val="accent1">
                <a:shade val="45000"/>
                <a:satMod val="135000"/>
              </a:schemeClr>
              <a:prstClr val="white"/>
            </a:duotone>
          </a:blip>
          <a:stretch>
            <a:fillRect/>
          </a:stretch>
        </p:blipFill>
        <p:spPr>
          <a:xfrm>
            <a:off x="8392698" y="4727652"/>
            <a:ext cx="1072295" cy="536148"/>
          </a:xfrm>
          <a:prstGeom prst="rect">
            <a:avLst/>
          </a:prstGeom>
        </p:spPr>
      </p:pic>
      <p:sp>
        <p:nvSpPr>
          <p:cNvPr id="8" name="Right Arrow 7"/>
          <p:cNvSpPr/>
          <p:nvPr/>
        </p:nvSpPr>
        <p:spPr bwMode="auto">
          <a:xfrm rot="19840580">
            <a:off x="4205261" y="3003909"/>
            <a:ext cx="1399823" cy="615160"/>
          </a:xfrm>
          <a:prstGeom prst="rightArrow">
            <a:avLst>
              <a:gd name="adj1" fmla="val 50000"/>
              <a:gd name="adj2" fmla="val 47778"/>
            </a:avLst>
          </a:prstGeom>
          <a:solidFill>
            <a:schemeClr val="accent1"/>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9" name="Right Arrow 8"/>
          <p:cNvSpPr/>
          <p:nvPr/>
        </p:nvSpPr>
        <p:spPr bwMode="auto">
          <a:xfrm rot="1800947">
            <a:off x="4179469" y="4004769"/>
            <a:ext cx="1399823" cy="615160"/>
          </a:xfrm>
          <a:prstGeom prst="rightArrow">
            <a:avLst>
              <a:gd name="adj1" fmla="val 50000"/>
              <a:gd name="adj2" fmla="val 47778"/>
            </a:avLst>
          </a:prstGeom>
          <a:solidFill>
            <a:schemeClr val="accent6"/>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1" name="TextBox 10"/>
          <p:cNvSpPr txBox="1"/>
          <p:nvPr/>
        </p:nvSpPr>
        <p:spPr>
          <a:xfrm>
            <a:off x="5666038" y="2700545"/>
            <a:ext cx="2710319" cy="666786"/>
          </a:xfrm>
          <a:prstGeom prst="rect">
            <a:avLst/>
          </a:prstGeom>
          <a:noFill/>
        </p:spPr>
        <p:txBody>
          <a:bodyPr wrap="square" rtlCol="0">
            <a:spAutoFit/>
          </a:bodyPr>
          <a:lstStyle/>
          <a:p>
            <a:r>
              <a:rPr lang="en-US" sz="3733" b="1" dirty="0">
                <a:solidFill>
                  <a:schemeClr val="accent1"/>
                </a:solidFill>
                <a:latin typeface="Franklin Gothic Heavy" charset="0"/>
                <a:ea typeface="Franklin Gothic Heavy" charset="0"/>
                <a:cs typeface="Franklin Gothic Heavy" charset="0"/>
              </a:rPr>
              <a:t>Treatment</a:t>
            </a:r>
            <a:endParaRPr lang="en-US" sz="2133" b="1" dirty="0">
              <a:solidFill>
                <a:schemeClr val="accent1"/>
              </a:solidFill>
              <a:latin typeface="Franklin Gothic Heavy" charset="0"/>
              <a:ea typeface="Franklin Gothic Heavy" charset="0"/>
              <a:cs typeface="Franklin Gothic Heavy" charset="0"/>
            </a:endParaRPr>
          </a:p>
        </p:txBody>
      </p:sp>
      <p:sp>
        <p:nvSpPr>
          <p:cNvPr id="12" name="TextBox 11"/>
          <p:cNvSpPr txBox="1"/>
          <p:nvPr/>
        </p:nvSpPr>
        <p:spPr>
          <a:xfrm>
            <a:off x="5882470" y="4285219"/>
            <a:ext cx="2277455" cy="666786"/>
          </a:xfrm>
          <a:prstGeom prst="rect">
            <a:avLst/>
          </a:prstGeom>
          <a:noFill/>
        </p:spPr>
        <p:txBody>
          <a:bodyPr wrap="square" rtlCol="0">
            <a:spAutoFit/>
          </a:bodyPr>
          <a:lstStyle/>
          <a:p>
            <a:r>
              <a:rPr lang="en-US" sz="3733" b="1" dirty="0">
                <a:solidFill>
                  <a:schemeClr val="accent6"/>
                </a:solidFill>
                <a:latin typeface="Franklin Gothic Heavy" charset="0"/>
                <a:ea typeface="Franklin Gothic Heavy" charset="0"/>
                <a:cs typeface="Franklin Gothic Heavy" charset="0"/>
              </a:rPr>
              <a:t>Control</a:t>
            </a:r>
          </a:p>
        </p:txBody>
      </p:sp>
      <p:sp>
        <p:nvSpPr>
          <p:cNvPr id="13" name="TextBox 12"/>
          <p:cNvSpPr txBox="1"/>
          <p:nvPr/>
        </p:nvSpPr>
        <p:spPr>
          <a:xfrm>
            <a:off x="8376356" y="2778010"/>
            <a:ext cx="1196621" cy="502766"/>
          </a:xfrm>
          <a:prstGeom prst="rect">
            <a:avLst/>
          </a:prstGeom>
          <a:noFill/>
        </p:spPr>
        <p:txBody>
          <a:bodyPr wrap="square" rtlCol="0">
            <a:spAutoFit/>
          </a:bodyPr>
          <a:lstStyle/>
          <a:p>
            <a:r>
              <a:rPr lang="en-US" sz="2667" b="1" dirty="0">
                <a:solidFill>
                  <a:schemeClr val="accent1"/>
                </a:solidFill>
                <a:latin typeface="Franklin Gothic Heavy" charset="0"/>
                <a:ea typeface="Franklin Gothic Heavy" charset="0"/>
                <a:cs typeface="Franklin Gothic Heavy" charset="0"/>
              </a:rPr>
              <a:t>P=0.9</a:t>
            </a:r>
          </a:p>
        </p:txBody>
      </p:sp>
      <p:sp>
        <p:nvSpPr>
          <p:cNvPr id="14" name="TextBox 13"/>
          <p:cNvSpPr txBox="1"/>
          <p:nvPr/>
        </p:nvSpPr>
        <p:spPr>
          <a:xfrm>
            <a:off x="8376355" y="4383552"/>
            <a:ext cx="1196621" cy="502766"/>
          </a:xfrm>
          <a:prstGeom prst="rect">
            <a:avLst/>
          </a:prstGeom>
          <a:noFill/>
        </p:spPr>
        <p:txBody>
          <a:bodyPr wrap="square" rtlCol="0">
            <a:spAutoFit/>
          </a:bodyPr>
          <a:lstStyle/>
          <a:p>
            <a:r>
              <a:rPr lang="en-US" sz="2667" b="1" dirty="0">
                <a:solidFill>
                  <a:schemeClr val="accent6"/>
                </a:solidFill>
                <a:latin typeface="Franklin Gothic Heavy" charset="0"/>
                <a:ea typeface="Franklin Gothic Heavy" charset="0"/>
                <a:cs typeface="Franklin Gothic Heavy" charset="0"/>
              </a:rPr>
              <a:t>P=0.1</a:t>
            </a:r>
          </a:p>
        </p:txBody>
      </p:sp>
      <p:sp>
        <p:nvSpPr>
          <p:cNvPr id="16" name="Title 4"/>
          <p:cNvSpPr txBox="1">
            <a:spLocks/>
          </p:cNvSpPr>
          <p:nvPr/>
        </p:nvSpPr>
        <p:spPr>
          <a:xfrm>
            <a:off x="540937" y="2701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solidFill>
                  <a:schemeClr val="bg1"/>
                </a:solidFill>
                <a:latin typeface="Franklin Gothic Heavy" charset="0"/>
                <a:ea typeface="Franklin Gothic Heavy" charset="0"/>
                <a:cs typeface="Franklin Gothic Heavy" charset="0"/>
              </a:rPr>
              <a:t>Observational Studies</a:t>
            </a:r>
          </a:p>
        </p:txBody>
      </p:sp>
      <p:grpSp>
        <p:nvGrpSpPr>
          <p:cNvPr id="3" name="Group 2"/>
          <p:cNvGrpSpPr/>
          <p:nvPr/>
        </p:nvGrpSpPr>
        <p:grpSpPr>
          <a:xfrm>
            <a:off x="2016735" y="2439646"/>
            <a:ext cx="1967073" cy="2585121"/>
            <a:chOff x="2016735" y="2439646"/>
            <a:chExt cx="1967073" cy="2585121"/>
          </a:xfrm>
        </p:grpSpPr>
        <p:grpSp>
          <p:nvGrpSpPr>
            <p:cNvPr id="24" name="Group 23"/>
            <p:cNvGrpSpPr/>
            <p:nvPr/>
          </p:nvGrpSpPr>
          <p:grpSpPr>
            <a:xfrm>
              <a:off x="2016735" y="2439646"/>
              <a:ext cx="745807" cy="2585121"/>
              <a:chOff x="5400401" y="1486370"/>
              <a:chExt cx="559355" cy="1938841"/>
            </a:xfrm>
          </p:grpSpPr>
          <p:grpSp>
            <p:nvGrpSpPr>
              <p:cNvPr id="27" name="Group 26"/>
              <p:cNvGrpSpPr/>
              <p:nvPr/>
            </p:nvGrpSpPr>
            <p:grpSpPr>
              <a:xfrm>
                <a:off x="5405759" y="1486370"/>
                <a:ext cx="548639" cy="1938841"/>
                <a:chOff x="2699093" y="2184396"/>
                <a:chExt cx="242305" cy="982135"/>
              </a:xfrm>
            </p:grpSpPr>
            <p:sp>
              <p:nvSpPr>
                <p:cNvPr id="40" name="Oval 39"/>
                <p:cNvSpPr/>
                <p:nvPr/>
              </p:nvSpPr>
              <p:spPr bwMode="auto">
                <a:xfrm>
                  <a:off x="2699093" y="2184396"/>
                  <a:ext cx="242305" cy="277918"/>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1" name="Rectangle 40"/>
                <p:cNvSpPr/>
                <p:nvPr/>
              </p:nvSpPr>
              <p:spPr bwMode="auto">
                <a:xfrm>
                  <a:off x="2701713"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8" name="Group 27"/>
              <p:cNvGrpSpPr/>
              <p:nvPr/>
            </p:nvGrpSpPr>
            <p:grpSpPr>
              <a:xfrm>
                <a:off x="5400401" y="1713484"/>
                <a:ext cx="559355" cy="240483"/>
                <a:chOff x="1237102" y="1657048"/>
                <a:chExt cx="1598445" cy="433900"/>
              </a:xfrm>
            </p:grpSpPr>
            <p:grpSp>
              <p:nvGrpSpPr>
                <p:cNvPr id="29" name="Group 28"/>
                <p:cNvGrpSpPr/>
                <p:nvPr/>
              </p:nvGrpSpPr>
              <p:grpSpPr>
                <a:xfrm>
                  <a:off x="1517980" y="1688757"/>
                  <a:ext cx="1070783" cy="402191"/>
                  <a:chOff x="1517980" y="1688757"/>
                  <a:chExt cx="1070783" cy="402191"/>
                </a:xfrm>
              </p:grpSpPr>
              <p:sp>
                <p:nvSpPr>
                  <p:cNvPr id="34" name="Oval 33"/>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5" name="Rectangle 34"/>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6" name="Rectangle 35"/>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37" name="Straight Connector 36"/>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8" name="Straight Connector 37"/>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9" name="Straight Connector 38"/>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30" name="Straight Connector 29"/>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1" name="Straight Connector 30"/>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 name="Straight Connector 31"/>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3" name="Straight Connector 32"/>
                <p:cNvCxnSpPr/>
                <p:nvPr/>
              </p:nvCxnSpPr>
              <p:spPr bwMode="auto">
                <a:xfrm flipH="1" flipV="1">
                  <a:off x="1237102" y="1758497"/>
                  <a:ext cx="533063" cy="269173"/>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45" name="Oval 44"/>
            <p:cNvSpPr/>
            <p:nvPr/>
          </p:nvSpPr>
          <p:spPr bwMode="auto">
            <a:xfrm>
              <a:off x="3252289" y="2439646"/>
              <a:ext cx="731519" cy="7315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6" name="Rectangle 45"/>
            <p:cNvSpPr/>
            <p:nvPr/>
          </p:nvSpPr>
          <p:spPr bwMode="auto">
            <a:xfrm>
              <a:off x="3260199" y="3375639"/>
              <a:ext cx="715705" cy="1649128"/>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44" name="Picture 43"/>
          <p:cNvPicPr>
            <a:picLocks noChangeAspect="1"/>
          </p:cNvPicPr>
          <p:nvPr/>
        </p:nvPicPr>
        <p:blipFill>
          <a:blip r:embed="rId4">
            <a:lum bright="70000" contrast="-70000"/>
          </a:blip>
          <a:stretch>
            <a:fillRect/>
          </a:stretch>
        </p:blipFill>
        <p:spPr>
          <a:xfrm>
            <a:off x="1907875" y="2547625"/>
            <a:ext cx="2628613" cy="2067918"/>
          </a:xfrm>
          <a:prstGeom prst="rect">
            <a:avLst/>
          </a:prstGeom>
        </p:spPr>
      </p:pic>
      <p:pic>
        <p:nvPicPr>
          <p:cNvPr id="42" name="Picture 41">
            <a:extLst>
              <a:ext uri="{FF2B5EF4-FFF2-40B4-BE49-F238E27FC236}">
                <a16:creationId xmlns:a16="http://schemas.microsoft.com/office/drawing/2014/main" id="{33298D7E-CBA0-1D40-9716-FADD1F470439}"/>
              </a:ext>
            </a:extLst>
          </p:cNvPr>
          <p:cNvPicPr>
            <a:picLocks noChangeAspect="1"/>
          </p:cNvPicPr>
          <p:nvPr/>
        </p:nvPicPr>
        <p:blipFill>
          <a:blip r:embed="rId3">
            <a:duotone>
              <a:schemeClr val="accent1">
                <a:shade val="45000"/>
                <a:satMod val="135000"/>
              </a:schemeClr>
              <a:prstClr val="white"/>
            </a:duotone>
          </a:blip>
          <a:stretch>
            <a:fillRect/>
          </a:stretch>
        </p:blipFill>
        <p:spPr>
          <a:xfrm>
            <a:off x="8392698" y="3125631"/>
            <a:ext cx="1072295" cy="536148"/>
          </a:xfrm>
          <a:prstGeom prst="rect">
            <a:avLst/>
          </a:prstGeom>
        </p:spPr>
      </p:pic>
    </p:spTree>
    <p:extLst>
      <p:ext uri="{BB962C8B-B14F-4D97-AF65-F5344CB8AC3E}">
        <p14:creationId xmlns:p14="http://schemas.microsoft.com/office/powerpoint/2010/main" val="183416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13" grpId="0"/>
      <p:bldP spid="1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6F6ABA-951F-E34F-8B61-C2911ABCFE94}"/>
              </a:ext>
            </a:extLst>
          </p:cNvPr>
          <p:cNvPicPr>
            <a:picLocks noChangeAspect="1"/>
          </p:cNvPicPr>
          <p:nvPr/>
        </p:nvPicPr>
        <p:blipFill>
          <a:blip r:embed="rId2"/>
          <a:stretch>
            <a:fillRect/>
          </a:stretch>
        </p:blipFill>
        <p:spPr>
          <a:xfrm>
            <a:off x="896112" y="118872"/>
            <a:ext cx="10397639" cy="6099048"/>
          </a:xfrm>
          <a:prstGeom prst="rect">
            <a:avLst/>
          </a:prstGeom>
        </p:spPr>
      </p:pic>
    </p:spTree>
    <p:extLst>
      <p:ext uri="{BB962C8B-B14F-4D97-AF65-F5344CB8AC3E}">
        <p14:creationId xmlns:p14="http://schemas.microsoft.com/office/powerpoint/2010/main" val="74572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5EF78-2182-FF40-97D8-342003D28194}"/>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7E806F7D-991D-134A-ADDF-3C55AB25772C}"/>
              </a:ext>
            </a:extLst>
          </p:cNvPr>
          <p:cNvSpPr>
            <a:spLocks noGrp="1"/>
          </p:cNvSpPr>
          <p:nvPr>
            <p:ph idx="1"/>
          </p:nvPr>
        </p:nvSpPr>
        <p:spPr/>
        <p:txBody>
          <a:bodyPr/>
          <a:lstStyle/>
          <a:p>
            <a:r>
              <a:rPr lang="en-US" b="1" dirty="0">
                <a:solidFill>
                  <a:schemeClr val="accent1"/>
                </a:solidFill>
              </a:rPr>
              <a:t>Replicated</a:t>
            </a:r>
            <a:r>
              <a:rPr lang="en-US" dirty="0"/>
              <a:t> the finite-sample bias seen by Freedman and </a:t>
            </a:r>
            <a:r>
              <a:rPr lang="en-US" dirty="0" err="1"/>
              <a:t>Berk</a:t>
            </a:r>
            <a:r>
              <a:rPr lang="en-US" dirty="0"/>
              <a:t> using the </a:t>
            </a:r>
            <a:r>
              <a:rPr lang="en-US" b="1" dirty="0">
                <a:solidFill>
                  <a:schemeClr val="accent1"/>
                </a:solidFill>
              </a:rPr>
              <a:t>ATE</a:t>
            </a:r>
            <a:r>
              <a:rPr lang="en-US" dirty="0"/>
              <a:t> weights</a:t>
            </a:r>
          </a:p>
          <a:p>
            <a:r>
              <a:rPr lang="en-US" b="1" dirty="0">
                <a:solidFill>
                  <a:schemeClr val="accent1"/>
                </a:solidFill>
              </a:rPr>
              <a:t>ATM</a:t>
            </a:r>
            <a:r>
              <a:rPr lang="en-US" dirty="0"/>
              <a:t> and </a:t>
            </a:r>
            <a:r>
              <a:rPr lang="en-US" b="1" dirty="0">
                <a:solidFill>
                  <a:schemeClr val="accent1"/>
                </a:solidFill>
              </a:rPr>
              <a:t>ATO</a:t>
            </a:r>
            <a:r>
              <a:rPr lang="en-US" dirty="0"/>
              <a:t> weights had </a:t>
            </a:r>
            <a:r>
              <a:rPr lang="en-US" b="1" dirty="0">
                <a:solidFill>
                  <a:schemeClr val="accent1"/>
                </a:solidFill>
              </a:rPr>
              <a:t>improved</a:t>
            </a:r>
            <a:r>
              <a:rPr lang="en-US" dirty="0"/>
              <a:t> finite-sample properties</a:t>
            </a:r>
          </a:p>
          <a:p>
            <a:r>
              <a:rPr lang="en-US" dirty="0"/>
              <a:t>The </a:t>
            </a:r>
            <a:r>
              <a:rPr lang="en-US" b="1" dirty="0">
                <a:solidFill>
                  <a:schemeClr val="accent1"/>
                </a:solidFill>
              </a:rPr>
              <a:t>variance</a:t>
            </a:r>
            <a:r>
              <a:rPr lang="en-US" dirty="0"/>
              <a:t> for the </a:t>
            </a:r>
            <a:r>
              <a:rPr lang="en-US" b="1" dirty="0">
                <a:solidFill>
                  <a:schemeClr val="accent1"/>
                </a:solidFill>
              </a:rPr>
              <a:t>ATO</a:t>
            </a:r>
            <a:r>
              <a:rPr lang="en-US" dirty="0"/>
              <a:t> and </a:t>
            </a:r>
            <a:r>
              <a:rPr lang="en-US" b="1" dirty="0">
                <a:solidFill>
                  <a:schemeClr val="accent1"/>
                </a:solidFill>
              </a:rPr>
              <a:t>ATM</a:t>
            </a:r>
            <a:r>
              <a:rPr lang="en-US" dirty="0"/>
              <a:t> is </a:t>
            </a:r>
            <a:r>
              <a:rPr lang="en-US" b="1" dirty="0">
                <a:solidFill>
                  <a:schemeClr val="accent1"/>
                </a:solidFill>
              </a:rPr>
              <a:t>preferable</a:t>
            </a:r>
            <a:r>
              <a:rPr lang="en-US" dirty="0"/>
              <a:t> to that of the ATE</a:t>
            </a:r>
          </a:p>
        </p:txBody>
      </p:sp>
    </p:spTree>
    <p:extLst>
      <p:ext uri="{BB962C8B-B14F-4D97-AF65-F5344CB8AC3E}">
        <p14:creationId xmlns:p14="http://schemas.microsoft.com/office/powerpoint/2010/main" val="210950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19B7F-1A5D-4141-B4AF-DE9506928D05}"/>
              </a:ext>
            </a:extLst>
          </p:cNvPr>
          <p:cNvSpPr>
            <a:spLocks noGrp="1"/>
          </p:cNvSpPr>
          <p:nvPr>
            <p:ph type="title"/>
          </p:nvPr>
        </p:nvSpPr>
        <p:spPr/>
        <p:txBody>
          <a:bodyPr/>
          <a:lstStyle/>
          <a:p>
            <a:r>
              <a:rPr lang="en-US" sz="11500" dirty="0"/>
              <a:t>Q</a:t>
            </a:r>
            <a:r>
              <a:rPr lang="en-US" sz="9600" dirty="0">
                <a:solidFill>
                  <a:schemeClr val="accent1"/>
                </a:solidFill>
              </a:rPr>
              <a:t>&amp;</a:t>
            </a:r>
            <a:r>
              <a:rPr lang="en-US" sz="11500" dirty="0"/>
              <a:t>A</a:t>
            </a:r>
          </a:p>
        </p:txBody>
      </p:sp>
    </p:spTree>
    <p:extLst>
      <p:ext uri="{BB962C8B-B14F-4D97-AF65-F5344CB8AC3E}">
        <p14:creationId xmlns:p14="http://schemas.microsoft.com/office/powerpoint/2010/main" val="9118196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3BDC8-9F4B-AE41-B5D6-B65DC1D4629D}"/>
              </a:ext>
            </a:extLst>
          </p:cNvPr>
          <p:cNvSpPr>
            <a:spLocks noGrp="1"/>
          </p:cNvSpPr>
          <p:nvPr>
            <p:ph type="title"/>
          </p:nvPr>
        </p:nvSpPr>
        <p:spPr/>
        <p:txBody>
          <a:bodyPr/>
          <a:lstStyle/>
          <a:p>
            <a:r>
              <a:rPr lang="en-US" dirty="0"/>
              <a:t>Doubly robust and large sample variance estimator for overlap weights</a:t>
            </a:r>
          </a:p>
        </p:txBody>
      </p:sp>
    </p:spTree>
    <p:extLst>
      <p:ext uri="{BB962C8B-B14F-4D97-AF65-F5344CB8AC3E}">
        <p14:creationId xmlns:p14="http://schemas.microsoft.com/office/powerpoint/2010/main" val="30880001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A08C3-9CFD-ED43-85BA-37C90393849F}"/>
              </a:ext>
            </a:extLst>
          </p:cNvPr>
          <p:cNvSpPr>
            <a:spLocks noGrp="1"/>
          </p:cNvSpPr>
          <p:nvPr>
            <p:ph type="title"/>
          </p:nvPr>
        </p:nvSpPr>
        <p:spPr/>
        <p:txBody>
          <a:bodyPr/>
          <a:lstStyle/>
          <a:p>
            <a:r>
              <a:rPr lang="en-US" dirty="0"/>
              <a:t>ATO estimator</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A38BBF52-AD0F-2C4C-85F5-B5DB3276300B}"/>
                  </a:ext>
                </a:extLst>
              </p:cNvPr>
              <p:cNvSpPr txBox="1"/>
              <p:nvPr/>
            </p:nvSpPr>
            <p:spPr>
              <a:xfrm>
                <a:off x="128674" y="2328942"/>
                <a:ext cx="12010852" cy="212391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sz="4400" b="0" i="1" smtClean="0">
                              <a:solidFill>
                                <a:schemeClr val="bg1"/>
                              </a:solidFill>
                              <a:latin typeface="Cambria Math" panose="02040503050406030204" pitchFamily="18" charset="0"/>
                            </a:rPr>
                          </m:ctrlPr>
                        </m:fPr>
                        <m:num>
                          <m:nary>
                            <m:naryPr>
                              <m:chr m:val="∑"/>
                              <m:ctrlPr>
                                <a:rPr lang="en-US" sz="4400" b="0" i="1" smtClean="0">
                                  <a:solidFill>
                                    <a:schemeClr val="bg1"/>
                                  </a:solidFill>
                                  <a:latin typeface="Cambria Math" panose="02040503050406030204" pitchFamily="18" charset="0"/>
                                </a:rPr>
                              </m:ctrlPr>
                            </m:naryPr>
                            <m:sub>
                              <m:r>
                                <a:rPr lang="en-US" sz="4400" b="0" i="1" smtClean="0">
                                  <a:solidFill>
                                    <a:schemeClr val="bg1"/>
                                  </a:solidFill>
                                  <a:latin typeface="Cambria Math" panose="02040503050406030204" pitchFamily="18" charset="0"/>
                                </a:rPr>
                                <m:t>𝑖</m:t>
                              </m:r>
                              <m:r>
                                <a:rPr lang="en-US" sz="4400" b="0" i="1" smtClean="0">
                                  <a:solidFill>
                                    <a:schemeClr val="bg1"/>
                                  </a:solidFill>
                                  <a:latin typeface="Cambria Math" panose="02040503050406030204" pitchFamily="18" charset="0"/>
                                </a:rPr>
                                <m:t>=1</m:t>
                              </m:r>
                            </m:sub>
                            <m:sup>
                              <m:r>
                                <a:rPr lang="en-US" sz="4400" b="0" i="1" smtClean="0">
                                  <a:solidFill>
                                    <a:schemeClr val="bg1"/>
                                  </a:solidFill>
                                  <a:latin typeface="Cambria Math" panose="02040503050406030204" pitchFamily="18" charset="0"/>
                                </a:rPr>
                                <m:t>𝑛</m:t>
                              </m:r>
                            </m:sup>
                            <m:e>
                              <m:d>
                                <m:dPr>
                                  <m:ctrlPr>
                                    <a:rPr lang="en-US" sz="4400" b="0" i="1" smtClean="0">
                                      <a:solidFill>
                                        <a:schemeClr val="bg1"/>
                                      </a:solidFill>
                                      <a:latin typeface="Cambria Math" panose="02040503050406030204" pitchFamily="18" charset="0"/>
                                    </a:rPr>
                                  </m:ctrlPr>
                                </m:dPr>
                                <m:e>
                                  <m:r>
                                    <a:rPr lang="en-US" sz="4400" b="0" i="1" smtClean="0">
                                      <a:solidFill>
                                        <a:schemeClr val="bg1"/>
                                      </a:solidFill>
                                      <a:latin typeface="Cambria Math" panose="02040503050406030204" pitchFamily="18" charset="0"/>
                                    </a:rPr>
                                    <m:t>1−</m:t>
                                  </m:r>
                                  <m:r>
                                    <a:rPr lang="en-US" sz="4400" b="0" i="1" smtClean="0">
                                      <a:solidFill>
                                        <a:schemeClr val="bg1"/>
                                      </a:solidFill>
                                      <a:latin typeface="Cambria Math" panose="02040503050406030204" pitchFamily="18" charset="0"/>
                                    </a:rPr>
                                    <m:t>𝑒</m:t>
                                  </m:r>
                                  <m:d>
                                    <m:dPr>
                                      <m:ctrlPr>
                                        <a:rPr lang="en-US" sz="4400" b="0" i="1" smtClean="0">
                                          <a:solidFill>
                                            <a:schemeClr val="bg1"/>
                                          </a:solidFill>
                                          <a:latin typeface="Cambria Math" panose="02040503050406030204" pitchFamily="18" charset="0"/>
                                        </a:rPr>
                                      </m:ctrlPr>
                                    </m:dPr>
                                    <m:e>
                                      <m:sSub>
                                        <m:sSubPr>
                                          <m:ctrlPr>
                                            <a:rPr lang="en-US" sz="4400" b="0" i="1" smtClean="0">
                                              <a:solidFill>
                                                <a:schemeClr val="bg1"/>
                                              </a:solidFill>
                                              <a:latin typeface="Cambria Math" panose="02040503050406030204" pitchFamily="18" charset="0"/>
                                            </a:rPr>
                                          </m:ctrlPr>
                                        </m:sSubPr>
                                        <m:e>
                                          <m:r>
                                            <a:rPr lang="en-US" sz="4400" b="1" i="0" smtClean="0">
                                              <a:solidFill>
                                                <a:schemeClr val="bg1"/>
                                              </a:solidFill>
                                              <a:latin typeface="Cambria Math" panose="02040503050406030204" pitchFamily="18" charset="0"/>
                                            </a:rPr>
                                            <m:t>𝐗</m:t>
                                          </m:r>
                                        </m:e>
                                        <m:sub>
                                          <m:r>
                                            <a:rPr lang="en-US" sz="4400" b="0" i="1" smtClean="0">
                                              <a:solidFill>
                                                <a:schemeClr val="bg1"/>
                                              </a:solidFill>
                                              <a:latin typeface="Cambria Math" panose="02040503050406030204" pitchFamily="18" charset="0"/>
                                            </a:rPr>
                                            <m:t>𝑖</m:t>
                                          </m:r>
                                        </m:sub>
                                      </m:sSub>
                                      <m:r>
                                        <a:rPr lang="en-US" sz="4400" b="0" i="1" smtClean="0">
                                          <a:solidFill>
                                            <a:schemeClr val="bg1"/>
                                          </a:solidFill>
                                          <a:latin typeface="Cambria Math" panose="02040503050406030204" pitchFamily="18" charset="0"/>
                                        </a:rPr>
                                        <m:t>, </m:t>
                                      </m:r>
                                      <m:acc>
                                        <m:accPr>
                                          <m:chr m:val="̂"/>
                                          <m:ctrlPr>
                                            <a:rPr lang="en-US" sz="4400" b="0" i="1" smtClean="0">
                                              <a:solidFill>
                                                <a:schemeClr val="bg1"/>
                                              </a:solidFill>
                                              <a:latin typeface="Cambria Math" panose="02040503050406030204" pitchFamily="18" charset="0"/>
                                            </a:rPr>
                                          </m:ctrlPr>
                                        </m:accPr>
                                        <m:e>
                                          <m:r>
                                            <a:rPr lang="en-US" sz="4400" b="1" i="1" smtClean="0">
                                              <a:solidFill>
                                                <a:schemeClr val="bg1"/>
                                              </a:solidFill>
                                              <a:latin typeface="Cambria Math" panose="02040503050406030204" pitchFamily="18" charset="0"/>
                                            </a:rPr>
                                            <m:t>𝜷</m:t>
                                          </m:r>
                                        </m:e>
                                      </m:acc>
                                    </m:e>
                                  </m:d>
                                </m:e>
                              </m:d>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𝑍</m:t>
                                  </m:r>
                                </m:e>
                                <m:sub>
                                  <m:r>
                                    <a:rPr lang="en-US" sz="4400" b="0" i="1" smtClean="0">
                                      <a:solidFill>
                                        <a:schemeClr val="bg1"/>
                                      </a:solidFill>
                                      <a:latin typeface="Cambria Math" panose="02040503050406030204" pitchFamily="18" charset="0"/>
                                    </a:rPr>
                                    <m:t>𝑖</m:t>
                                  </m:r>
                                </m:sub>
                              </m:sSub>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𝑌</m:t>
                                  </m:r>
                                </m:e>
                                <m:sub>
                                  <m:r>
                                    <a:rPr lang="en-US" sz="4400" b="0" i="1" smtClean="0">
                                      <a:solidFill>
                                        <a:schemeClr val="bg1"/>
                                      </a:solidFill>
                                      <a:latin typeface="Cambria Math" panose="02040503050406030204" pitchFamily="18" charset="0"/>
                                    </a:rPr>
                                    <m:t>𝑖</m:t>
                                  </m:r>
                                </m:sub>
                              </m:sSub>
                            </m:e>
                          </m:nary>
                        </m:num>
                        <m:den>
                          <m:nary>
                            <m:naryPr>
                              <m:chr m:val="∑"/>
                              <m:ctrlPr>
                                <a:rPr lang="en-US" sz="4400" b="0" i="1" smtClean="0">
                                  <a:solidFill>
                                    <a:schemeClr val="bg1"/>
                                  </a:solidFill>
                                  <a:latin typeface="Cambria Math" panose="02040503050406030204" pitchFamily="18" charset="0"/>
                                </a:rPr>
                              </m:ctrlPr>
                            </m:naryPr>
                            <m:sub>
                              <m:r>
                                <a:rPr lang="en-US" sz="4400" b="0" i="1" smtClean="0">
                                  <a:solidFill>
                                    <a:schemeClr val="bg1"/>
                                  </a:solidFill>
                                  <a:latin typeface="Cambria Math" panose="02040503050406030204" pitchFamily="18" charset="0"/>
                                </a:rPr>
                                <m:t>𝑖</m:t>
                              </m:r>
                              <m:r>
                                <a:rPr lang="en-US" sz="4400" b="0" i="1" smtClean="0">
                                  <a:solidFill>
                                    <a:schemeClr val="bg1"/>
                                  </a:solidFill>
                                  <a:latin typeface="Cambria Math" panose="02040503050406030204" pitchFamily="18" charset="0"/>
                                </a:rPr>
                                <m:t>=1</m:t>
                              </m:r>
                            </m:sub>
                            <m:sup>
                              <m:r>
                                <a:rPr lang="en-US" sz="4400" b="0" i="1" smtClean="0">
                                  <a:solidFill>
                                    <a:schemeClr val="bg1"/>
                                  </a:solidFill>
                                  <a:latin typeface="Cambria Math" panose="02040503050406030204" pitchFamily="18" charset="0"/>
                                </a:rPr>
                                <m:t>𝑛</m:t>
                              </m:r>
                            </m:sup>
                            <m:e>
                              <m:d>
                                <m:dPr>
                                  <m:ctrlPr>
                                    <a:rPr lang="en-US" sz="4400" i="1">
                                      <a:solidFill>
                                        <a:schemeClr val="bg1"/>
                                      </a:solidFill>
                                      <a:latin typeface="Cambria Math" panose="02040503050406030204" pitchFamily="18" charset="0"/>
                                    </a:rPr>
                                  </m:ctrlPr>
                                </m:dPr>
                                <m:e>
                                  <m:r>
                                    <a:rPr lang="en-US" sz="4400" i="1">
                                      <a:solidFill>
                                        <a:schemeClr val="bg1"/>
                                      </a:solidFill>
                                      <a:latin typeface="Cambria Math" panose="02040503050406030204" pitchFamily="18" charset="0"/>
                                    </a:rPr>
                                    <m:t>1−</m:t>
                                  </m:r>
                                  <m:r>
                                    <a:rPr lang="en-US" sz="4400" i="1">
                                      <a:solidFill>
                                        <a:schemeClr val="bg1"/>
                                      </a:solidFill>
                                      <a:latin typeface="Cambria Math" panose="02040503050406030204" pitchFamily="18" charset="0"/>
                                    </a:rPr>
                                    <m:t>𝑒</m:t>
                                  </m:r>
                                  <m:d>
                                    <m:dPr>
                                      <m:ctrlPr>
                                        <a:rPr lang="en-US" sz="4400" i="1">
                                          <a:solidFill>
                                            <a:schemeClr val="bg1"/>
                                          </a:solidFill>
                                          <a:latin typeface="Cambria Math" panose="02040503050406030204" pitchFamily="18" charset="0"/>
                                        </a:rPr>
                                      </m:ctrlPr>
                                    </m:dPr>
                                    <m:e>
                                      <m:sSub>
                                        <m:sSubPr>
                                          <m:ctrlPr>
                                            <a:rPr lang="en-US" sz="4400" i="1">
                                              <a:solidFill>
                                                <a:schemeClr val="bg1"/>
                                              </a:solidFill>
                                              <a:latin typeface="Cambria Math" panose="02040503050406030204" pitchFamily="18" charset="0"/>
                                            </a:rPr>
                                          </m:ctrlPr>
                                        </m:sSubPr>
                                        <m:e>
                                          <m:r>
                                            <a:rPr lang="en-US" sz="4400" b="1">
                                              <a:solidFill>
                                                <a:schemeClr val="bg1"/>
                                              </a:solidFill>
                                              <a:latin typeface="Cambria Math" panose="02040503050406030204" pitchFamily="18" charset="0"/>
                                            </a:rPr>
                                            <m:t>𝐗</m:t>
                                          </m:r>
                                        </m:e>
                                        <m:sub>
                                          <m:r>
                                            <a:rPr lang="en-US" sz="4400" i="1">
                                              <a:solidFill>
                                                <a:schemeClr val="bg1"/>
                                              </a:solidFill>
                                              <a:latin typeface="Cambria Math" panose="02040503050406030204" pitchFamily="18" charset="0"/>
                                            </a:rPr>
                                            <m:t>𝑖</m:t>
                                          </m:r>
                                        </m:sub>
                                      </m:sSub>
                                      <m:r>
                                        <a:rPr lang="en-US" sz="4400" i="1">
                                          <a:solidFill>
                                            <a:schemeClr val="bg1"/>
                                          </a:solidFill>
                                          <a:latin typeface="Cambria Math" panose="02040503050406030204" pitchFamily="18" charset="0"/>
                                        </a:rPr>
                                        <m:t>, </m:t>
                                      </m:r>
                                      <m:acc>
                                        <m:accPr>
                                          <m:chr m:val="̂"/>
                                          <m:ctrlPr>
                                            <a:rPr lang="en-US" sz="4400" i="1">
                                              <a:solidFill>
                                                <a:schemeClr val="bg1"/>
                                              </a:solidFill>
                                              <a:latin typeface="Cambria Math" panose="02040503050406030204" pitchFamily="18" charset="0"/>
                                            </a:rPr>
                                          </m:ctrlPr>
                                        </m:accPr>
                                        <m:e>
                                          <m:r>
                                            <a:rPr lang="en-US" sz="4400" b="1" i="1">
                                              <a:solidFill>
                                                <a:schemeClr val="bg1"/>
                                              </a:solidFill>
                                              <a:latin typeface="Cambria Math" panose="02040503050406030204" pitchFamily="18" charset="0"/>
                                            </a:rPr>
                                            <m:t>𝜷</m:t>
                                          </m:r>
                                        </m:e>
                                      </m:acc>
                                    </m:e>
                                  </m:d>
                                </m:e>
                              </m:d>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𝑍</m:t>
                                  </m:r>
                                </m:e>
                                <m:sub>
                                  <m:r>
                                    <a:rPr lang="en-US" sz="4400" i="1">
                                      <a:solidFill>
                                        <a:schemeClr val="bg1"/>
                                      </a:solidFill>
                                      <a:latin typeface="Cambria Math" panose="02040503050406030204" pitchFamily="18" charset="0"/>
                                    </a:rPr>
                                    <m:t>𝑖</m:t>
                                  </m:r>
                                </m:sub>
                              </m:sSub>
                            </m:e>
                          </m:nary>
                        </m:den>
                      </m:f>
                      <m:r>
                        <a:rPr lang="en-US" sz="4400" b="0" i="1" smtClean="0">
                          <a:solidFill>
                            <a:schemeClr val="bg1"/>
                          </a:solidFill>
                          <a:latin typeface="Cambria Math" panose="02040503050406030204" pitchFamily="18" charset="0"/>
                        </a:rPr>
                        <m:t>−</m:t>
                      </m:r>
                      <m:f>
                        <m:fPr>
                          <m:ctrlPr>
                            <a:rPr lang="en-US" sz="4400" i="1">
                              <a:solidFill>
                                <a:schemeClr val="bg1"/>
                              </a:solidFill>
                              <a:latin typeface="Cambria Math" panose="02040503050406030204" pitchFamily="18" charset="0"/>
                            </a:rPr>
                          </m:ctrlPr>
                        </m:fPr>
                        <m:num>
                          <m:nary>
                            <m:naryPr>
                              <m:chr m:val="∑"/>
                              <m:ctrlPr>
                                <a:rPr lang="en-US" sz="4400" i="1">
                                  <a:solidFill>
                                    <a:schemeClr val="bg1"/>
                                  </a:solidFill>
                                  <a:latin typeface="Cambria Math" panose="02040503050406030204" pitchFamily="18" charset="0"/>
                                </a:rPr>
                              </m:ctrlPr>
                            </m:naryPr>
                            <m:sub>
                              <m:r>
                                <a:rPr lang="en-US" sz="4400" i="1">
                                  <a:solidFill>
                                    <a:schemeClr val="bg1"/>
                                  </a:solidFill>
                                  <a:latin typeface="Cambria Math" panose="02040503050406030204" pitchFamily="18" charset="0"/>
                                </a:rPr>
                                <m:t>𝑖</m:t>
                              </m:r>
                              <m:r>
                                <a:rPr lang="en-US" sz="4400" i="1">
                                  <a:solidFill>
                                    <a:schemeClr val="bg1"/>
                                  </a:solidFill>
                                  <a:latin typeface="Cambria Math" panose="02040503050406030204" pitchFamily="18" charset="0"/>
                                </a:rPr>
                                <m:t>=1</m:t>
                              </m:r>
                            </m:sub>
                            <m:sup>
                              <m:r>
                                <a:rPr lang="en-US" sz="4400" i="1">
                                  <a:solidFill>
                                    <a:schemeClr val="bg1"/>
                                  </a:solidFill>
                                  <a:latin typeface="Cambria Math" panose="02040503050406030204" pitchFamily="18" charset="0"/>
                                </a:rPr>
                                <m:t>𝑛</m:t>
                              </m:r>
                            </m:sup>
                            <m:e>
                              <m:r>
                                <a:rPr lang="en-US" sz="4400" i="1">
                                  <a:solidFill>
                                    <a:schemeClr val="bg1"/>
                                  </a:solidFill>
                                  <a:latin typeface="Cambria Math" panose="02040503050406030204" pitchFamily="18" charset="0"/>
                                </a:rPr>
                                <m:t>𝑒</m:t>
                              </m:r>
                              <m:d>
                                <m:dPr>
                                  <m:ctrlPr>
                                    <a:rPr lang="en-US" sz="4400" i="1">
                                      <a:solidFill>
                                        <a:schemeClr val="bg1"/>
                                      </a:solidFill>
                                      <a:latin typeface="Cambria Math" panose="02040503050406030204" pitchFamily="18" charset="0"/>
                                    </a:rPr>
                                  </m:ctrlPr>
                                </m:dPr>
                                <m:e>
                                  <m:sSub>
                                    <m:sSubPr>
                                      <m:ctrlPr>
                                        <a:rPr lang="en-US" sz="4400" i="1">
                                          <a:solidFill>
                                            <a:schemeClr val="bg1"/>
                                          </a:solidFill>
                                          <a:latin typeface="Cambria Math" panose="02040503050406030204" pitchFamily="18" charset="0"/>
                                        </a:rPr>
                                      </m:ctrlPr>
                                    </m:sSubPr>
                                    <m:e>
                                      <m:r>
                                        <a:rPr lang="en-US" sz="4400" b="1">
                                          <a:solidFill>
                                            <a:schemeClr val="bg1"/>
                                          </a:solidFill>
                                          <a:latin typeface="Cambria Math" panose="02040503050406030204" pitchFamily="18" charset="0"/>
                                        </a:rPr>
                                        <m:t>𝐗</m:t>
                                      </m:r>
                                    </m:e>
                                    <m:sub>
                                      <m:r>
                                        <a:rPr lang="en-US" sz="4400" i="1">
                                          <a:solidFill>
                                            <a:schemeClr val="bg1"/>
                                          </a:solidFill>
                                          <a:latin typeface="Cambria Math" panose="02040503050406030204" pitchFamily="18" charset="0"/>
                                        </a:rPr>
                                        <m:t>𝑖</m:t>
                                      </m:r>
                                    </m:sub>
                                  </m:sSub>
                                  <m:r>
                                    <a:rPr lang="en-US" sz="4400" i="1">
                                      <a:solidFill>
                                        <a:schemeClr val="bg1"/>
                                      </a:solidFill>
                                      <a:latin typeface="Cambria Math" panose="02040503050406030204" pitchFamily="18" charset="0"/>
                                    </a:rPr>
                                    <m:t>, </m:t>
                                  </m:r>
                                  <m:acc>
                                    <m:accPr>
                                      <m:chr m:val="̂"/>
                                      <m:ctrlPr>
                                        <a:rPr lang="en-US" sz="4400" i="1">
                                          <a:solidFill>
                                            <a:schemeClr val="bg1"/>
                                          </a:solidFill>
                                          <a:latin typeface="Cambria Math" panose="02040503050406030204" pitchFamily="18" charset="0"/>
                                        </a:rPr>
                                      </m:ctrlPr>
                                    </m:accPr>
                                    <m:e>
                                      <m:r>
                                        <a:rPr lang="en-US" sz="4400" b="1" i="1">
                                          <a:solidFill>
                                            <a:schemeClr val="bg1"/>
                                          </a:solidFill>
                                          <a:latin typeface="Cambria Math" panose="02040503050406030204" pitchFamily="18" charset="0"/>
                                        </a:rPr>
                                        <m:t>𝜷</m:t>
                                      </m:r>
                                    </m:e>
                                  </m:acc>
                                </m:e>
                              </m:d>
                              <m:sSub>
                                <m:sSubPr>
                                  <m:ctrlPr>
                                    <a:rPr lang="en-US" sz="4400" i="1">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(1−</m:t>
                                  </m:r>
                                  <m:r>
                                    <a:rPr lang="en-US" sz="4400" i="1">
                                      <a:solidFill>
                                        <a:schemeClr val="bg1"/>
                                      </a:solidFill>
                                      <a:latin typeface="Cambria Math" panose="02040503050406030204" pitchFamily="18" charset="0"/>
                                    </a:rPr>
                                    <m:t>𝑍</m:t>
                                  </m:r>
                                </m:e>
                                <m:sub>
                                  <m:r>
                                    <a:rPr lang="en-US" sz="4400" i="1">
                                      <a:solidFill>
                                        <a:schemeClr val="bg1"/>
                                      </a:solidFill>
                                      <a:latin typeface="Cambria Math" panose="02040503050406030204" pitchFamily="18" charset="0"/>
                                    </a:rPr>
                                    <m:t>𝑖</m:t>
                                  </m:r>
                                </m:sub>
                              </m:sSub>
                              <m:r>
                                <a:rPr lang="en-US" sz="4400" b="0" i="1" smtClean="0">
                                  <a:solidFill>
                                    <a:schemeClr val="bg1"/>
                                  </a:solidFill>
                                  <a:latin typeface="Cambria Math" panose="02040503050406030204" pitchFamily="18" charset="0"/>
                                </a:rPr>
                                <m:t>)</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𝑌</m:t>
                                  </m:r>
                                </m:e>
                                <m:sub>
                                  <m:r>
                                    <a:rPr lang="en-US" sz="4400" i="1">
                                      <a:solidFill>
                                        <a:schemeClr val="bg1"/>
                                      </a:solidFill>
                                      <a:latin typeface="Cambria Math" panose="02040503050406030204" pitchFamily="18" charset="0"/>
                                    </a:rPr>
                                    <m:t>𝑖</m:t>
                                  </m:r>
                                </m:sub>
                              </m:sSub>
                            </m:e>
                          </m:nary>
                        </m:num>
                        <m:den>
                          <m:nary>
                            <m:naryPr>
                              <m:chr m:val="∑"/>
                              <m:ctrlPr>
                                <a:rPr lang="en-US" sz="4400" i="1">
                                  <a:solidFill>
                                    <a:schemeClr val="bg1"/>
                                  </a:solidFill>
                                  <a:latin typeface="Cambria Math" panose="02040503050406030204" pitchFamily="18" charset="0"/>
                                </a:rPr>
                              </m:ctrlPr>
                            </m:naryPr>
                            <m:sub>
                              <m:r>
                                <a:rPr lang="en-US" sz="4400" i="1">
                                  <a:solidFill>
                                    <a:schemeClr val="bg1"/>
                                  </a:solidFill>
                                  <a:latin typeface="Cambria Math" panose="02040503050406030204" pitchFamily="18" charset="0"/>
                                </a:rPr>
                                <m:t>𝑖</m:t>
                              </m:r>
                              <m:r>
                                <a:rPr lang="en-US" sz="4400" i="1">
                                  <a:solidFill>
                                    <a:schemeClr val="bg1"/>
                                  </a:solidFill>
                                  <a:latin typeface="Cambria Math" panose="02040503050406030204" pitchFamily="18" charset="0"/>
                                </a:rPr>
                                <m:t>=1</m:t>
                              </m:r>
                            </m:sub>
                            <m:sup>
                              <m:r>
                                <a:rPr lang="en-US" sz="4400" i="1">
                                  <a:solidFill>
                                    <a:schemeClr val="bg1"/>
                                  </a:solidFill>
                                  <a:latin typeface="Cambria Math" panose="02040503050406030204" pitchFamily="18" charset="0"/>
                                </a:rPr>
                                <m:t>𝑛</m:t>
                              </m:r>
                            </m:sup>
                            <m:e>
                              <m:r>
                                <a:rPr lang="en-US" sz="4400" i="1">
                                  <a:solidFill>
                                    <a:schemeClr val="bg1"/>
                                  </a:solidFill>
                                  <a:latin typeface="Cambria Math" panose="02040503050406030204" pitchFamily="18" charset="0"/>
                                </a:rPr>
                                <m:t>𝑒</m:t>
                              </m:r>
                              <m:d>
                                <m:dPr>
                                  <m:ctrlPr>
                                    <a:rPr lang="en-US" sz="4400" i="1">
                                      <a:solidFill>
                                        <a:schemeClr val="bg1"/>
                                      </a:solidFill>
                                      <a:latin typeface="Cambria Math" panose="02040503050406030204" pitchFamily="18" charset="0"/>
                                    </a:rPr>
                                  </m:ctrlPr>
                                </m:dPr>
                                <m:e>
                                  <m:sSub>
                                    <m:sSubPr>
                                      <m:ctrlPr>
                                        <a:rPr lang="en-US" sz="4400" i="1">
                                          <a:solidFill>
                                            <a:schemeClr val="bg1"/>
                                          </a:solidFill>
                                          <a:latin typeface="Cambria Math" panose="02040503050406030204" pitchFamily="18" charset="0"/>
                                        </a:rPr>
                                      </m:ctrlPr>
                                    </m:sSubPr>
                                    <m:e>
                                      <m:r>
                                        <a:rPr lang="en-US" sz="4400" b="1">
                                          <a:solidFill>
                                            <a:schemeClr val="bg1"/>
                                          </a:solidFill>
                                          <a:latin typeface="Cambria Math" panose="02040503050406030204" pitchFamily="18" charset="0"/>
                                        </a:rPr>
                                        <m:t>𝐗</m:t>
                                      </m:r>
                                    </m:e>
                                    <m:sub>
                                      <m:r>
                                        <a:rPr lang="en-US" sz="4400" i="1">
                                          <a:solidFill>
                                            <a:schemeClr val="bg1"/>
                                          </a:solidFill>
                                          <a:latin typeface="Cambria Math" panose="02040503050406030204" pitchFamily="18" charset="0"/>
                                        </a:rPr>
                                        <m:t>𝑖</m:t>
                                      </m:r>
                                    </m:sub>
                                  </m:sSub>
                                  <m:r>
                                    <a:rPr lang="en-US" sz="4400" i="1">
                                      <a:solidFill>
                                        <a:schemeClr val="bg1"/>
                                      </a:solidFill>
                                      <a:latin typeface="Cambria Math" panose="02040503050406030204" pitchFamily="18" charset="0"/>
                                    </a:rPr>
                                    <m:t>, </m:t>
                                  </m:r>
                                  <m:acc>
                                    <m:accPr>
                                      <m:chr m:val="̂"/>
                                      <m:ctrlPr>
                                        <a:rPr lang="en-US" sz="4400" i="1">
                                          <a:solidFill>
                                            <a:schemeClr val="bg1"/>
                                          </a:solidFill>
                                          <a:latin typeface="Cambria Math" panose="02040503050406030204" pitchFamily="18" charset="0"/>
                                        </a:rPr>
                                      </m:ctrlPr>
                                    </m:accPr>
                                    <m:e>
                                      <m:r>
                                        <a:rPr lang="en-US" sz="4400" b="1" i="1">
                                          <a:solidFill>
                                            <a:schemeClr val="bg1"/>
                                          </a:solidFill>
                                          <a:latin typeface="Cambria Math" panose="02040503050406030204" pitchFamily="18" charset="0"/>
                                        </a:rPr>
                                        <m:t>𝜷</m:t>
                                      </m:r>
                                    </m:e>
                                  </m:acc>
                                </m:e>
                              </m:d>
                              <m:r>
                                <a:rPr lang="en-US" sz="4400" b="1" i="1" smtClean="0">
                                  <a:solidFill>
                                    <a:schemeClr val="bg1"/>
                                  </a:solidFill>
                                  <a:latin typeface="Cambria Math" panose="02040503050406030204" pitchFamily="18" charset="0"/>
                                </a:rPr>
                                <m:t>(</m:t>
                              </m:r>
                              <m:r>
                                <a:rPr lang="en-US" sz="4400" b="0" i="1" smtClean="0">
                                  <a:solidFill>
                                    <a:schemeClr val="bg1"/>
                                  </a:solidFill>
                                  <a:latin typeface="Cambria Math" panose="02040503050406030204" pitchFamily="18" charset="0"/>
                                </a:rPr>
                                <m:t>1</m:t>
                              </m:r>
                              <m:r>
                                <a:rPr lang="en-US" sz="4400" b="1"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𝑍</m:t>
                                  </m:r>
                                </m:e>
                                <m:sub>
                                  <m:r>
                                    <a:rPr lang="en-US" sz="4400" b="0" i="1" smtClean="0">
                                      <a:solidFill>
                                        <a:schemeClr val="bg1"/>
                                      </a:solidFill>
                                      <a:latin typeface="Cambria Math" panose="02040503050406030204" pitchFamily="18" charset="0"/>
                                    </a:rPr>
                                    <m:t>𝑖</m:t>
                                  </m:r>
                                </m:sub>
                              </m:sSub>
                              <m:r>
                                <a:rPr lang="en-US" sz="4400" b="0" i="1" smtClean="0">
                                  <a:solidFill>
                                    <a:schemeClr val="bg1"/>
                                  </a:solidFill>
                                  <a:latin typeface="Cambria Math" panose="02040503050406030204" pitchFamily="18" charset="0"/>
                                </a:rPr>
                                <m:t>)</m:t>
                              </m:r>
                            </m:e>
                          </m:nary>
                        </m:den>
                      </m:f>
                    </m:oMath>
                  </m:oMathPara>
                </a14:m>
                <a:endParaRPr lang="en-US" sz="4400" dirty="0">
                  <a:solidFill>
                    <a:schemeClr val="bg1"/>
                  </a:solidFill>
                </a:endParaRPr>
              </a:p>
            </p:txBody>
          </p:sp>
        </mc:Choice>
        <mc:Fallback>
          <p:sp>
            <p:nvSpPr>
              <p:cNvPr id="4" name="TextBox 3">
                <a:extLst>
                  <a:ext uri="{FF2B5EF4-FFF2-40B4-BE49-F238E27FC236}">
                    <a16:creationId xmlns:a16="http://schemas.microsoft.com/office/drawing/2014/main" id="{A38BBF52-AD0F-2C4C-85F5-B5DB3276300B}"/>
                  </a:ext>
                </a:extLst>
              </p:cNvPr>
              <p:cNvSpPr txBox="1">
                <a:spLocks noRot="1" noChangeAspect="1" noMove="1" noResize="1" noEditPoints="1" noAdjustHandles="1" noChangeArrowheads="1" noChangeShapeType="1" noTextEdit="1"/>
              </p:cNvSpPr>
              <p:nvPr/>
            </p:nvSpPr>
            <p:spPr>
              <a:xfrm>
                <a:off x="128674" y="2328942"/>
                <a:ext cx="12010852" cy="2123915"/>
              </a:xfrm>
              <a:prstGeom prst="rect">
                <a:avLst/>
              </a:prstGeom>
              <a:blipFill>
                <a:blip r:embed="rId2"/>
                <a:stretch>
                  <a:fillRect l="-7286" t="-44970" b="-72189"/>
                </a:stretch>
              </a:blipFill>
            </p:spPr>
            <p:txBody>
              <a:bodyPr/>
              <a:lstStyle/>
              <a:p>
                <a:r>
                  <a:rPr lang="en-US">
                    <a:noFill/>
                  </a:rPr>
                  <a:t> </a:t>
                </a:r>
              </a:p>
            </p:txBody>
          </p:sp>
        </mc:Fallback>
      </mc:AlternateContent>
    </p:spTree>
    <p:extLst>
      <p:ext uri="{BB962C8B-B14F-4D97-AF65-F5344CB8AC3E}">
        <p14:creationId xmlns:p14="http://schemas.microsoft.com/office/powerpoint/2010/main" val="8061035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A08C3-9CFD-ED43-85BA-37C90393849F}"/>
              </a:ext>
            </a:extLst>
          </p:cNvPr>
          <p:cNvSpPr>
            <a:spLocks noGrp="1"/>
          </p:cNvSpPr>
          <p:nvPr>
            <p:ph type="title"/>
          </p:nvPr>
        </p:nvSpPr>
        <p:spPr/>
        <p:txBody>
          <a:bodyPr/>
          <a:lstStyle/>
          <a:p>
            <a:r>
              <a:rPr lang="en-US" dirty="0"/>
              <a:t>ATO estimator</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A38BBF52-AD0F-2C4C-85F5-B5DB3276300B}"/>
                  </a:ext>
                </a:extLst>
              </p:cNvPr>
              <p:cNvSpPr txBox="1"/>
              <p:nvPr/>
            </p:nvSpPr>
            <p:spPr>
              <a:xfrm>
                <a:off x="128674" y="2328942"/>
                <a:ext cx="12010852" cy="212391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sz="4400" b="0" i="1" smtClean="0">
                              <a:solidFill>
                                <a:schemeClr val="tx1">
                                  <a:lumMod val="75000"/>
                                  <a:lumOff val="25000"/>
                                </a:schemeClr>
                              </a:solidFill>
                              <a:latin typeface="Cambria Math" panose="02040503050406030204" pitchFamily="18" charset="0"/>
                            </a:rPr>
                          </m:ctrlPr>
                        </m:fPr>
                        <m:num>
                          <m:nary>
                            <m:naryPr>
                              <m:chr m:val="∑"/>
                              <m:ctrlPr>
                                <a:rPr lang="en-US" sz="4400" b="0" i="1" smtClean="0">
                                  <a:solidFill>
                                    <a:schemeClr val="tx1">
                                      <a:lumMod val="75000"/>
                                      <a:lumOff val="25000"/>
                                    </a:schemeClr>
                                  </a:solidFill>
                                  <a:latin typeface="Cambria Math" panose="02040503050406030204" pitchFamily="18" charset="0"/>
                                </a:rPr>
                              </m:ctrlPr>
                            </m:naryPr>
                            <m:sub>
                              <m:r>
                                <a:rPr lang="en-US" sz="4400" b="0" i="1" smtClean="0">
                                  <a:solidFill>
                                    <a:schemeClr val="tx1">
                                      <a:lumMod val="75000"/>
                                      <a:lumOff val="25000"/>
                                    </a:schemeClr>
                                  </a:solidFill>
                                  <a:latin typeface="Cambria Math" panose="02040503050406030204" pitchFamily="18" charset="0"/>
                                </a:rPr>
                                <m:t>𝑖</m:t>
                              </m:r>
                              <m:r>
                                <a:rPr lang="en-US" sz="4400" b="0" i="1" smtClean="0">
                                  <a:solidFill>
                                    <a:schemeClr val="tx1">
                                      <a:lumMod val="75000"/>
                                      <a:lumOff val="25000"/>
                                    </a:schemeClr>
                                  </a:solidFill>
                                  <a:latin typeface="Cambria Math" panose="02040503050406030204" pitchFamily="18" charset="0"/>
                                </a:rPr>
                                <m:t>=1</m:t>
                              </m:r>
                            </m:sub>
                            <m:sup>
                              <m:r>
                                <a:rPr lang="en-US" sz="4400" b="0" i="1" smtClean="0">
                                  <a:solidFill>
                                    <a:schemeClr val="tx1">
                                      <a:lumMod val="75000"/>
                                      <a:lumOff val="25000"/>
                                    </a:schemeClr>
                                  </a:solidFill>
                                  <a:latin typeface="Cambria Math" panose="02040503050406030204" pitchFamily="18" charset="0"/>
                                </a:rPr>
                                <m:t>𝑛</m:t>
                              </m:r>
                            </m:sup>
                            <m:e>
                              <m:d>
                                <m:dPr>
                                  <m:ctrlPr>
                                    <a:rPr lang="en-US" sz="4400" b="0" i="1" smtClean="0">
                                      <a:solidFill>
                                        <a:schemeClr val="tx1">
                                          <a:lumMod val="75000"/>
                                          <a:lumOff val="25000"/>
                                        </a:schemeClr>
                                      </a:solidFill>
                                      <a:latin typeface="Cambria Math" panose="02040503050406030204" pitchFamily="18" charset="0"/>
                                    </a:rPr>
                                  </m:ctrlPr>
                                </m:dPr>
                                <m:e>
                                  <m:r>
                                    <a:rPr lang="en-US" sz="4400" b="0" i="1" smtClean="0">
                                      <a:solidFill>
                                        <a:schemeClr val="tx1">
                                          <a:lumMod val="75000"/>
                                          <a:lumOff val="25000"/>
                                        </a:schemeClr>
                                      </a:solidFill>
                                      <a:latin typeface="Cambria Math" panose="02040503050406030204" pitchFamily="18" charset="0"/>
                                    </a:rPr>
                                    <m:t>1−</m:t>
                                  </m:r>
                                  <m:r>
                                    <a:rPr lang="en-US" sz="4400" b="0" i="1" smtClean="0">
                                      <a:solidFill>
                                        <a:schemeClr val="bg1"/>
                                      </a:solidFill>
                                      <a:latin typeface="Cambria Math" panose="02040503050406030204" pitchFamily="18" charset="0"/>
                                    </a:rPr>
                                    <m:t>𝑒</m:t>
                                  </m:r>
                                  <m:d>
                                    <m:dPr>
                                      <m:ctrlPr>
                                        <a:rPr lang="en-US" sz="4400" b="0" i="1" smtClean="0">
                                          <a:solidFill>
                                            <a:schemeClr val="bg1"/>
                                          </a:solidFill>
                                          <a:latin typeface="Cambria Math" panose="02040503050406030204" pitchFamily="18" charset="0"/>
                                        </a:rPr>
                                      </m:ctrlPr>
                                    </m:dPr>
                                    <m:e>
                                      <m:sSub>
                                        <m:sSubPr>
                                          <m:ctrlPr>
                                            <a:rPr lang="en-US" sz="4400" b="0" i="1" smtClean="0">
                                              <a:solidFill>
                                                <a:schemeClr val="bg1"/>
                                              </a:solidFill>
                                              <a:latin typeface="Cambria Math" panose="02040503050406030204" pitchFamily="18" charset="0"/>
                                            </a:rPr>
                                          </m:ctrlPr>
                                        </m:sSubPr>
                                        <m:e>
                                          <m:r>
                                            <a:rPr lang="en-US" sz="4400" b="1" i="0" smtClean="0">
                                              <a:solidFill>
                                                <a:schemeClr val="bg1"/>
                                              </a:solidFill>
                                              <a:latin typeface="Cambria Math" panose="02040503050406030204" pitchFamily="18" charset="0"/>
                                            </a:rPr>
                                            <m:t>𝐗</m:t>
                                          </m:r>
                                        </m:e>
                                        <m:sub>
                                          <m:r>
                                            <a:rPr lang="en-US" sz="4400" b="0" i="1" smtClean="0">
                                              <a:solidFill>
                                                <a:schemeClr val="bg1"/>
                                              </a:solidFill>
                                              <a:latin typeface="Cambria Math" panose="02040503050406030204" pitchFamily="18" charset="0"/>
                                            </a:rPr>
                                            <m:t>𝑖</m:t>
                                          </m:r>
                                        </m:sub>
                                      </m:sSub>
                                      <m:r>
                                        <a:rPr lang="en-US" sz="4400" b="0" i="1" smtClean="0">
                                          <a:solidFill>
                                            <a:schemeClr val="bg1"/>
                                          </a:solidFill>
                                          <a:latin typeface="Cambria Math" panose="02040503050406030204" pitchFamily="18" charset="0"/>
                                        </a:rPr>
                                        <m:t>, </m:t>
                                      </m:r>
                                      <m:acc>
                                        <m:accPr>
                                          <m:chr m:val="̂"/>
                                          <m:ctrlPr>
                                            <a:rPr lang="en-US" sz="4400" b="0" i="1" smtClean="0">
                                              <a:solidFill>
                                                <a:schemeClr val="bg1"/>
                                              </a:solidFill>
                                              <a:latin typeface="Cambria Math" panose="02040503050406030204" pitchFamily="18" charset="0"/>
                                            </a:rPr>
                                          </m:ctrlPr>
                                        </m:accPr>
                                        <m:e>
                                          <m:r>
                                            <a:rPr lang="en-US" sz="4400" b="1" i="1" smtClean="0">
                                              <a:solidFill>
                                                <a:schemeClr val="bg1"/>
                                              </a:solidFill>
                                              <a:latin typeface="Cambria Math" panose="02040503050406030204" pitchFamily="18" charset="0"/>
                                            </a:rPr>
                                            <m:t>𝜷</m:t>
                                          </m:r>
                                        </m:e>
                                      </m:acc>
                                    </m:e>
                                  </m:d>
                                </m:e>
                              </m:d>
                              <m:sSub>
                                <m:sSubPr>
                                  <m:ctrlPr>
                                    <a:rPr lang="en-US" sz="4400" b="0" i="1" smtClean="0">
                                      <a:solidFill>
                                        <a:schemeClr val="tx1">
                                          <a:lumMod val="75000"/>
                                          <a:lumOff val="25000"/>
                                        </a:schemeClr>
                                      </a:solidFill>
                                      <a:latin typeface="Cambria Math" panose="02040503050406030204" pitchFamily="18" charset="0"/>
                                    </a:rPr>
                                  </m:ctrlPr>
                                </m:sSubPr>
                                <m:e>
                                  <m:r>
                                    <a:rPr lang="en-US" sz="4400" b="0" i="1" smtClean="0">
                                      <a:solidFill>
                                        <a:schemeClr val="tx1">
                                          <a:lumMod val="75000"/>
                                          <a:lumOff val="25000"/>
                                        </a:schemeClr>
                                      </a:solidFill>
                                      <a:latin typeface="Cambria Math" panose="02040503050406030204" pitchFamily="18" charset="0"/>
                                    </a:rPr>
                                    <m:t>𝑍</m:t>
                                  </m:r>
                                </m:e>
                                <m:sub>
                                  <m:r>
                                    <a:rPr lang="en-US" sz="4400" b="0" i="1" smtClean="0">
                                      <a:solidFill>
                                        <a:schemeClr val="tx1">
                                          <a:lumMod val="75000"/>
                                          <a:lumOff val="25000"/>
                                        </a:schemeClr>
                                      </a:solidFill>
                                      <a:latin typeface="Cambria Math" panose="02040503050406030204" pitchFamily="18" charset="0"/>
                                    </a:rPr>
                                    <m:t>𝑖</m:t>
                                  </m:r>
                                </m:sub>
                              </m:sSub>
                              <m:sSub>
                                <m:sSubPr>
                                  <m:ctrlPr>
                                    <a:rPr lang="en-US" sz="4400" b="0" i="1" smtClean="0">
                                      <a:solidFill>
                                        <a:schemeClr val="tx1">
                                          <a:lumMod val="75000"/>
                                          <a:lumOff val="25000"/>
                                        </a:schemeClr>
                                      </a:solidFill>
                                      <a:latin typeface="Cambria Math" panose="02040503050406030204" pitchFamily="18" charset="0"/>
                                    </a:rPr>
                                  </m:ctrlPr>
                                </m:sSubPr>
                                <m:e>
                                  <m:r>
                                    <a:rPr lang="en-US" sz="4400" b="0" i="1" smtClean="0">
                                      <a:solidFill>
                                        <a:schemeClr val="tx1">
                                          <a:lumMod val="75000"/>
                                          <a:lumOff val="25000"/>
                                        </a:schemeClr>
                                      </a:solidFill>
                                      <a:latin typeface="Cambria Math" panose="02040503050406030204" pitchFamily="18" charset="0"/>
                                    </a:rPr>
                                    <m:t>𝑌</m:t>
                                  </m:r>
                                </m:e>
                                <m:sub>
                                  <m:r>
                                    <a:rPr lang="en-US" sz="4400" b="0" i="1" smtClean="0">
                                      <a:solidFill>
                                        <a:schemeClr val="tx1">
                                          <a:lumMod val="75000"/>
                                          <a:lumOff val="25000"/>
                                        </a:schemeClr>
                                      </a:solidFill>
                                      <a:latin typeface="Cambria Math" panose="02040503050406030204" pitchFamily="18" charset="0"/>
                                    </a:rPr>
                                    <m:t>𝑖</m:t>
                                  </m:r>
                                </m:sub>
                              </m:sSub>
                            </m:e>
                          </m:nary>
                        </m:num>
                        <m:den>
                          <m:nary>
                            <m:naryPr>
                              <m:chr m:val="∑"/>
                              <m:ctrlPr>
                                <a:rPr lang="en-US" sz="4400" b="0" i="1" smtClean="0">
                                  <a:solidFill>
                                    <a:schemeClr val="tx1">
                                      <a:lumMod val="75000"/>
                                      <a:lumOff val="25000"/>
                                    </a:schemeClr>
                                  </a:solidFill>
                                  <a:latin typeface="Cambria Math" panose="02040503050406030204" pitchFamily="18" charset="0"/>
                                </a:rPr>
                              </m:ctrlPr>
                            </m:naryPr>
                            <m:sub>
                              <m:r>
                                <a:rPr lang="en-US" sz="4400" b="0" i="1" smtClean="0">
                                  <a:solidFill>
                                    <a:schemeClr val="tx1">
                                      <a:lumMod val="75000"/>
                                      <a:lumOff val="25000"/>
                                    </a:schemeClr>
                                  </a:solidFill>
                                  <a:latin typeface="Cambria Math" panose="02040503050406030204" pitchFamily="18" charset="0"/>
                                </a:rPr>
                                <m:t>𝑖</m:t>
                              </m:r>
                              <m:r>
                                <a:rPr lang="en-US" sz="4400" b="0" i="1" smtClean="0">
                                  <a:solidFill>
                                    <a:schemeClr val="tx1">
                                      <a:lumMod val="75000"/>
                                      <a:lumOff val="25000"/>
                                    </a:schemeClr>
                                  </a:solidFill>
                                  <a:latin typeface="Cambria Math" panose="02040503050406030204" pitchFamily="18" charset="0"/>
                                </a:rPr>
                                <m:t>=1</m:t>
                              </m:r>
                            </m:sub>
                            <m:sup>
                              <m:r>
                                <a:rPr lang="en-US" sz="4400" b="0" i="1" smtClean="0">
                                  <a:solidFill>
                                    <a:schemeClr val="tx1">
                                      <a:lumMod val="75000"/>
                                      <a:lumOff val="25000"/>
                                    </a:schemeClr>
                                  </a:solidFill>
                                  <a:latin typeface="Cambria Math" panose="02040503050406030204" pitchFamily="18" charset="0"/>
                                </a:rPr>
                                <m:t>𝑛</m:t>
                              </m:r>
                            </m:sup>
                            <m:e>
                              <m:d>
                                <m:dPr>
                                  <m:ctrlPr>
                                    <a:rPr lang="en-US" sz="4400" i="1">
                                      <a:solidFill>
                                        <a:schemeClr val="tx1">
                                          <a:lumMod val="75000"/>
                                          <a:lumOff val="25000"/>
                                        </a:schemeClr>
                                      </a:solidFill>
                                      <a:latin typeface="Cambria Math" panose="02040503050406030204" pitchFamily="18" charset="0"/>
                                    </a:rPr>
                                  </m:ctrlPr>
                                </m:dPr>
                                <m:e>
                                  <m:r>
                                    <a:rPr lang="en-US" sz="4400" i="1">
                                      <a:solidFill>
                                        <a:schemeClr val="tx1">
                                          <a:lumMod val="75000"/>
                                          <a:lumOff val="25000"/>
                                        </a:schemeClr>
                                      </a:solidFill>
                                      <a:latin typeface="Cambria Math" panose="02040503050406030204" pitchFamily="18" charset="0"/>
                                    </a:rPr>
                                    <m:t>1−</m:t>
                                  </m:r>
                                  <m:r>
                                    <a:rPr lang="en-US" sz="4400" i="1">
                                      <a:solidFill>
                                        <a:schemeClr val="tx1">
                                          <a:lumMod val="75000"/>
                                          <a:lumOff val="25000"/>
                                        </a:schemeClr>
                                      </a:solidFill>
                                      <a:latin typeface="Cambria Math" panose="02040503050406030204" pitchFamily="18" charset="0"/>
                                    </a:rPr>
                                    <m:t>𝑒</m:t>
                                  </m:r>
                                  <m:d>
                                    <m:dPr>
                                      <m:ctrlPr>
                                        <a:rPr lang="en-US" sz="4400" i="1">
                                          <a:solidFill>
                                            <a:schemeClr val="tx1">
                                              <a:lumMod val="75000"/>
                                              <a:lumOff val="25000"/>
                                            </a:schemeClr>
                                          </a:solidFill>
                                          <a:latin typeface="Cambria Math" panose="02040503050406030204" pitchFamily="18" charset="0"/>
                                        </a:rPr>
                                      </m:ctrlPr>
                                    </m:dPr>
                                    <m:e>
                                      <m:sSub>
                                        <m:sSubPr>
                                          <m:ctrlPr>
                                            <a:rPr lang="en-US" sz="4400" i="1">
                                              <a:solidFill>
                                                <a:schemeClr val="tx1">
                                                  <a:lumMod val="75000"/>
                                                  <a:lumOff val="25000"/>
                                                </a:schemeClr>
                                              </a:solidFill>
                                              <a:latin typeface="Cambria Math" panose="02040503050406030204" pitchFamily="18" charset="0"/>
                                            </a:rPr>
                                          </m:ctrlPr>
                                        </m:sSubPr>
                                        <m:e>
                                          <m:r>
                                            <a:rPr lang="en-US" sz="4400" b="1">
                                              <a:solidFill>
                                                <a:schemeClr val="tx1">
                                                  <a:lumMod val="75000"/>
                                                  <a:lumOff val="25000"/>
                                                </a:schemeClr>
                                              </a:solidFill>
                                              <a:latin typeface="Cambria Math" panose="02040503050406030204" pitchFamily="18" charset="0"/>
                                            </a:rPr>
                                            <m:t>𝐗</m:t>
                                          </m:r>
                                        </m:e>
                                        <m:sub>
                                          <m:r>
                                            <a:rPr lang="en-US" sz="4400" i="1">
                                              <a:solidFill>
                                                <a:schemeClr val="tx1">
                                                  <a:lumMod val="75000"/>
                                                  <a:lumOff val="25000"/>
                                                </a:schemeClr>
                                              </a:solidFill>
                                              <a:latin typeface="Cambria Math" panose="02040503050406030204" pitchFamily="18" charset="0"/>
                                            </a:rPr>
                                            <m:t>𝑖</m:t>
                                          </m:r>
                                        </m:sub>
                                      </m:sSub>
                                      <m:r>
                                        <a:rPr lang="en-US" sz="4400" i="1">
                                          <a:solidFill>
                                            <a:schemeClr val="tx1">
                                              <a:lumMod val="75000"/>
                                              <a:lumOff val="25000"/>
                                            </a:schemeClr>
                                          </a:solidFill>
                                          <a:latin typeface="Cambria Math" panose="02040503050406030204" pitchFamily="18" charset="0"/>
                                        </a:rPr>
                                        <m:t>, </m:t>
                                      </m:r>
                                      <m:acc>
                                        <m:accPr>
                                          <m:chr m:val="̂"/>
                                          <m:ctrlPr>
                                            <a:rPr lang="en-US" sz="4400" i="1">
                                              <a:solidFill>
                                                <a:schemeClr val="tx1">
                                                  <a:lumMod val="75000"/>
                                                  <a:lumOff val="25000"/>
                                                </a:schemeClr>
                                              </a:solidFill>
                                              <a:latin typeface="Cambria Math" panose="02040503050406030204" pitchFamily="18" charset="0"/>
                                            </a:rPr>
                                          </m:ctrlPr>
                                        </m:accPr>
                                        <m:e>
                                          <m:r>
                                            <a:rPr lang="en-US" sz="4400" b="1" i="1">
                                              <a:solidFill>
                                                <a:schemeClr val="tx1">
                                                  <a:lumMod val="75000"/>
                                                  <a:lumOff val="25000"/>
                                                </a:schemeClr>
                                              </a:solidFill>
                                              <a:latin typeface="Cambria Math" panose="02040503050406030204" pitchFamily="18" charset="0"/>
                                            </a:rPr>
                                            <m:t>𝜷</m:t>
                                          </m:r>
                                        </m:e>
                                      </m:acc>
                                    </m:e>
                                  </m:d>
                                </m:e>
                              </m:d>
                              <m:sSub>
                                <m:sSubPr>
                                  <m:ctrlPr>
                                    <a:rPr lang="en-US" sz="4400" i="1">
                                      <a:solidFill>
                                        <a:schemeClr val="tx1">
                                          <a:lumMod val="75000"/>
                                          <a:lumOff val="25000"/>
                                        </a:schemeClr>
                                      </a:solidFill>
                                      <a:latin typeface="Cambria Math" panose="02040503050406030204" pitchFamily="18" charset="0"/>
                                    </a:rPr>
                                  </m:ctrlPr>
                                </m:sSubPr>
                                <m:e>
                                  <m:r>
                                    <a:rPr lang="en-US" sz="4400" i="1">
                                      <a:solidFill>
                                        <a:schemeClr val="tx1">
                                          <a:lumMod val="75000"/>
                                          <a:lumOff val="25000"/>
                                        </a:schemeClr>
                                      </a:solidFill>
                                      <a:latin typeface="Cambria Math" panose="02040503050406030204" pitchFamily="18" charset="0"/>
                                    </a:rPr>
                                    <m:t>𝑍</m:t>
                                  </m:r>
                                </m:e>
                                <m:sub>
                                  <m:r>
                                    <a:rPr lang="en-US" sz="4400" i="1">
                                      <a:solidFill>
                                        <a:schemeClr val="tx1">
                                          <a:lumMod val="75000"/>
                                          <a:lumOff val="25000"/>
                                        </a:schemeClr>
                                      </a:solidFill>
                                      <a:latin typeface="Cambria Math" panose="02040503050406030204" pitchFamily="18" charset="0"/>
                                    </a:rPr>
                                    <m:t>𝑖</m:t>
                                  </m:r>
                                </m:sub>
                              </m:sSub>
                            </m:e>
                          </m:nary>
                        </m:den>
                      </m:f>
                      <m:r>
                        <a:rPr lang="en-US" sz="4400" b="0" i="1" smtClean="0">
                          <a:solidFill>
                            <a:schemeClr val="tx1">
                              <a:lumMod val="75000"/>
                              <a:lumOff val="25000"/>
                            </a:schemeClr>
                          </a:solidFill>
                          <a:latin typeface="Cambria Math" panose="02040503050406030204" pitchFamily="18" charset="0"/>
                        </a:rPr>
                        <m:t>−</m:t>
                      </m:r>
                      <m:f>
                        <m:fPr>
                          <m:ctrlPr>
                            <a:rPr lang="en-US" sz="4400" i="1">
                              <a:solidFill>
                                <a:schemeClr val="tx1">
                                  <a:lumMod val="75000"/>
                                  <a:lumOff val="25000"/>
                                </a:schemeClr>
                              </a:solidFill>
                              <a:latin typeface="Cambria Math" panose="02040503050406030204" pitchFamily="18" charset="0"/>
                            </a:rPr>
                          </m:ctrlPr>
                        </m:fPr>
                        <m:num>
                          <m:nary>
                            <m:naryPr>
                              <m:chr m:val="∑"/>
                              <m:ctrlPr>
                                <a:rPr lang="en-US" sz="4400" i="1">
                                  <a:solidFill>
                                    <a:schemeClr val="tx1">
                                      <a:lumMod val="75000"/>
                                      <a:lumOff val="25000"/>
                                    </a:schemeClr>
                                  </a:solidFill>
                                  <a:latin typeface="Cambria Math" panose="02040503050406030204" pitchFamily="18" charset="0"/>
                                </a:rPr>
                              </m:ctrlPr>
                            </m:naryPr>
                            <m:sub>
                              <m:r>
                                <a:rPr lang="en-US" sz="4400" i="1">
                                  <a:solidFill>
                                    <a:schemeClr val="tx1">
                                      <a:lumMod val="75000"/>
                                      <a:lumOff val="25000"/>
                                    </a:schemeClr>
                                  </a:solidFill>
                                  <a:latin typeface="Cambria Math" panose="02040503050406030204" pitchFamily="18" charset="0"/>
                                </a:rPr>
                                <m:t>𝑖</m:t>
                              </m:r>
                              <m:r>
                                <a:rPr lang="en-US" sz="4400" i="1">
                                  <a:solidFill>
                                    <a:schemeClr val="tx1">
                                      <a:lumMod val="75000"/>
                                      <a:lumOff val="25000"/>
                                    </a:schemeClr>
                                  </a:solidFill>
                                  <a:latin typeface="Cambria Math" panose="02040503050406030204" pitchFamily="18" charset="0"/>
                                </a:rPr>
                                <m:t>=1</m:t>
                              </m:r>
                            </m:sub>
                            <m:sup>
                              <m:r>
                                <a:rPr lang="en-US" sz="4400" i="1">
                                  <a:solidFill>
                                    <a:schemeClr val="tx1">
                                      <a:lumMod val="75000"/>
                                      <a:lumOff val="25000"/>
                                    </a:schemeClr>
                                  </a:solidFill>
                                  <a:latin typeface="Cambria Math" panose="02040503050406030204" pitchFamily="18" charset="0"/>
                                </a:rPr>
                                <m:t>𝑛</m:t>
                              </m:r>
                            </m:sup>
                            <m:e>
                              <m:r>
                                <a:rPr lang="en-US" sz="4400" i="1">
                                  <a:solidFill>
                                    <a:schemeClr val="tx1">
                                      <a:lumMod val="75000"/>
                                      <a:lumOff val="25000"/>
                                    </a:schemeClr>
                                  </a:solidFill>
                                  <a:latin typeface="Cambria Math" panose="02040503050406030204" pitchFamily="18" charset="0"/>
                                </a:rPr>
                                <m:t>𝑒</m:t>
                              </m:r>
                              <m:d>
                                <m:dPr>
                                  <m:ctrlPr>
                                    <a:rPr lang="en-US" sz="4400" i="1">
                                      <a:solidFill>
                                        <a:schemeClr val="tx1">
                                          <a:lumMod val="75000"/>
                                          <a:lumOff val="25000"/>
                                        </a:schemeClr>
                                      </a:solidFill>
                                      <a:latin typeface="Cambria Math" panose="02040503050406030204" pitchFamily="18" charset="0"/>
                                    </a:rPr>
                                  </m:ctrlPr>
                                </m:dPr>
                                <m:e>
                                  <m:sSub>
                                    <m:sSubPr>
                                      <m:ctrlPr>
                                        <a:rPr lang="en-US" sz="4400" i="1">
                                          <a:solidFill>
                                            <a:schemeClr val="tx1">
                                              <a:lumMod val="75000"/>
                                              <a:lumOff val="25000"/>
                                            </a:schemeClr>
                                          </a:solidFill>
                                          <a:latin typeface="Cambria Math" panose="02040503050406030204" pitchFamily="18" charset="0"/>
                                        </a:rPr>
                                      </m:ctrlPr>
                                    </m:sSubPr>
                                    <m:e>
                                      <m:r>
                                        <a:rPr lang="en-US" sz="4400" b="1">
                                          <a:solidFill>
                                            <a:schemeClr val="tx1">
                                              <a:lumMod val="75000"/>
                                              <a:lumOff val="25000"/>
                                            </a:schemeClr>
                                          </a:solidFill>
                                          <a:latin typeface="Cambria Math" panose="02040503050406030204" pitchFamily="18" charset="0"/>
                                        </a:rPr>
                                        <m:t>𝐗</m:t>
                                      </m:r>
                                    </m:e>
                                    <m:sub>
                                      <m:r>
                                        <a:rPr lang="en-US" sz="4400" i="1">
                                          <a:solidFill>
                                            <a:schemeClr val="tx1">
                                              <a:lumMod val="75000"/>
                                              <a:lumOff val="25000"/>
                                            </a:schemeClr>
                                          </a:solidFill>
                                          <a:latin typeface="Cambria Math" panose="02040503050406030204" pitchFamily="18" charset="0"/>
                                        </a:rPr>
                                        <m:t>𝑖</m:t>
                                      </m:r>
                                    </m:sub>
                                  </m:sSub>
                                  <m:r>
                                    <a:rPr lang="en-US" sz="4400" i="1">
                                      <a:solidFill>
                                        <a:schemeClr val="tx1">
                                          <a:lumMod val="75000"/>
                                          <a:lumOff val="25000"/>
                                        </a:schemeClr>
                                      </a:solidFill>
                                      <a:latin typeface="Cambria Math" panose="02040503050406030204" pitchFamily="18" charset="0"/>
                                    </a:rPr>
                                    <m:t>, </m:t>
                                  </m:r>
                                  <m:acc>
                                    <m:accPr>
                                      <m:chr m:val="̂"/>
                                      <m:ctrlPr>
                                        <a:rPr lang="en-US" sz="4400" i="1">
                                          <a:solidFill>
                                            <a:schemeClr val="tx1">
                                              <a:lumMod val="75000"/>
                                              <a:lumOff val="25000"/>
                                            </a:schemeClr>
                                          </a:solidFill>
                                          <a:latin typeface="Cambria Math" panose="02040503050406030204" pitchFamily="18" charset="0"/>
                                        </a:rPr>
                                      </m:ctrlPr>
                                    </m:accPr>
                                    <m:e>
                                      <m:r>
                                        <a:rPr lang="en-US" sz="4400" b="1" i="1">
                                          <a:solidFill>
                                            <a:schemeClr val="tx1">
                                              <a:lumMod val="75000"/>
                                              <a:lumOff val="25000"/>
                                            </a:schemeClr>
                                          </a:solidFill>
                                          <a:latin typeface="Cambria Math" panose="02040503050406030204" pitchFamily="18" charset="0"/>
                                        </a:rPr>
                                        <m:t>𝜷</m:t>
                                      </m:r>
                                    </m:e>
                                  </m:acc>
                                </m:e>
                              </m:d>
                              <m:sSub>
                                <m:sSubPr>
                                  <m:ctrlPr>
                                    <a:rPr lang="en-US" sz="4400" i="1">
                                      <a:solidFill>
                                        <a:schemeClr val="tx1">
                                          <a:lumMod val="75000"/>
                                          <a:lumOff val="25000"/>
                                        </a:schemeClr>
                                      </a:solidFill>
                                      <a:latin typeface="Cambria Math" panose="02040503050406030204" pitchFamily="18" charset="0"/>
                                    </a:rPr>
                                  </m:ctrlPr>
                                </m:sSubPr>
                                <m:e>
                                  <m:r>
                                    <a:rPr lang="en-US" sz="4400" b="0" i="1" smtClean="0">
                                      <a:solidFill>
                                        <a:schemeClr val="tx1">
                                          <a:lumMod val="75000"/>
                                          <a:lumOff val="25000"/>
                                        </a:schemeClr>
                                      </a:solidFill>
                                      <a:latin typeface="Cambria Math" panose="02040503050406030204" pitchFamily="18" charset="0"/>
                                    </a:rPr>
                                    <m:t>(1−</m:t>
                                  </m:r>
                                  <m:r>
                                    <a:rPr lang="en-US" sz="4400" i="1">
                                      <a:solidFill>
                                        <a:schemeClr val="tx1">
                                          <a:lumMod val="75000"/>
                                          <a:lumOff val="25000"/>
                                        </a:schemeClr>
                                      </a:solidFill>
                                      <a:latin typeface="Cambria Math" panose="02040503050406030204" pitchFamily="18" charset="0"/>
                                    </a:rPr>
                                    <m:t>𝑍</m:t>
                                  </m:r>
                                </m:e>
                                <m:sub>
                                  <m:r>
                                    <a:rPr lang="en-US" sz="4400" i="1">
                                      <a:solidFill>
                                        <a:schemeClr val="tx1">
                                          <a:lumMod val="75000"/>
                                          <a:lumOff val="25000"/>
                                        </a:schemeClr>
                                      </a:solidFill>
                                      <a:latin typeface="Cambria Math" panose="02040503050406030204" pitchFamily="18" charset="0"/>
                                    </a:rPr>
                                    <m:t>𝑖</m:t>
                                  </m:r>
                                </m:sub>
                              </m:sSub>
                              <m:r>
                                <a:rPr lang="en-US" sz="4400" b="0" i="1" smtClean="0">
                                  <a:solidFill>
                                    <a:schemeClr val="tx1">
                                      <a:lumMod val="75000"/>
                                      <a:lumOff val="25000"/>
                                    </a:schemeClr>
                                  </a:solidFill>
                                  <a:latin typeface="Cambria Math" panose="02040503050406030204" pitchFamily="18" charset="0"/>
                                </a:rPr>
                                <m:t>)</m:t>
                              </m:r>
                              <m:sSub>
                                <m:sSubPr>
                                  <m:ctrlPr>
                                    <a:rPr lang="en-US" sz="4400" i="1">
                                      <a:solidFill>
                                        <a:schemeClr val="tx1">
                                          <a:lumMod val="75000"/>
                                          <a:lumOff val="25000"/>
                                        </a:schemeClr>
                                      </a:solidFill>
                                      <a:latin typeface="Cambria Math" panose="02040503050406030204" pitchFamily="18" charset="0"/>
                                    </a:rPr>
                                  </m:ctrlPr>
                                </m:sSubPr>
                                <m:e>
                                  <m:r>
                                    <a:rPr lang="en-US" sz="4400" i="1">
                                      <a:solidFill>
                                        <a:schemeClr val="tx1">
                                          <a:lumMod val="75000"/>
                                          <a:lumOff val="25000"/>
                                        </a:schemeClr>
                                      </a:solidFill>
                                      <a:latin typeface="Cambria Math" panose="02040503050406030204" pitchFamily="18" charset="0"/>
                                    </a:rPr>
                                    <m:t>𝑌</m:t>
                                  </m:r>
                                </m:e>
                                <m:sub>
                                  <m:r>
                                    <a:rPr lang="en-US" sz="4400" i="1">
                                      <a:solidFill>
                                        <a:schemeClr val="tx1">
                                          <a:lumMod val="75000"/>
                                          <a:lumOff val="25000"/>
                                        </a:schemeClr>
                                      </a:solidFill>
                                      <a:latin typeface="Cambria Math" panose="02040503050406030204" pitchFamily="18" charset="0"/>
                                    </a:rPr>
                                    <m:t>𝑖</m:t>
                                  </m:r>
                                </m:sub>
                              </m:sSub>
                            </m:e>
                          </m:nary>
                        </m:num>
                        <m:den>
                          <m:nary>
                            <m:naryPr>
                              <m:chr m:val="∑"/>
                              <m:ctrlPr>
                                <a:rPr lang="en-US" sz="4400" i="1">
                                  <a:solidFill>
                                    <a:schemeClr val="tx1">
                                      <a:lumMod val="75000"/>
                                      <a:lumOff val="25000"/>
                                    </a:schemeClr>
                                  </a:solidFill>
                                  <a:latin typeface="Cambria Math" panose="02040503050406030204" pitchFamily="18" charset="0"/>
                                </a:rPr>
                              </m:ctrlPr>
                            </m:naryPr>
                            <m:sub>
                              <m:r>
                                <a:rPr lang="en-US" sz="4400" i="1">
                                  <a:solidFill>
                                    <a:schemeClr val="tx1">
                                      <a:lumMod val="75000"/>
                                      <a:lumOff val="25000"/>
                                    </a:schemeClr>
                                  </a:solidFill>
                                  <a:latin typeface="Cambria Math" panose="02040503050406030204" pitchFamily="18" charset="0"/>
                                </a:rPr>
                                <m:t>𝑖</m:t>
                              </m:r>
                              <m:r>
                                <a:rPr lang="en-US" sz="4400" i="1">
                                  <a:solidFill>
                                    <a:schemeClr val="tx1">
                                      <a:lumMod val="75000"/>
                                      <a:lumOff val="25000"/>
                                    </a:schemeClr>
                                  </a:solidFill>
                                  <a:latin typeface="Cambria Math" panose="02040503050406030204" pitchFamily="18" charset="0"/>
                                </a:rPr>
                                <m:t>=1</m:t>
                              </m:r>
                            </m:sub>
                            <m:sup>
                              <m:r>
                                <a:rPr lang="en-US" sz="4400" i="1">
                                  <a:solidFill>
                                    <a:schemeClr val="tx1">
                                      <a:lumMod val="75000"/>
                                      <a:lumOff val="25000"/>
                                    </a:schemeClr>
                                  </a:solidFill>
                                  <a:latin typeface="Cambria Math" panose="02040503050406030204" pitchFamily="18" charset="0"/>
                                </a:rPr>
                                <m:t>𝑛</m:t>
                              </m:r>
                            </m:sup>
                            <m:e>
                              <m:r>
                                <a:rPr lang="en-US" sz="4400" i="1">
                                  <a:solidFill>
                                    <a:schemeClr val="tx1">
                                      <a:lumMod val="75000"/>
                                      <a:lumOff val="25000"/>
                                    </a:schemeClr>
                                  </a:solidFill>
                                  <a:latin typeface="Cambria Math" panose="02040503050406030204" pitchFamily="18" charset="0"/>
                                </a:rPr>
                                <m:t>𝑒</m:t>
                              </m:r>
                              <m:d>
                                <m:dPr>
                                  <m:ctrlPr>
                                    <a:rPr lang="en-US" sz="4400" i="1">
                                      <a:solidFill>
                                        <a:schemeClr val="tx1">
                                          <a:lumMod val="75000"/>
                                          <a:lumOff val="25000"/>
                                        </a:schemeClr>
                                      </a:solidFill>
                                      <a:latin typeface="Cambria Math" panose="02040503050406030204" pitchFamily="18" charset="0"/>
                                    </a:rPr>
                                  </m:ctrlPr>
                                </m:dPr>
                                <m:e>
                                  <m:sSub>
                                    <m:sSubPr>
                                      <m:ctrlPr>
                                        <a:rPr lang="en-US" sz="4400" i="1">
                                          <a:solidFill>
                                            <a:schemeClr val="tx1">
                                              <a:lumMod val="75000"/>
                                              <a:lumOff val="25000"/>
                                            </a:schemeClr>
                                          </a:solidFill>
                                          <a:latin typeface="Cambria Math" panose="02040503050406030204" pitchFamily="18" charset="0"/>
                                        </a:rPr>
                                      </m:ctrlPr>
                                    </m:sSubPr>
                                    <m:e>
                                      <m:r>
                                        <a:rPr lang="en-US" sz="4400" b="1">
                                          <a:solidFill>
                                            <a:schemeClr val="tx1">
                                              <a:lumMod val="75000"/>
                                              <a:lumOff val="25000"/>
                                            </a:schemeClr>
                                          </a:solidFill>
                                          <a:latin typeface="Cambria Math" panose="02040503050406030204" pitchFamily="18" charset="0"/>
                                        </a:rPr>
                                        <m:t>𝐗</m:t>
                                      </m:r>
                                    </m:e>
                                    <m:sub>
                                      <m:r>
                                        <a:rPr lang="en-US" sz="4400" i="1">
                                          <a:solidFill>
                                            <a:schemeClr val="tx1">
                                              <a:lumMod val="75000"/>
                                              <a:lumOff val="25000"/>
                                            </a:schemeClr>
                                          </a:solidFill>
                                          <a:latin typeface="Cambria Math" panose="02040503050406030204" pitchFamily="18" charset="0"/>
                                        </a:rPr>
                                        <m:t>𝑖</m:t>
                                      </m:r>
                                    </m:sub>
                                  </m:sSub>
                                  <m:r>
                                    <a:rPr lang="en-US" sz="4400" i="1">
                                      <a:solidFill>
                                        <a:schemeClr val="tx1">
                                          <a:lumMod val="75000"/>
                                          <a:lumOff val="25000"/>
                                        </a:schemeClr>
                                      </a:solidFill>
                                      <a:latin typeface="Cambria Math" panose="02040503050406030204" pitchFamily="18" charset="0"/>
                                    </a:rPr>
                                    <m:t>, </m:t>
                                  </m:r>
                                  <m:acc>
                                    <m:accPr>
                                      <m:chr m:val="̂"/>
                                      <m:ctrlPr>
                                        <a:rPr lang="en-US" sz="4400" i="1">
                                          <a:solidFill>
                                            <a:schemeClr val="tx1">
                                              <a:lumMod val="75000"/>
                                              <a:lumOff val="25000"/>
                                            </a:schemeClr>
                                          </a:solidFill>
                                          <a:latin typeface="Cambria Math" panose="02040503050406030204" pitchFamily="18" charset="0"/>
                                        </a:rPr>
                                      </m:ctrlPr>
                                    </m:accPr>
                                    <m:e>
                                      <m:r>
                                        <a:rPr lang="en-US" sz="4400" b="1" i="1">
                                          <a:solidFill>
                                            <a:schemeClr val="tx1">
                                              <a:lumMod val="75000"/>
                                              <a:lumOff val="25000"/>
                                            </a:schemeClr>
                                          </a:solidFill>
                                          <a:latin typeface="Cambria Math" panose="02040503050406030204" pitchFamily="18" charset="0"/>
                                        </a:rPr>
                                        <m:t>𝜷</m:t>
                                      </m:r>
                                    </m:e>
                                  </m:acc>
                                </m:e>
                              </m:d>
                              <m:r>
                                <a:rPr lang="en-US" sz="4400" b="1" i="1" smtClean="0">
                                  <a:solidFill>
                                    <a:schemeClr val="tx1">
                                      <a:lumMod val="75000"/>
                                      <a:lumOff val="25000"/>
                                    </a:schemeClr>
                                  </a:solidFill>
                                  <a:latin typeface="Cambria Math" panose="02040503050406030204" pitchFamily="18" charset="0"/>
                                </a:rPr>
                                <m:t>(</m:t>
                              </m:r>
                              <m:r>
                                <a:rPr lang="en-US" sz="4400" b="0" i="1" smtClean="0">
                                  <a:solidFill>
                                    <a:schemeClr val="tx1">
                                      <a:lumMod val="75000"/>
                                      <a:lumOff val="25000"/>
                                    </a:schemeClr>
                                  </a:solidFill>
                                  <a:latin typeface="Cambria Math" panose="02040503050406030204" pitchFamily="18" charset="0"/>
                                </a:rPr>
                                <m:t>1</m:t>
                              </m:r>
                              <m:r>
                                <a:rPr lang="en-US" sz="4400" b="1" i="1" smtClean="0">
                                  <a:solidFill>
                                    <a:schemeClr val="tx1">
                                      <a:lumMod val="75000"/>
                                      <a:lumOff val="25000"/>
                                    </a:schemeClr>
                                  </a:solidFill>
                                  <a:latin typeface="Cambria Math" panose="02040503050406030204" pitchFamily="18" charset="0"/>
                                </a:rPr>
                                <m:t>−</m:t>
                              </m:r>
                              <m:sSub>
                                <m:sSubPr>
                                  <m:ctrlPr>
                                    <a:rPr lang="en-US" sz="4400" b="0" i="1" smtClean="0">
                                      <a:solidFill>
                                        <a:schemeClr val="tx1">
                                          <a:lumMod val="75000"/>
                                          <a:lumOff val="25000"/>
                                        </a:schemeClr>
                                      </a:solidFill>
                                      <a:latin typeface="Cambria Math" panose="02040503050406030204" pitchFamily="18" charset="0"/>
                                    </a:rPr>
                                  </m:ctrlPr>
                                </m:sSubPr>
                                <m:e>
                                  <m:r>
                                    <a:rPr lang="en-US" sz="4400" b="0" i="1" smtClean="0">
                                      <a:solidFill>
                                        <a:schemeClr val="tx1">
                                          <a:lumMod val="75000"/>
                                          <a:lumOff val="25000"/>
                                        </a:schemeClr>
                                      </a:solidFill>
                                      <a:latin typeface="Cambria Math" panose="02040503050406030204" pitchFamily="18" charset="0"/>
                                    </a:rPr>
                                    <m:t>𝑍</m:t>
                                  </m:r>
                                </m:e>
                                <m:sub>
                                  <m:r>
                                    <a:rPr lang="en-US" sz="4400" b="0" i="1" smtClean="0">
                                      <a:solidFill>
                                        <a:schemeClr val="tx1">
                                          <a:lumMod val="75000"/>
                                          <a:lumOff val="25000"/>
                                        </a:schemeClr>
                                      </a:solidFill>
                                      <a:latin typeface="Cambria Math" panose="02040503050406030204" pitchFamily="18" charset="0"/>
                                    </a:rPr>
                                    <m:t>𝑖</m:t>
                                  </m:r>
                                </m:sub>
                              </m:sSub>
                              <m:r>
                                <a:rPr lang="en-US" sz="4400" b="0" i="1" smtClean="0">
                                  <a:solidFill>
                                    <a:schemeClr val="tx1">
                                      <a:lumMod val="75000"/>
                                      <a:lumOff val="25000"/>
                                    </a:schemeClr>
                                  </a:solidFill>
                                  <a:latin typeface="Cambria Math" panose="02040503050406030204" pitchFamily="18" charset="0"/>
                                </a:rPr>
                                <m:t>)</m:t>
                              </m:r>
                            </m:e>
                          </m:nary>
                        </m:den>
                      </m:f>
                    </m:oMath>
                  </m:oMathPara>
                </a14:m>
                <a:endParaRPr lang="en-US" sz="4400" dirty="0">
                  <a:solidFill>
                    <a:schemeClr val="tx1">
                      <a:lumMod val="75000"/>
                      <a:lumOff val="25000"/>
                    </a:schemeClr>
                  </a:solidFill>
                </a:endParaRPr>
              </a:p>
            </p:txBody>
          </p:sp>
        </mc:Choice>
        <mc:Fallback>
          <p:sp>
            <p:nvSpPr>
              <p:cNvPr id="4" name="TextBox 3">
                <a:extLst>
                  <a:ext uri="{FF2B5EF4-FFF2-40B4-BE49-F238E27FC236}">
                    <a16:creationId xmlns:a16="http://schemas.microsoft.com/office/drawing/2014/main" id="{A38BBF52-AD0F-2C4C-85F5-B5DB3276300B}"/>
                  </a:ext>
                </a:extLst>
              </p:cNvPr>
              <p:cNvSpPr txBox="1">
                <a:spLocks noRot="1" noChangeAspect="1" noMove="1" noResize="1" noEditPoints="1" noAdjustHandles="1" noChangeArrowheads="1" noChangeShapeType="1" noTextEdit="1"/>
              </p:cNvSpPr>
              <p:nvPr/>
            </p:nvSpPr>
            <p:spPr>
              <a:xfrm>
                <a:off x="128674" y="2328942"/>
                <a:ext cx="12010852" cy="2123915"/>
              </a:xfrm>
              <a:prstGeom prst="rect">
                <a:avLst/>
              </a:prstGeom>
              <a:blipFill>
                <a:blip r:embed="rId3"/>
                <a:stretch>
                  <a:fillRect l="-7286" t="-44970" b="-72189"/>
                </a:stretch>
              </a:blipFill>
            </p:spPr>
            <p:txBody>
              <a:bodyPr/>
              <a:lstStyle/>
              <a:p>
                <a:r>
                  <a:rPr lang="en-US">
                    <a:noFill/>
                  </a:rPr>
                  <a:t> </a:t>
                </a:r>
              </a:p>
            </p:txBody>
          </p:sp>
        </mc:Fallback>
      </mc:AlternateContent>
    </p:spTree>
    <p:extLst>
      <p:ext uri="{BB962C8B-B14F-4D97-AF65-F5344CB8AC3E}">
        <p14:creationId xmlns:p14="http://schemas.microsoft.com/office/powerpoint/2010/main" val="37036495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A08C3-9CFD-ED43-85BA-37C90393849F}"/>
              </a:ext>
            </a:extLst>
          </p:cNvPr>
          <p:cNvSpPr>
            <a:spLocks noGrp="1"/>
          </p:cNvSpPr>
          <p:nvPr>
            <p:ph type="title"/>
          </p:nvPr>
        </p:nvSpPr>
        <p:spPr/>
        <p:txBody>
          <a:bodyPr/>
          <a:lstStyle/>
          <a:p>
            <a:r>
              <a:rPr lang="en-US" dirty="0"/>
              <a:t>ATO estimator</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A38BBF52-AD0F-2C4C-85F5-B5DB3276300B}"/>
                  </a:ext>
                </a:extLst>
              </p:cNvPr>
              <p:cNvSpPr txBox="1"/>
              <p:nvPr/>
            </p:nvSpPr>
            <p:spPr>
              <a:xfrm>
                <a:off x="128674" y="2328942"/>
                <a:ext cx="12010852" cy="212391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sz="4400" b="0" i="1" smtClean="0">
                              <a:solidFill>
                                <a:schemeClr val="bg1"/>
                              </a:solidFill>
                              <a:latin typeface="Cambria Math" panose="02040503050406030204" pitchFamily="18" charset="0"/>
                            </a:rPr>
                          </m:ctrlPr>
                        </m:fPr>
                        <m:num>
                          <m:nary>
                            <m:naryPr>
                              <m:chr m:val="∑"/>
                              <m:ctrlPr>
                                <a:rPr lang="en-US" sz="4400" b="0" i="1" smtClean="0">
                                  <a:solidFill>
                                    <a:schemeClr val="bg1"/>
                                  </a:solidFill>
                                  <a:latin typeface="Cambria Math" panose="02040503050406030204" pitchFamily="18" charset="0"/>
                                </a:rPr>
                              </m:ctrlPr>
                            </m:naryPr>
                            <m:sub>
                              <m:r>
                                <a:rPr lang="en-US" sz="4400" b="0" i="1" smtClean="0">
                                  <a:solidFill>
                                    <a:schemeClr val="bg1"/>
                                  </a:solidFill>
                                  <a:latin typeface="Cambria Math" panose="02040503050406030204" pitchFamily="18" charset="0"/>
                                </a:rPr>
                                <m:t>𝑖</m:t>
                              </m:r>
                              <m:r>
                                <a:rPr lang="en-US" sz="4400" b="0" i="1" smtClean="0">
                                  <a:solidFill>
                                    <a:schemeClr val="bg1"/>
                                  </a:solidFill>
                                  <a:latin typeface="Cambria Math" panose="02040503050406030204" pitchFamily="18" charset="0"/>
                                </a:rPr>
                                <m:t>=1</m:t>
                              </m:r>
                            </m:sub>
                            <m:sup>
                              <m:r>
                                <a:rPr lang="en-US" sz="4400" b="0" i="1" smtClean="0">
                                  <a:solidFill>
                                    <a:schemeClr val="bg1"/>
                                  </a:solidFill>
                                  <a:latin typeface="Cambria Math" panose="02040503050406030204" pitchFamily="18" charset="0"/>
                                </a:rPr>
                                <m:t>𝑛</m:t>
                              </m:r>
                            </m:sup>
                            <m:e>
                              <m:d>
                                <m:dPr>
                                  <m:ctrlPr>
                                    <a:rPr lang="en-US" sz="4400" b="0" i="1" smtClean="0">
                                      <a:solidFill>
                                        <a:schemeClr val="bg1"/>
                                      </a:solidFill>
                                      <a:latin typeface="Cambria Math" panose="02040503050406030204" pitchFamily="18" charset="0"/>
                                    </a:rPr>
                                  </m:ctrlPr>
                                </m:dPr>
                                <m:e>
                                  <m:r>
                                    <a:rPr lang="en-US" sz="4400" b="0" i="1" smtClean="0">
                                      <a:solidFill>
                                        <a:schemeClr val="bg1"/>
                                      </a:solidFill>
                                      <a:latin typeface="Cambria Math" panose="02040503050406030204" pitchFamily="18" charset="0"/>
                                    </a:rPr>
                                    <m:t>1−</m:t>
                                  </m:r>
                                  <m:r>
                                    <a:rPr lang="en-US" sz="4400" b="0" i="1" smtClean="0">
                                      <a:solidFill>
                                        <a:schemeClr val="bg1"/>
                                      </a:solidFill>
                                      <a:latin typeface="Cambria Math" panose="02040503050406030204" pitchFamily="18" charset="0"/>
                                    </a:rPr>
                                    <m:t>𝑒</m:t>
                                  </m:r>
                                  <m:d>
                                    <m:dPr>
                                      <m:ctrlPr>
                                        <a:rPr lang="en-US" sz="4400" b="0" i="1" smtClean="0">
                                          <a:solidFill>
                                            <a:schemeClr val="bg1"/>
                                          </a:solidFill>
                                          <a:latin typeface="Cambria Math" panose="02040503050406030204" pitchFamily="18" charset="0"/>
                                        </a:rPr>
                                      </m:ctrlPr>
                                    </m:dPr>
                                    <m:e>
                                      <m:sSub>
                                        <m:sSubPr>
                                          <m:ctrlPr>
                                            <a:rPr lang="en-US" sz="4400" b="0" i="1" smtClean="0">
                                              <a:solidFill>
                                                <a:schemeClr val="bg1"/>
                                              </a:solidFill>
                                              <a:latin typeface="Cambria Math" panose="02040503050406030204" pitchFamily="18" charset="0"/>
                                            </a:rPr>
                                          </m:ctrlPr>
                                        </m:sSubPr>
                                        <m:e>
                                          <m:r>
                                            <a:rPr lang="en-US" sz="4400" b="1" i="0" smtClean="0">
                                              <a:solidFill>
                                                <a:schemeClr val="bg1"/>
                                              </a:solidFill>
                                              <a:latin typeface="Cambria Math" panose="02040503050406030204" pitchFamily="18" charset="0"/>
                                            </a:rPr>
                                            <m:t>𝐗</m:t>
                                          </m:r>
                                        </m:e>
                                        <m:sub>
                                          <m:r>
                                            <a:rPr lang="en-US" sz="4400" b="0" i="1" smtClean="0">
                                              <a:solidFill>
                                                <a:schemeClr val="bg1"/>
                                              </a:solidFill>
                                              <a:latin typeface="Cambria Math" panose="02040503050406030204" pitchFamily="18" charset="0"/>
                                            </a:rPr>
                                            <m:t>𝑖</m:t>
                                          </m:r>
                                        </m:sub>
                                      </m:sSub>
                                      <m:r>
                                        <a:rPr lang="en-US" sz="4400" b="0" i="1" smtClean="0">
                                          <a:solidFill>
                                            <a:schemeClr val="bg1"/>
                                          </a:solidFill>
                                          <a:latin typeface="Cambria Math" panose="02040503050406030204" pitchFamily="18" charset="0"/>
                                        </a:rPr>
                                        <m:t>, </m:t>
                                      </m:r>
                                      <m:acc>
                                        <m:accPr>
                                          <m:chr m:val="̂"/>
                                          <m:ctrlPr>
                                            <a:rPr lang="en-US" sz="4400" b="0" i="1" smtClean="0">
                                              <a:solidFill>
                                                <a:schemeClr val="bg1"/>
                                              </a:solidFill>
                                              <a:latin typeface="Cambria Math" panose="02040503050406030204" pitchFamily="18" charset="0"/>
                                            </a:rPr>
                                          </m:ctrlPr>
                                        </m:accPr>
                                        <m:e>
                                          <m:r>
                                            <a:rPr lang="en-US" sz="4400" b="1" i="1" smtClean="0">
                                              <a:solidFill>
                                                <a:schemeClr val="bg1"/>
                                              </a:solidFill>
                                              <a:latin typeface="Cambria Math" panose="02040503050406030204" pitchFamily="18" charset="0"/>
                                            </a:rPr>
                                            <m:t>𝜷</m:t>
                                          </m:r>
                                        </m:e>
                                      </m:acc>
                                    </m:e>
                                  </m:d>
                                </m:e>
                              </m:d>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𝑍</m:t>
                                  </m:r>
                                </m:e>
                                <m:sub>
                                  <m:r>
                                    <a:rPr lang="en-US" sz="4400" b="0" i="1" smtClean="0">
                                      <a:solidFill>
                                        <a:schemeClr val="bg1"/>
                                      </a:solidFill>
                                      <a:latin typeface="Cambria Math" panose="02040503050406030204" pitchFamily="18" charset="0"/>
                                    </a:rPr>
                                    <m:t>𝑖</m:t>
                                  </m:r>
                                </m:sub>
                              </m:sSub>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𝑌</m:t>
                                  </m:r>
                                </m:e>
                                <m:sub>
                                  <m:r>
                                    <a:rPr lang="en-US" sz="4400" b="0" i="1" smtClean="0">
                                      <a:solidFill>
                                        <a:schemeClr val="bg1"/>
                                      </a:solidFill>
                                      <a:latin typeface="Cambria Math" panose="02040503050406030204" pitchFamily="18" charset="0"/>
                                    </a:rPr>
                                    <m:t>𝑖</m:t>
                                  </m:r>
                                </m:sub>
                              </m:sSub>
                            </m:e>
                          </m:nary>
                        </m:num>
                        <m:den>
                          <m:nary>
                            <m:naryPr>
                              <m:chr m:val="∑"/>
                              <m:ctrlPr>
                                <a:rPr lang="en-US" sz="4400" b="0" i="1" smtClean="0">
                                  <a:solidFill>
                                    <a:schemeClr val="bg1"/>
                                  </a:solidFill>
                                  <a:latin typeface="Cambria Math" panose="02040503050406030204" pitchFamily="18" charset="0"/>
                                </a:rPr>
                              </m:ctrlPr>
                            </m:naryPr>
                            <m:sub>
                              <m:r>
                                <a:rPr lang="en-US" sz="4400" b="0" i="1" smtClean="0">
                                  <a:solidFill>
                                    <a:schemeClr val="bg1"/>
                                  </a:solidFill>
                                  <a:latin typeface="Cambria Math" panose="02040503050406030204" pitchFamily="18" charset="0"/>
                                </a:rPr>
                                <m:t>𝑖</m:t>
                              </m:r>
                              <m:r>
                                <a:rPr lang="en-US" sz="4400" b="0" i="1" smtClean="0">
                                  <a:solidFill>
                                    <a:schemeClr val="bg1"/>
                                  </a:solidFill>
                                  <a:latin typeface="Cambria Math" panose="02040503050406030204" pitchFamily="18" charset="0"/>
                                </a:rPr>
                                <m:t>=1</m:t>
                              </m:r>
                            </m:sub>
                            <m:sup>
                              <m:r>
                                <a:rPr lang="en-US" sz="4400" b="0" i="1" smtClean="0">
                                  <a:solidFill>
                                    <a:schemeClr val="bg1"/>
                                  </a:solidFill>
                                  <a:latin typeface="Cambria Math" panose="02040503050406030204" pitchFamily="18" charset="0"/>
                                </a:rPr>
                                <m:t>𝑛</m:t>
                              </m:r>
                            </m:sup>
                            <m:e>
                              <m:d>
                                <m:dPr>
                                  <m:ctrlPr>
                                    <a:rPr lang="en-US" sz="4400" i="1">
                                      <a:solidFill>
                                        <a:schemeClr val="bg1"/>
                                      </a:solidFill>
                                      <a:latin typeface="Cambria Math" panose="02040503050406030204" pitchFamily="18" charset="0"/>
                                    </a:rPr>
                                  </m:ctrlPr>
                                </m:dPr>
                                <m:e>
                                  <m:r>
                                    <a:rPr lang="en-US" sz="4400" i="1">
                                      <a:solidFill>
                                        <a:schemeClr val="bg1"/>
                                      </a:solidFill>
                                      <a:latin typeface="Cambria Math" panose="02040503050406030204" pitchFamily="18" charset="0"/>
                                    </a:rPr>
                                    <m:t>1−</m:t>
                                  </m:r>
                                  <m:r>
                                    <a:rPr lang="en-US" sz="4400" i="1">
                                      <a:solidFill>
                                        <a:schemeClr val="bg1"/>
                                      </a:solidFill>
                                      <a:latin typeface="Cambria Math" panose="02040503050406030204" pitchFamily="18" charset="0"/>
                                    </a:rPr>
                                    <m:t>𝑒</m:t>
                                  </m:r>
                                  <m:d>
                                    <m:dPr>
                                      <m:ctrlPr>
                                        <a:rPr lang="en-US" sz="4400" i="1">
                                          <a:solidFill>
                                            <a:schemeClr val="bg1"/>
                                          </a:solidFill>
                                          <a:latin typeface="Cambria Math" panose="02040503050406030204" pitchFamily="18" charset="0"/>
                                        </a:rPr>
                                      </m:ctrlPr>
                                    </m:dPr>
                                    <m:e>
                                      <m:sSub>
                                        <m:sSubPr>
                                          <m:ctrlPr>
                                            <a:rPr lang="en-US" sz="4400" i="1">
                                              <a:solidFill>
                                                <a:schemeClr val="bg1"/>
                                              </a:solidFill>
                                              <a:latin typeface="Cambria Math" panose="02040503050406030204" pitchFamily="18" charset="0"/>
                                            </a:rPr>
                                          </m:ctrlPr>
                                        </m:sSubPr>
                                        <m:e>
                                          <m:r>
                                            <a:rPr lang="en-US" sz="4400" b="1">
                                              <a:solidFill>
                                                <a:schemeClr val="bg1"/>
                                              </a:solidFill>
                                              <a:latin typeface="Cambria Math" panose="02040503050406030204" pitchFamily="18" charset="0"/>
                                            </a:rPr>
                                            <m:t>𝐗</m:t>
                                          </m:r>
                                        </m:e>
                                        <m:sub>
                                          <m:r>
                                            <a:rPr lang="en-US" sz="4400" i="1">
                                              <a:solidFill>
                                                <a:schemeClr val="bg1"/>
                                              </a:solidFill>
                                              <a:latin typeface="Cambria Math" panose="02040503050406030204" pitchFamily="18" charset="0"/>
                                            </a:rPr>
                                            <m:t>𝑖</m:t>
                                          </m:r>
                                        </m:sub>
                                      </m:sSub>
                                      <m:r>
                                        <a:rPr lang="en-US" sz="4400" i="1">
                                          <a:solidFill>
                                            <a:schemeClr val="bg1"/>
                                          </a:solidFill>
                                          <a:latin typeface="Cambria Math" panose="02040503050406030204" pitchFamily="18" charset="0"/>
                                        </a:rPr>
                                        <m:t>, </m:t>
                                      </m:r>
                                      <m:acc>
                                        <m:accPr>
                                          <m:chr m:val="̂"/>
                                          <m:ctrlPr>
                                            <a:rPr lang="en-US" sz="4400" i="1">
                                              <a:solidFill>
                                                <a:schemeClr val="bg1"/>
                                              </a:solidFill>
                                              <a:latin typeface="Cambria Math" panose="02040503050406030204" pitchFamily="18" charset="0"/>
                                            </a:rPr>
                                          </m:ctrlPr>
                                        </m:accPr>
                                        <m:e>
                                          <m:r>
                                            <a:rPr lang="en-US" sz="4400" b="1" i="1">
                                              <a:solidFill>
                                                <a:schemeClr val="bg1"/>
                                              </a:solidFill>
                                              <a:latin typeface="Cambria Math" panose="02040503050406030204" pitchFamily="18" charset="0"/>
                                            </a:rPr>
                                            <m:t>𝜷</m:t>
                                          </m:r>
                                        </m:e>
                                      </m:acc>
                                    </m:e>
                                  </m:d>
                                </m:e>
                              </m:d>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𝑍</m:t>
                                  </m:r>
                                </m:e>
                                <m:sub>
                                  <m:r>
                                    <a:rPr lang="en-US" sz="4400" i="1">
                                      <a:solidFill>
                                        <a:schemeClr val="bg1"/>
                                      </a:solidFill>
                                      <a:latin typeface="Cambria Math" panose="02040503050406030204" pitchFamily="18" charset="0"/>
                                    </a:rPr>
                                    <m:t>𝑖</m:t>
                                  </m:r>
                                </m:sub>
                              </m:sSub>
                            </m:e>
                          </m:nary>
                        </m:den>
                      </m:f>
                      <m:r>
                        <a:rPr lang="en-US" sz="4400" b="0" i="1" smtClean="0">
                          <a:solidFill>
                            <a:schemeClr val="bg1"/>
                          </a:solidFill>
                          <a:latin typeface="Cambria Math" panose="02040503050406030204" pitchFamily="18" charset="0"/>
                        </a:rPr>
                        <m:t>−</m:t>
                      </m:r>
                      <m:f>
                        <m:fPr>
                          <m:ctrlPr>
                            <a:rPr lang="en-US" sz="4400" i="1">
                              <a:solidFill>
                                <a:schemeClr val="bg1"/>
                              </a:solidFill>
                              <a:latin typeface="Cambria Math" panose="02040503050406030204" pitchFamily="18" charset="0"/>
                            </a:rPr>
                          </m:ctrlPr>
                        </m:fPr>
                        <m:num>
                          <m:nary>
                            <m:naryPr>
                              <m:chr m:val="∑"/>
                              <m:ctrlPr>
                                <a:rPr lang="en-US" sz="4400" i="1">
                                  <a:solidFill>
                                    <a:schemeClr val="bg1"/>
                                  </a:solidFill>
                                  <a:latin typeface="Cambria Math" panose="02040503050406030204" pitchFamily="18" charset="0"/>
                                </a:rPr>
                              </m:ctrlPr>
                            </m:naryPr>
                            <m:sub>
                              <m:r>
                                <a:rPr lang="en-US" sz="4400" i="1">
                                  <a:solidFill>
                                    <a:schemeClr val="bg1"/>
                                  </a:solidFill>
                                  <a:latin typeface="Cambria Math" panose="02040503050406030204" pitchFamily="18" charset="0"/>
                                </a:rPr>
                                <m:t>𝑖</m:t>
                              </m:r>
                              <m:r>
                                <a:rPr lang="en-US" sz="4400" i="1">
                                  <a:solidFill>
                                    <a:schemeClr val="bg1"/>
                                  </a:solidFill>
                                  <a:latin typeface="Cambria Math" panose="02040503050406030204" pitchFamily="18" charset="0"/>
                                </a:rPr>
                                <m:t>=1</m:t>
                              </m:r>
                            </m:sub>
                            <m:sup>
                              <m:r>
                                <a:rPr lang="en-US" sz="4400" i="1">
                                  <a:solidFill>
                                    <a:schemeClr val="bg1"/>
                                  </a:solidFill>
                                  <a:latin typeface="Cambria Math" panose="02040503050406030204" pitchFamily="18" charset="0"/>
                                </a:rPr>
                                <m:t>𝑛</m:t>
                              </m:r>
                            </m:sup>
                            <m:e>
                              <m:r>
                                <a:rPr lang="en-US" sz="4400" i="1">
                                  <a:solidFill>
                                    <a:schemeClr val="bg1"/>
                                  </a:solidFill>
                                  <a:latin typeface="Cambria Math" panose="02040503050406030204" pitchFamily="18" charset="0"/>
                                </a:rPr>
                                <m:t>𝑒</m:t>
                              </m:r>
                              <m:d>
                                <m:dPr>
                                  <m:ctrlPr>
                                    <a:rPr lang="en-US" sz="4400" i="1">
                                      <a:solidFill>
                                        <a:schemeClr val="bg1"/>
                                      </a:solidFill>
                                      <a:latin typeface="Cambria Math" panose="02040503050406030204" pitchFamily="18" charset="0"/>
                                    </a:rPr>
                                  </m:ctrlPr>
                                </m:dPr>
                                <m:e>
                                  <m:sSub>
                                    <m:sSubPr>
                                      <m:ctrlPr>
                                        <a:rPr lang="en-US" sz="4400" i="1">
                                          <a:solidFill>
                                            <a:schemeClr val="bg1"/>
                                          </a:solidFill>
                                          <a:latin typeface="Cambria Math" panose="02040503050406030204" pitchFamily="18" charset="0"/>
                                        </a:rPr>
                                      </m:ctrlPr>
                                    </m:sSubPr>
                                    <m:e>
                                      <m:r>
                                        <a:rPr lang="en-US" sz="4400" b="1">
                                          <a:solidFill>
                                            <a:schemeClr val="bg1"/>
                                          </a:solidFill>
                                          <a:latin typeface="Cambria Math" panose="02040503050406030204" pitchFamily="18" charset="0"/>
                                        </a:rPr>
                                        <m:t>𝐗</m:t>
                                      </m:r>
                                    </m:e>
                                    <m:sub>
                                      <m:r>
                                        <a:rPr lang="en-US" sz="4400" i="1">
                                          <a:solidFill>
                                            <a:schemeClr val="bg1"/>
                                          </a:solidFill>
                                          <a:latin typeface="Cambria Math" panose="02040503050406030204" pitchFamily="18" charset="0"/>
                                        </a:rPr>
                                        <m:t>𝑖</m:t>
                                      </m:r>
                                    </m:sub>
                                  </m:sSub>
                                  <m:r>
                                    <a:rPr lang="en-US" sz="4400" i="1">
                                      <a:solidFill>
                                        <a:schemeClr val="bg1"/>
                                      </a:solidFill>
                                      <a:latin typeface="Cambria Math" panose="02040503050406030204" pitchFamily="18" charset="0"/>
                                    </a:rPr>
                                    <m:t>, </m:t>
                                  </m:r>
                                  <m:acc>
                                    <m:accPr>
                                      <m:chr m:val="̂"/>
                                      <m:ctrlPr>
                                        <a:rPr lang="en-US" sz="4400" i="1">
                                          <a:solidFill>
                                            <a:schemeClr val="bg1"/>
                                          </a:solidFill>
                                          <a:latin typeface="Cambria Math" panose="02040503050406030204" pitchFamily="18" charset="0"/>
                                        </a:rPr>
                                      </m:ctrlPr>
                                    </m:accPr>
                                    <m:e>
                                      <m:r>
                                        <a:rPr lang="en-US" sz="4400" b="1" i="1">
                                          <a:solidFill>
                                            <a:schemeClr val="bg1"/>
                                          </a:solidFill>
                                          <a:latin typeface="Cambria Math" panose="02040503050406030204" pitchFamily="18" charset="0"/>
                                        </a:rPr>
                                        <m:t>𝜷</m:t>
                                      </m:r>
                                    </m:e>
                                  </m:acc>
                                </m:e>
                              </m:d>
                              <m:sSub>
                                <m:sSubPr>
                                  <m:ctrlPr>
                                    <a:rPr lang="en-US" sz="4400" i="1">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(1−</m:t>
                                  </m:r>
                                  <m:r>
                                    <a:rPr lang="en-US" sz="4400" i="1">
                                      <a:solidFill>
                                        <a:schemeClr val="bg1"/>
                                      </a:solidFill>
                                      <a:latin typeface="Cambria Math" panose="02040503050406030204" pitchFamily="18" charset="0"/>
                                    </a:rPr>
                                    <m:t>𝑍</m:t>
                                  </m:r>
                                </m:e>
                                <m:sub>
                                  <m:r>
                                    <a:rPr lang="en-US" sz="4400" i="1">
                                      <a:solidFill>
                                        <a:schemeClr val="bg1"/>
                                      </a:solidFill>
                                      <a:latin typeface="Cambria Math" panose="02040503050406030204" pitchFamily="18" charset="0"/>
                                    </a:rPr>
                                    <m:t>𝑖</m:t>
                                  </m:r>
                                </m:sub>
                              </m:sSub>
                              <m:r>
                                <a:rPr lang="en-US" sz="4400" b="0" i="1" smtClean="0">
                                  <a:solidFill>
                                    <a:schemeClr val="bg1"/>
                                  </a:solidFill>
                                  <a:latin typeface="Cambria Math" panose="02040503050406030204" pitchFamily="18" charset="0"/>
                                </a:rPr>
                                <m:t>)</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𝑌</m:t>
                                  </m:r>
                                </m:e>
                                <m:sub>
                                  <m:r>
                                    <a:rPr lang="en-US" sz="4400" i="1">
                                      <a:solidFill>
                                        <a:schemeClr val="bg1"/>
                                      </a:solidFill>
                                      <a:latin typeface="Cambria Math" panose="02040503050406030204" pitchFamily="18" charset="0"/>
                                    </a:rPr>
                                    <m:t>𝑖</m:t>
                                  </m:r>
                                </m:sub>
                              </m:sSub>
                            </m:e>
                          </m:nary>
                        </m:num>
                        <m:den>
                          <m:nary>
                            <m:naryPr>
                              <m:chr m:val="∑"/>
                              <m:ctrlPr>
                                <a:rPr lang="en-US" sz="4400" i="1">
                                  <a:solidFill>
                                    <a:schemeClr val="bg1"/>
                                  </a:solidFill>
                                  <a:latin typeface="Cambria Math" panose="02040503050406030204" pitchFamily="18" charset="0"/>
                                </a:rPr>
                              </m:ctrlPr>
                            </m:naryPr>
                            <m:sub>
                              <m:r>
                                <a:rPr lang="en-US" sz="4400" i="1">
                                  <a:solidFill>
                                    <a:schemeClr val="bg1"/>
                                  </a:solidFill>
                                  <a:latin typeface="Cambria Math" panose="02040503050406030204" pitchFamily="18" charset="0"/>
                                </a:rPr>
                                <m:t>𝑖</m:t>
                              </m:r>
                              <m:r>
                                <a:rPr lang="en-US" sz="4400" i="1">
                                  <a:solidFill>
                                    <a:schemeClr val="bg1"/>
                                  </a:solidFill>
                                  <a:latin typeface="Cambria Math" panose="02040503050406030204" pitchFamily="18" charset="0"/>
                                </a:rPr>
                                <m:t>=1</m:t>
                              </m:r>
                            </m:sub>
                            <m:sup>
                              <m:r>
                                <a:rPr lang="en-US" sz="4400" i="1">
                                  <a:solidFill>
                                    <a:schemeClr val="bg1"/>
                                  </a:solidFill>
                                  <a:latin typeface="Cambria Math" panose="02040503050406030204" pitchFamily="18" charset="0"/>
                                </a:rPr>
                                <m:t>𝑛</m:t>
                              </m:r>
                            </m:sup>
                            <m:e>
                              <m:r>
                                <a:rPr lang="en-US" sz="4400" i="1">
                                  <a:solidFill>
                                    <a:schemeClr val="bg1"/>
                                  </a:solidFill>
                                  <a:latin typeface="Cambria Math" panose="02040503050406030204" pitchFamily="18" charset="0"/>
                                </a:rPr>
                                <m:t>𝑒</m:t>
                              </m:r>
                              <m:d>
                                <m:dPr>
                                  <m:ctrlPr>
                                    <a:rPr lang="en-US" sz="4400" i="1">
                                      <a:solidFill>
                                        <a:schemeClr val="bg1"/>
                                      </a:solidFill>
                                      <a:latin typeface="Cambria Math" panose="02040503050406030204" pitchFamily="18" charset="0"/>
                                    </a:rPr>
                                  </m:ctrlPr>
                                </m:dPr>
                                <m:e>
                                  <m:sSub>
                                    <m:sSubPr>
                                      <m:ctrlPr>
                                        <a:rPr lang="en-US" sz="4400" i="1">
                                          <a:solidFill>
                                            <a:schemeClr val="bg1"/>
                                          </a:solidFill>
                                          <a:latin typeface="Cambria Math" panose="02040503050406030204" pitchFamily="18" charset="0"/>
                                        </a:rPr>
                                      </m:ctrlPr>
                                    </m:sSubPr>
                                    <m:e>
                                      <m:r>
                                        <a:rPr lang="en-US" sz="4400" b="1">
                                          <a:solidFill>
                                            <a:schemeClr val="bg1"/>
                                          </a:solidFill>
                                          <a:latin typeface="Cambria Math" panose="02040503050406030204" pitchFamily="18" charset="0"/>
                                        </a:rPr>
                                        <m:t>𝐗</m:t>
                                      </m:r>
                                    </m:e>
                                    <m:sub>
                                      <m:r>
                                        <a:rPr lang="en-US" sz="4400" i="1">
                                          <a:solidFill>
                                            <a:schemeClr val="bg1"/>
                                          </a:solidFill>
                                          <a:latin typeface="Cambria Math" panose="02040503050406030204" pitchFamily="18" charset="0"/>
                                        </a:rPr>
                                        <m:t>𝑖</m:t>
                                      </m:r>
                                    </m:sub>
                                  </m:sSub>
                                  <m:r>
                                    <a:rPr lang="en-US" sz="4400" i="1">
                                      <a:solidFill>
                                        <a:schemeClr val="bg1"/>
                                      </a:solidFill>
                                      <a:latin typeface="Cambria Math" panose="02040503050406030204" pitchFamily="18" charset="0"/>
                                    </a:rPr>
                                    <m:t>, </m:t>
                                  </m:r>
                                  <m:acc>
                                    <m:accPr>
                                      <m:chr m:val="̂"/>
                                      <m:ctrlPr>
                                        <a:rPr lang="en-US" sz="4400" i="1">
                                          <a:solidFill>
                                            <a:schemeClr val="bg1"/>
                                          </a:solidFill>
                                          <a:latin typeface="Cambria Math" panose="02040503050406030204" pitchFamily="18" charset="0"/>
                                        </a:rPr>
                                      </m:ctrlPr>
                                    </m:accPr>
                                    <m:e>
                                      <m:r>
                                        <a:rPr lang="en-US" sz="4400" b="1" i="1">
                                          <a:solidFill>
                                            <a:schemeClr val="bg1"/>
                                          </a:solidFill>
                                          <a:latin typeface="Cambria Math" panose="02040503050406030204" pitchFamily="18" charset="0"/>
                                        </a:rPr>
                                        <m:t>𝜷</m:t>
                                      </m:r>
                                    </m:e>
                                  </m:acc>
                                </m:e>
                              </m:d>
                              <m:r>
                                <a:rPr lang="en-US" sz="4400" b="1" i="1" smtClean="0">
                                  <a:solidFill>
                                    <a:schemeClr val="bg1"/>
                                  </a:solidFill>
                                  <a:latin typeface="Cambria Math" panose="02040503050406030204" pitchFamily="18" charset="0"/>
                                </a:rPr>
                                <m:t>(</m:t>
                              </m:r>
                              <m:r>
                                <a:rPr lang="en-US" sz="4400" b="0" i="1" smtClean="0">
                                  <a:solidFill>
                                    <a:schemeClr val="bg1"/>
                                  </a:solidFill>
                                  <a:latin typeface="Cambria Math" panose="02040503050406030204" pitchFamily="18" charset="0"/>
                                </a:rPr>
                                <m:t>1</m:t>
                              </m:r>
                              <m:r>
                                <a:rPr lang="en-US" sz="4400" b="1"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𝑍</m:t>
                                  </m:r>
                                </m:e>
                                <m:sub>
                                  <m:r>
                                    <a:rPr lang="en-US" sz="4400" b="0" i="1" smtClean="0">
                                      <a:solidFill>
                                        <a:schemeClr val="bg1"/>
                                      </a:solidFill>
                                      <a:latin typeface="Cambria Math" panose="02040503050406030204" pitchFamily="18" charset="0"/>
                                    </a:rPr>
                                    <m:t>𝑖</m:t>
                                  </m:r>
                                </m:sub>
                              </m:sSub>
                              <m:r>
                                <a:rPr lang="en-US" sz="4400" b="0" i="1" smtClean="0">
                                  <a:solidFill>
                                    <a:schemeClr val="bg1"/>
                                  </a:solidFill>
                                  <a:latin typeface="Cambria Math" panose="02040503050406030204" pitchFamily="18" charset="0"/>
                                </a:rPr>
                                <m:t>)</m:t>
                              </m:r>
                            </m:e>
                          </m:nary>
                        </m:den>
                      </m:f>
                    </m:oMath>
                  </m:oMathPara>
                </a14:m>
                <a:endParaRPr lang="en-US" sz="4400" dirty="0">
                  <a:solidFill>
                    <a:schemeClr val="bg1"/>
                  </a:solidFill>
                </a:endParaRPr>
              </a:p>
            </p:txBody>
          </p:sp>
        </mc:Choice>
        <mc:Fallback>
          <p:sp>
            <p:nvSpPr>
              <p:cNvPr id="4" name="TextBox 3">
                <a:extLst>
                  <a:ext uri="{FF2B5EF4-FFF2-40B4-BE49-F238E27FC236}">
                    <a16:creationId xmlns:a16="http://schemas.microsoft.com/office/drawing/2014/main" id="{A38BBF52-AD0F-2C4C-85F5-B5DB3276300B}"/>
                  </a:ext>
                </a:extLst>
              </p:cNvPr>
              <p:cNvSpPr txBox="1">
                <a:spLocks noRot="1" noChangeAspect="1" noMove="1" noResize="1" noEditPoints="1" noAdjustHandles="1" noChangeArrowheads="1" noChangeShapeType="1" noTextEdit="1"/>
              </p:cNvSpPr>
              <p:nvPr/>
            </p:nvSpPr>
            <p:spPr>
              <a:xfrm>
                <a:off x="128674" y="2328942"/>
                <a:ext cx="12010852" cy="2123915"/>
              </a:xfrm>
              <a:prstGeom prst="rect">
                <a:avLst/>
              </a:prstGeom>
              <a:blipFill>
                <a:blip r:embed="rId2"/>
                <a:stretch>
                  <a:fillRect l="-7286" t="-44970" b="-72189"/>
                </a:stretch>
              </a:blipFill>
            </p:spPr>
            <p:txBody>
              <a:bodyPr/>
              <a:lstStyle/>
              <a:p>
                <a:r>
                  <a:rPr lang="en-US">
                    <a:noFill/>
                  </a:rPr>
                  <a:t> </a:t>
                </a:r>
              </a:p>
            </p:txBody>
          </p:sp>
        </mc:Fallback>
      </mc:AlternateContent>
    </p:spTree>
    <p:extLst>
      <p:ext uri="{BB962C8B-B14F-4D97-AF65-F5344CB8AC3E}">
        <p14:creationId xmlns:p14="http://schemas.microsoft.com/office/powerpoint/2010/main" val="9654572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A08C3-9CFD-ED43-85BA-37C90393849F}"/>
              </a:ext>
            </a:extLst>
          </p:cNvPr>
          <p:cNvSpPr>
            <a:spLocks noGrp="1"/>
          </p:cNvSpPr>
          <p:nvPr>
            <p:ph type="title"/>
          </p:nvPr>
        </p:nvSpPr>
        <p:spPr/>
        <p:txBody>
          <a:bodyPr/>
          <a:lstStyle/>
          <a:p>
            <a:r>
              <a:rPr lang="en-US" dirty="0"/>
              <a:t>ATO estimator</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A38BBF52-AD0F-2C4C-85F5-B5DB3276300B}"/>
                  </a:ext>
                </a:extLst>
              </p:cNvPr>
              <p:cNvSpPr txBox="1"/>
              <p:nvPr/>
            </p:nvSpPr>
            <p:spPr>
              <a:xfrm>
                <a:off x="128674" y="2328942"/>
                <a:ext cx="12010852" cy="212391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sz="4400" b="0" i="1" smtClean="0">
                              <a:solidFill>
                                <a:schemeClr val="bg1"/>
                              </a:solidFill>
                              <a:latin typeface="Cambria Math" panose="02040503050406030204" pitchFamily="18" charset="0"/>
                            </a:rPr>
                          </m:ctrlPr>
                        </m:fPr>
                        <m:num>
                          <m:nary>
                            <m:naryPr>
                              <m:chr m:val="∑"/>
                              <m:ctrlPr>
                                <a:rPr lang="en-US" sz="4400" b="0" i="1" smtClean="0">
                                  <a:solidFill>
                                    <a:schemeClr val="bg1"/>
                                  </a:solidFill>
                                  <a:latin typeface="Cambria Math" panose="02040503050406030204" pitchFamily="18" charset="0"/>
                                </a:rPr>
                              </m:ctrlPr>
                            </m:naryPr>
                            <m:sub>
                              <m:r>
                                <a:rPr lang="en-US" sz="4400" b="0" i="1" smtClean="0">
                                  <a:solidFill>
                                    <a:schemeClr val="bg1"/>
                                  </a:solidFill>
                                  <a:latin typeface="Cambria Math" panose="02040503050406030204" pitchFamily="18" charset="0"/>
                                </a:rPr>
                                <m:t>𝑖</m:t>
                              </m:r>
                              <m:r>
                                <a:rPr lang="en-US" sz="4400" b="0" i="1" smtClean="0">
                                  <a:solidFill>
                                    <a:schemeClr val="bg1"/>
                                  </a:solidFill>
                                  <a:latin typeface="Cambria Math" panose="02040503050406030204" pitchFamily="18" charset="0"/>
                                </a:rPr>
                                <m:t>=1</m:t>
                              </m:r>
                            </m:sub>
                            <m:sup>
                              <m:r>
                                <a:rPr lang="en-US" sz="4400" b="0" i="1" smtClean="0">
                                  <a:solidFill>
                                    <a:schemeClr val="bg1"/>
                                  </a:solidFill>
                                  <a:latin typeface="Cambria Math" panose="02040503050406030204" pitchFamily="18" charset="0"/>
                                </a:rPr>
                                <m:t>𝑛</m:t>
                              </m:r>
                            </m:sup>
                            <m:e>
                              <m:d>
                                <m:dPr>
                                  <m:ctrlPr>
                                    <a:rPr lang="en-US" sz="4400" b="0" i="1" smtClean="0">
                                      <a:solidFill>
                                        <a:schemeClr val="bg1"/>
                                      </a:solidFill>
                                      <a:latin typeface="Cambria Math" panose="02040503050406030204" pitchFamily="18" charset="0"/>
                                    </a:rPr>
                                  </m:ctrlPr>
                                </m:dPr>
                                <m:e>
                                  <m:r>
                                    <a:rPr lang="en-US" sz="4400" b="0" i="1" smtClean="0">
                                      <a:solidFill>
                                        <a:schemeClr val="bg1"/>
                                      </a:solidFill>
                                      <a:latin typeface="Cambria Math" panose="02040503050406030204" pitchFamily="18" charset="0"/>
                                    </a:rPr>
                                    <m:t>1−</m:t>
                                  </m:r>
                                  <m:r>
                                    <a:rPr lang="en-US" sz="4400" b="0" i="1" smtClean="0">
                                      <a:solidFill>
                                        <a:schemeClr val="bg1"/>
                                      </a:solidFill>
                                      <a:latin typeface="Cambria Math" panose="02040503050406030204" pitchFamily="18" charset="0"/>
                                    </a:rPr>
                                    <m:t>𝑒</m:t>
                                  </m:r>
                                  <m:d>
                                    <m:dPr>
                                      <m:ctrlPr>
                                        <a:rPr lang="en-US" sz="4400" b="0" i="1" smtClean="0">
                                          <a:solidFill>
                                            <a:schemeClr val="bg1"/>
                                          </a:solidFill>
                                          <a:latin typeface="Cambria Math" panose="02040503050406030204" pitchFamily="18" charset="0"/>
                                        </a:rPr>
                                      </m:ctrlPr>
                                    </m:dPr>
                                    <m:e>
                                      <m:sSub>
                                        <m:sSubPr>
                                          <m:ctrlPr>
                                            <a:rPr lang="en-US" sz="4400" b="0" i="1" smtClean="0">
                                              <a:solidFill>
                                                <a:schemeClr val="bg1"/>
                                              </a:solidFill>
                                              <a:latin typeface="Cambria Math" panose="02040503050406030204" pitchFamily="18" charset="0"/>
                                            </a:rPr>
                                          </m:ctrlPr>
                                        </m:sSubPr>
                                        <m:e>
                                          <m:r>
                                            <a:rPr lang="en-US" sz="4400" b="1" i="0" smtClean="0">
                                              <a:solidFill>
                                                <a:schemeClr val="bg1"/>
                                              </a:solidFill>
                                              <a:latin typeface="Cambria Math" panose="02040503050406030204" pitchFamily="18" charset="0"/>
                                            </a:rPr>
                                            <m:t>𝐗</m:t>
                                          </m:r>
                                        </m:e>
                                        <m:sub>
                                          <m:r>
                                            <a:rPr lang="en-US" sz="4400" b="0" i="1" smtClean="0">
                                              <a:solidFill>
                                                <a:schemeClr val="bg1"/>
                                              </a:solidFill>
                                              <a:latin typeface="Cambria Math" panose="02040503050406030204" pitchFamily="18" charset="0"/>
                                            </a:rPr>
                                            <m:t>𝑖</m:t>
                                          </m:r>
                                        </m:sub>
                                      </m:sSub>
                                      <m:r>
                                        <a:rPr lang="en-US" sz="4400" b="0" i="1" smtClean="0">
                                          <a:solidFill>
                                            <a:schemeClr val="bg1"/>
                                          </a:solidFill>
                                          <a:latin typeface="Cambria Math" panose="02040503050406030204" pitchFamily="18" charset="0"/>
                                        </a:rPr>
                                        <m:t>, </m:t>
                                      </m:r>
                                      <m:acc>
                                        <m:accPr>
                                          <m:chr m:val="̂"/>
                                          <m:ctrlPr>
                                            <a:rPr lang="en-US" sz="4400" b="0" i="1" smtClean="0">
                                              <a:solidFill>
                                                <a:schemeClr val="bg1"/>
                                              </a:solidFill>
                                              <a:latin typeface="Cambria Math" panose="02040503050406030204" pitchFamily="18" charset="0"/>
                                            </a:rPr>
                                          </m:ctrlPr>
                                        </m:accPr>
                                        <m:e>
                                          <m:r>
                                            <a:rPr lang="en-US" sz="4400" b="1" i="1" smtClean="0">
                                              <a:solidFill>
                                                <a:schemeClr val="bg1"/>
                                              </a:solidFill>
                                              <a:latin typeface="Cambria Math" panose="02040503050406030204" pitchFamily="18" charset="0"/>
                                            </a:rPr>
                                            <m:t>𝜷</m:t>
                                          </m:r>
                                        </m:e>
                                      </m:acc>
                                    </m:e>
                                  </m:d>
                                </m:e>
                              </m:d>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𝑍</m:t>
                                  </m:r>
                                </m:e>
                                <m:sub>
                                  <m:r>
                                    <a:rPr lang="en-US" sz="4400" b="0" i="1" smtClean="0">
                                      <a:solidFill>
                                        <a:schemeClr val="bg1"/>
                                      </a:solidFill>
                                      <a:latin typeface="Cambria Math" panose="02040503050406030204" pitchFamily="18" charset="0"/>
                                    </a:rPr>
                                    <m:t>𝑖</m:t>
                                  </m:r>
                                </m:sub>
                              </m:sSub>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𝑌</m:t>
                                  </m:r>
                                </m:e>
                                <m:sub>
                                  <m:r>
                                    <a:rPr lang="en-US" sz="4400" b="0" i="1" smtClean="0">
                                      <a:solidFill>
                                        <a:schemeClr val="bg1"/>
                                      </a:solidFill>
                                      <a:latin typeface="Cambria Math" panose="02040503050406030204" pitchFamily="18" charset="0"/>
                                    </a:rPr>
                                    <m:t>𝑖</m:t>
                                  </m:r>
                                </m:sub>
                              </m:sSub>
                            </m:e>
                          </m:nary>
                        </m:num>
                        <m:den>
                          <m:nary>
                            <m:naryPr>
                              <m:chr m:val="∑"/>
                              <m:ctrlPr>
                                <a:rPr lang="en-US" sz="4400" b="0" i="1" smtClean="0">
                                  <a:solidFill>
                                    <a:schemeClr val="bg1"/>
                                  </a:solidFill>
                                  <a:latin typeface="Cambria Math" panose="02040503050406030204" pitchFamily="18" charset="0"/>
                                </a:rPr>
                              </m:ctrlPr>
                            </m:naryPr>
                            <m:sub>
                              <m:r>
                                <a:rPr lang="en-US" sz="4400" b="0" i="1" smtClean="0">
                                  <a:solidFill>
                                    <a:schemeClr val="bg1"/>
                                  </a:solidFill>
                                  <a:latin typeface="Cambria Math" panose="02040503050406030204" pitchFamily="18" charset="0"/>
                                </a:rPr>
                                <m:t>𝑖</m:t>
                              </m:r>
                              <m:r>
                                <a:rPr lang="en-US" sz="4400" b="0" i="1" smtClean="0">
                                  <a:solidFill>
                                    <a:schemeClr val="bg1"/>
                                  </a:solidFill>
                                  <a:latin typeface="Cambria Math" panose="02040503050406030204" pitchFamily="18" charset="0"/>
                                </a:rPr>
                                <m:t>=1</m:t>
                              </m:r>
                            </m:sub>
                            <m:sup>
                              <m:r>
                                <a:rPr lang="en-US" sz="4400" b="0" i="1" smtClean="0">
                                  <a:solidFill>
                                    <a:schemeClr val="bg1"/>
                                  </a:solidFill>
                                  <a:latin typeface="Cambria Math" panose="02040503050406030204" pitchFamily="18" charset="0"/>
                                </a:rPr>
                                <m:t>𝑛</m:t>
                              </m:r>
                            </m:sup>
                            <m:e>
                              <m:d>
                                <m:dPr>
                                  <m:ctrlPr>
                                    <a:rPr lang="en-US" sz="4400" i="1">
                                      <a:solidFill>
                                        <a:schemeClr val="bg1"/>
                                      </a:solidFill>
                                      <a:latin typeface="Cambria Math" panose="02040503050406030204" pitchFamily="18" charset="0"/>
                                    </a:rPr>
                                  </m:ctrlPr>
                                </m:dPr>
                                <m:e>
                                  <m:r>
                                    <a:rPr lang="en-US" sz="4400" i="1">
                                      <a:solidFill>
                                        <a:schemeClr val="bg1"/>
                                      </a:solidFill>
                                      <a:latin typeface="Cambria Math" panose="02040503050406030204" pitchFamily="18" charset="0"/>
                                    </a:rPr>
                                    <m:t>1−</m:t>
                                  </m:r>
                                  <m:r>
                                    <a:rPr lang="en-US" sz="4400" i="1">
                                      <a:solidFill>
                                        <a:schemeClr val="bg1"/>
                                      </a:solidFill>
                                      <a:latin typeface="Cambria Math" panose="02040503050406030204" pitchFamily="18" charset="0"/>
                                    </a:rPr>
                                    <m:t>𝑒</m:t>
                                  </m:r>
                                  <m:d>
                                    <m:dPr>
                                      <m:ctrlPr>
                                        <a:rPr lang="en-US" sz="4400" i="1">
                                          <a:solidFill>
                                            <a:schemeClr val="bg1"/>
                                          </a:solidFill>
                                          <a:latin typeface="Cambria Math" panose="02040503050406030204" pitchFamily="18" charset="0"/>
                                        </a:rPr>
                                      </m:ctrlPr>
                                    </m:dPr>
                                    <m:e>
                                      <m:sSub>
                                        <m:sSubPr>
                                          <m:ctrlPr>
                                            <a:rPr lang="en-US" sz="4400" i="1">
                                              <a:solidFill>
                                                <a:schemeClr val="bg1"/>
                                              </a:solidFill>
                                              <a:latin typeface="Cambria Math" panose="02040503050406030204" pitchFamily="18" charset="0"/>
                                            </a:rPr>
                                          </m:ctrlPr>
                                        </m:sSubPr>
                                        <m:e>
                                          <m:r>
                                            <a:rPr lang="en-US" sz="4400" b="1">
                                              <a:solidFill>
                                                <a:schemeClr val="bg1"/>
                                              </a:solidFill>
                                              <a:latin typeface="Cambria Math" panose="02040503050406030204" pitchFamily="18" charset="0"/>
                                            </a:rPr>
                                            <m:t>𝐗</m:t>
                                          </m:r>
                                        </m:e>
                                        <m:sub>
                                          <m:r>
                                            <a:rPr lang="en-US" sz="4400" i="1">
                                              <a:solidFill>
                                                <a:schemeClr val="bg1"/>
                                              </a:solidFill>
                                              <a:latin typeface="Cambria Math" panose="02040503050406030204" pitchFamily="18" charset="0"/>
                                            </a:rPr>
                                            <m:t>𝑖</m:t>
                                          </m:r>
                                        </m:sub>
                                      </m:sSub>
                                      <m:r>
                                        <a:rPr lang="en-US" sz="4400" i="1">
                                          <a:solidFill>
                                            <a:schemeClr val="bg1"/>
                                          </a:solidFill>
                                          <a:latin typeface="Cambria Math" panose="02040503050406030204" pitchFamily="18" charset="0"/>
                                        </a:rPr>
                                        <m:t>, </m:t>
                                      </m:r>
                                      <m:acc>
                                        <m:accPr>
                                          <m:chr m:val="̂"/>
                                          <m:ctrlPr>
                                            <a:rPr lang="en-US" sz="4400" i="1">
                                              <a:solidFill>
                                                <a:schemeClr val="bg1"/>
                                              </a:solidFill>
                                              <a:latin typeface="Cambria Math" panose="02040503050406030204" pitchFamily="18" charset="0"/>
                                            </a:rPr>
                                          </m:ctrlPr>
                                        </m:accPr>
                                        <m:e>
                                          <m:r>
                                            <a:rPr lang="en-US" sz="4400" b="1" i="1">
                                              <a:solidFill>
                                                <a:schemeClr val="bg1"/>
                                              </a:solidFill>
                                              <a:latin typeface="Cambria Math" panose="02040503050406030204" pitchFamily="18" charset="0"/>
                                            </a:rPr>
                                            <m:t>𝜷</m:t>
                                          </m:r>
                                        </m:e>
                                      </m:acc>
                                    </m:e>
                                  </m:d>
                                </m:e>
                              </m:d>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𝑍</m:t>
                                  </m:r>
                                </m:e>
                                <m:sub>
                                  <m:r>
                                    <a:rPr lang="en-US" sz="4400" i="1">
                                      <a:solidFill>
                                        <a:schemeClr val="bg1"/>
                                      </a:solidFill>
                                      <a:latin typeface="Cambria Math" panose="02040503050406030204" pitchFamily="18" charset="0"/>
                                    </a:rPr>
                                    <m:t>𝑖</m:t>
                                  </m:r>
                                </m:sub>
                              </m:sSub>
                            </m:e>
                          </m:nary>
                        </m:den>
                      </m:f>
                      <m:r>
                        <a:rPr lang="en-US" sz="4400" b="0" i="1" smtClean="0">
                          <a:solidFill>
                            <a:schemeClr val="tx1">
                              <a:lumMod val="75000"/>
                              <a:lumOff val="25000"/>
                            </a:schemeClr>
                          </a:solidFill>
                          <a:latin typeface="Cambria Math" panose="02040503050406030204" pitchFamily="18" charset="0"/>
                        </a:rPr>
                        <m:t>−</m:t>
                      </m:r>
                      <m:f>
                        <m:fPr>
                          <m:ctrlPr>
                            <a:rPr lang="en-US" sz="4400" i="1">
                              <a:solidFill>
                                <a:schemeClr val="tx1">
                                  <a:lumMod val="75000"/>
                                  <a:lumOff val="25000"/>
                                </a:schemeClr>
                              </a:solidFill>
                              <a:latin typeface="Cambria Math" panose="02040503050406030204" pitchFamily="18" charset="0"/>
                            </a:rPr>
                          </m:ctrlPr>
                        </m:fPr>
                        <m:num>
                          <m:nary>
                            <m:naryPr>
                              <m:chr m:val="∑"/>
                              <m:ctrlPr>
                                <a:rPr lang="en-US" sz="4400" i="1">
                                  <a:solidFill>
                                    <a:schemeClr val="tx1">
                                      <a:lumMod val="75000"/>
                                      <a:lumOff val="25000"/>
                                    </a:schemeClr>
                                  </a:solidFill>
                                  <a:latin typeface="Cambria Math" panose="02040503050406030204" pitchFamily="18" charset="0"/>
                                </a:rPr>
                              </m:ctrlPr>
                            </m:naryPr>
                            <m:sub>
                              <m:r>
                                <a:rPr lang="en-US" sz="4400" i="1">
                                  <a:solidFill>
                                    <a:schemeClr val="tx1">
                                      <a:lumMod val="75000"/>
                                      <a:lumOff val="25000"/>
                                    </a:schemeClr>
                                  </a:solidFill>
                                  <a:latin typeface="Cambria Math" panose="02040503050406030204" pitchFamily="18" charset="0"/>
                                </a:rPr>
                                <m:t>𝑖</m:t>
                              </m:r>
                              <m:r>
                                <a:rPr lang="en-US" sz="4400" i="1">
                                  <a:solidFill>
                                    <a:schemeClr val="tx1">
                                      <a:lumMod val="75000"/>
                                      <a:lumOff val="25000"/>
                                    </a:schemeClr>
                                  </a:solidFill>
                                  <a:latin typeface="Cambria Math" panose="02040503050406030204" pitchFamily="18" charset="0"/>
                                </a:rPr>
                                <m:t>=1</m:t>
                              </m:r>
                            </m:sub>
                            <m:sup>
                              <m:r>
                                <a:rPr lang="en-US" sz="4400" i="1">
                                  <a:solidFill>
                                    <a:schemeClr val="tx1">
                                      <a:lumMod val="75000"/>
                                      <a:lumOff val="25000"/>
                                    </a:schemeClr>
                                  </a:solidFill>
                                  <a:latin typeface="Cambria Math" panose="02040503050406030204" pitchFamily="18" charset="0"/>
                                </a:rPr>
                                <m:t>𝑛</m:t>
                              </m:r>
                            </m:sup>
                            <m:e>
                              <m:r>
                                <a:rPr lang="en-US" sz="4400" i="1">
                                  <a:solidFill>
                                    <a:schemeClr val="tx1">
                                      <a:lumMod val="75000"/>
                                      <a:lumOff val="25000"/>
                                    </a:schemeClr>
                                  </a:solidFill>
                                  <a:latin typeface="Cambria Math" panose="02040503050406030204" pitchFamily="18" charset="0"/>
                                </a:rPr>
                                <m:t>𝑒</m:t>
                              </m:r>
                              <m:d>
                                <m:dPr>
                                  <m:ctrlPr>
                                    <a:rPr lang="en-US" sz="4400" i="1">
                                      <a:solidFill>
                                        <a:schemeClr val="tx1">
                                          <a:lumMod val="75000"/>
                                          <a:lumOff val="25000"/>
                                        </a:schemeClr>
                                      </a:solidFill>
                                      <a:latin typeface="Cambria Math" panose="02040503050406030204" pitchFamily="18" charset="0"/>
                                    </a:rPr>
                                  </m:ctrlPr>
                                </m:dPr>
                                <m:e>
                                  <m:sSub>
                                    <m:sSubPr>
                                      <m:ctrlPr>
                                        <a:rPr lang="en-US" sz="4400" i="1">
                                          <a:solidFill>
                                            <a:schemeClr val="tx1">
                                              <a:lumMod val="75000"/>
                                              <a:lumOff val="25000"/>
                                            </a:schemeClr>
                                          </a:solidFill>
                                          <a:latin typeface="Cambria Math" panose="02040503050406030204" pitchFamily="18" charset="0"/>
                                        </a:rPr>
                                      </m:ctrlPr>
                                    </m:sSubPr>
                                    <m:e>
                                      <m:r>
                                        <a:rPr lang="en-US" sz="4400" b="1">
                                          <a:solidFill>
                                            <a:schemeClr val="tx1">
                                              <a:lumMod val="75000"/>
                                              <a:lumOff val="25000"/>
                                            </a:schemeClr>
                                          </a:solidFill>
                                          <a:latin typeface="Cambria Math" panose="02040503050406030204" pitchFamily="18" charset="0"/>
                                        </a:rPr>
                                        <m:t>𝐗</m:t>
                                      </m:r>
                                    </m:e>
                                    <m:sub>
                                      <m:r>
                                        <a:rPr lang="en-US" sz="4400" i="1">
                                          <a:solidFill>
                                            <a:schemeClr val="tx1">
                                              <a:lumMod val="75000"/>
                                              <a:lumOff val="25000"/>
                                            </a:schemeClr>
                                          </a:solidFill>
                                          <a:latin typeface="Cambria Math" panose="02040503050406030204" pitchFamily="18" charset="0"/>
                                        </a:rPr>
                                        <m:t>𝑖</m:t>
                                      </m:r>
                                    </m:sub>
                                  </m:sSub>
                                  <m:r>
                                    <a:rPr lang="en-US" sz="4400" i="1">
                                      <a:solidFill>
                                        <a:schemeClr val="tx1">
                                          <a:lumMod val="75000"/>
                                          <a:lumOff val="25000"/>
                                        </a:schemeClr>
                                      </a:solidFill>
                                      <a:latin typeface="Cambria Math" panose="02040503050406030204" pitchFamily="18" charset="0"/>
                                    </a:rPr>
                                    <m:t>, </m:t>
                                  </m:r>
                                  <m:acc>
                                    <m:accPr>
                                      <m:chr m:val="̂"/>
                                      <m:ctrlPr>
                                        <a:rPr lang="en-US" sz="4400" i="1">
                                          <a:solidFill>
                                            <a:schemeClr val="tx1">
                                              <a:lumMod val="75000"/>
                                              <a:lumOff val="25000"/>
                                            </a:schemeClr>
                                          </a:solidFill>
                                          <a:latin typeface="Cambria Math" panose="02040503050406030204" pitchFamily="18" charset="0"/>
                                        </a:rPr>
                                      </m:ctrlPr>
                                    </m:accPr>
                                    <m:e>
                                      <m:r>
                                        <a:rPr lang="en-US" sz="4400" b="1" i="1">
                                          <a:solidFill>
                                            <a:schemeClr val="tx1">
                                              <a:lumMod val="75000"/>
                                              <a:lumOff val="25000"/>
                                            </a:schemeClr>
                                          </a:solidFill>
                                          <a:latin typeface="Cambria Math" panose="02040503050406030204" pitchFamily="18" charset="0"/>
                                        </a:rPr>
                                        <m:t>𝜷</m:t>
                                      </m:r>
                                    </m:e>
                                  </m:acc>
                                </m:e>
                              </m:d>
                              <m:sSub>
                                <m:sSubPr>
                                  <m:ctrlPr>
                                    <a:rPr lang="en-US" sz="4400" i="1">
                                      <a:solidFill>
                                        <a:schemeClr val="tx1">
                                          <a:lumMod val="75000"/>
                                          <a:lumOff val="25000"/>
                                        </a:schemeClr>
                                      </a:solidFill>
                                      <a:latin typeface="Cambria Math" panose="02040503050406030204" pitchFamily="18" charset="0"/>
                                    </a:rPr>
                                  </m:ctrlPr>
                                </m:sSubPr>
                                <m:e>
                                  <m:r>
                                    <a:rPr lang="en-US" sz="4400" b="0" i="1" smtClean="0">
                                      <a:solidFill>
                                        <a:schemeClr val="tx1">
                                          <a:lumMod val="75000"/>
                                          <a:lumOff val="25000"/>
                                        </a:schemeClr>
                                      </a:solidFill>
                                      <a:latin typeface="Cambria Math" panose="02040503050406030204" pitchFamily="18" charset="0"/>
                                    </a:rPr>
                                    <m:t>(1−</m:t>
                                  </m:r>
                                  <m:r>
                                    <a:rPr lang="en-US" sz="4400" i="1">
                                      <a:solidFill>
                                        <a:schemeClr val="tx1">
                                          <a:lumMod val="75000"/>
                                          <a:lumOff val="25000"/>
                                        </a:schemeClr>
                                      </a:solidFill>
                                      <a:latin typeface="Cambria Math" panose="02040503050406030204" pitchFamily="18" charset="0"/>
                                    </a:rPr>
                                    <m:t>𝑍</m:t>
                                  </m:r>
                                </m:e>
                                <m:sub>
                                  <m:r>
                                    <a:rPr lang="en-US" sz="4400" i="1">
                                      <a:solidFill>
                                        <a:schemeClr val="tx1">
                                          <a:lumMod val="75000"/>
                                          <a:lumOff val="25000"/>
                                        </a:schemeClr>
                                      </a:solidFill>
                                      <a:latin typeface="Cambria Math" panose="02040503050406030204" pitchFamily="18" charset="0"/>
                                    </a:rPr>
                                    <m:t>𝑖</m:t>
                                  </m:r>
                                </m:sub>
                              </m:sSub>
                              <m:r>
                                <a:rPr lang="en-US" sz="4400" b="0" i="1" smtClean="0">
                                  <a:solidFill>
                                    <a:schemeClr val="tx1">
                                      <a:lumMod val="75000"/>
                                      <a:lumOff val="25000"/>
                                    </a:schemeClr>
                                  </a:solidFill>
                                  <a:latin typeface="Cambria Math" panose="02040503050406030204" pitchFamily="18" charset="0"/>
                                </a:rPr>
                                <m:t>)</m:t>
                              </m:r>
                              <m:sSub>
                                <m:sSubPr>
                                  <m:ctrlPr>
                                    <a:rPr lang="en-US" sz="4400" i="1">
                                      <a:solidFill>
                                        <a:schemeClr val="tx1">
                                          <a:lumMod val="75000"/>
                                          <a:lumOff val="25000"/>
                                        </a:schemeClr>
                                      </a:solidFill>
                                      <a:latin typeface="Cambria Math" panose="02040503050406030204" pitchFamily="18" charset="0"/>
                                    </a:rPr>
                                  </m:ctrlPr>
                                </m:sSubPr>
                                <m:e>
                                  <m:r>
                                    <a:rPr lang="en-US" sz="4400" i="1">
                                      <a:solidFill>
                                        <a:schemeClr val="tx1">
                                          <a:lumMod val="75000"/>
                                          <a:lumOff val="25000"/>
                                        </a:schemeClr>
                                      </a:solidFill>
                                      <a:latin typeface="Cambria Math" panose="02040503050406030204" pitchFamily="18" charset="0"/>
                                    </a:rPr>
                                    <m:t>𝑌</m:t>
                                  </m:r>
                                </m:e>
                                <m:sub>
                                  <m:r>
                                    <a:rPr lang="en-US" sz="4400" i="1">
                                      <a:solidFill>
                                        <a:schemeClr val="tx1">
                                          <a:lumMod val="75000"/>
                                          <a:lumOff val="25000"/>
                                        </a:schemeClr>
                                      </a:solidFill>
                                      <a:latin typeface="Cambria Math" panose="02040503050406030204" pitchFamily="18" charset="0"/>
                                    </a:rPr>
                                    <m:t>𝑖</m:t>
                                  </m:r>
                                </m:sub>
                              </m:sSub>
                            </m:e>
                          </m:nary>
                        </m:num>
                        <m:den>
                          <m:nary>
                            <m:naryPr>
                              <m:chr m:val="∑"/>
                              <m:ctrlPr>
                                <a:rPr lang="en-US" sz="4400" i="1">
                                  <a:solidFill>
                                    <a:schemeClr val="tx1">
                                      <a:lumMod val="75000"/>
                                      <a:lumOff val="25000"/>
                                    </a:schemeClr>
                                  </a:solidFill>
                                  <a:latin typeface="Cambria Math" panose="02040503050406030204" pitchFamily="18" charset="0"/>
                                </a:rPr>
                              </m:ctrlPr>
                            </m:naryPr>
                            <m:sub>
                              <m:r>
                                <a:rPr lang="en-US" sz="4400" i="1">
                                  <a:solidFill>
                                    <a:schemeClr val="tx1">
                                      <a:lumMod val="75000"/>
                                      <a:lumOff val="25000"/>
                                    </a:schemeClr>
                                  </a:solidFill>
                                  <a:latin typeface="Cambria Math" panose="02040503050406030204" pitchFamily="18" charset="0"/>
                                </a:rPr>
                                <m:t>𝑖</m:t>
                              </m:r>
                              <m:r>
                                <a:rPr lang="en-US" sz="4400" i="1">
                                  <a:solidFill>
                                    <a:schemeClr val="tx1">
                                      <a:lumMod val="75000"/>
                                      <a:lumOff val="25000"/>
                                    </a:schemeClr>
                                  </a:solidFill>
                                  <a:latin typeface="Cambria Math" panose="02040503050406030204" pitchFamily="18" charset="0"/>
                                </a:rPr>
                                <m:t>=1</m:t>
                              </m:r>
                            </m:sub>
                            <m:sup>
                              <m:r>
                                <a:rPr lang="en-US" sz="4400" i="1">
                                  <a:solidFill>
                                    <a:schemeClr val="tx1">
                                      <a:lumMod val="75000"/>
                                      <a:lumOff val="25000"/>
                                    </a:schemeClr>
                                  </a:solidFill>
                                  <a:latin typeface="Cambria Math" panose="02040503050406030204" pitchFamily="18" charset="0"/>
                                </a:rPr>
                                <m:t>𝑛</m:t>
                              </m:r>
                            </m:sup>
                            <m:e>
                              <m:r>
                                <a:rPr lang="en-US" sz="4400" i="1">
                                  <a:solidFill>
                                    <a:schemeClr val="tx1">
                                      <a:lumMod val="75000"/>
                                      <a:lumOff val="25000"/>
                                    </a:schemeClr>
                                  </a:solidFill>
                                  <a:latin typeface="Cambria Math" panose="02040503050406030204" pitchFamily="18" charset="0"/>
                                </a:rPr>
                                <m:t>𝑒</m:t>
                              </m:r>
                              <m:d>
                                <m:dPr>
                                  <m:ctrlPr>
                                    <a:rPr lang="en-US" sz="4400" i="1">
                                      <a:solidFill>
                                        <a:schemeClr val="tx1">
                                          <a:lumMod val="75000"/>
                                          <a:lumOff val="25000"/>
                                        </a:schemeClr>
                                      </a:solidFill>
                                      <a:latin typeface="Cambria Math" panose="02040503050406030204" pitchFamily="18" charset="0"/>
                                    </a:rPr>
                                  </m:ctrlPr>
                                </m:dPr>
                                <m:e>
                                  <m:sSub>
                                    <m:sSubPr>
                                      <m:ctrlPr>
                                        <a:rPr lang="en-US" sz="4400" i="1">
                                          <a:solidFill>
                                            <a:schemeClr val="tx1">
                                              <a:lumMod val="75000"/>
                                              <a:lumOff val="25000"/>
                                            </a:schemeClr>
                                          </a:solidFill>
                                          <a:latin typeface="Cambria Math" panose="02040503050406030204" pitchFamily="18" charset="0"/>
                                        </a:rPr>
                                      </m:ctrlPr>
                                    </m:sSubPr>
                                    <m:e>
                                      <m:r>
                                        <a:rPr lang="en-US" sz="4400" b="1">
                                          <a:solidFill>
                                            <a:schemeClr val="tx1">
                                              <a:lumMod val="75000"/>
                                              <a:lumOff val="25000"/>
                                            </a:schemeClr>
                                          </a:solidFill>
                                          <a:latin typeface="Cambria Math" panose="02040503050406030204" pitchFamily="18" charset="0"/>
                                        </a:rPr>
                                        <m:t>𝐗</m:t>
                                      </m:r>
                                    </m:e>
                                    <m:sub>
                                      <m:r>
                                        <a:rPr lang="en-US" sz="4400" i="1">
                                          <a:solidFill>
                                            <a:schemeClr val="tx1">
                                              <a:lumMod val="75000"/>
                                              <a:lumOff val="25000"/>
                                            </a:schemeClr>
                                          </a:solidFill>
                                          <a:latin typeface="Cambria Math" panose="02040503050406030204" pitchFamily="18" charset="0"/>
                                        </a:rPr>
                                        <m:t>𝑖</m:t>
                                      </m:r>
                                    </m:sub>
                                  </m:sSub>
                                  <m:r>
                                    <a:rPr lang="en-US" sz="4400" i="1">
                                      <a:solidFill>
                                        <a:schemeClr val="tx1">
                                          <a:lumMod val="75000"/>
                                          <a:lumOff val="25000"/>
                                        </a:schemeClr>
                                      </a:solidFill>
                                      <a:latin typeface="Cambria Math" panose="02040503050406030204" pitchFamily="18" charset="0"/>
                                    </a:rPr>
                                    <m:t>, </m:t>
                                  </m:r>
                                  <m:acc>
                                    <m:accPr>
                                      <m:chr m:val="̂"/>
                                      <m:ctrlPr>
                                        <a:rPr lang="en-US" sz="4400" i="1">
                                          <a:solidFill>
                                            <a:schemeClr val="tx1">
                                              <a:lumMod val="75000"/>
                                              <a:lumOff val="25000"/>
                                            </a:schemeClr>
                                          </a:solidFill>
                                          <a:latin typeface="Cambria Math" panose="02040503050406030204" pitchFamily="18" charset="0"/>
                                        </a:rPr>
                                      </m:ctrlPr>
                                    </m:accPr>
                                    <m:e>
                                      <m:r>
                                        <a:rPr lang="en-US" sz="4400" b="1" i="1">
                                          <a:solidFill>
                                            <a:schemeClr val="tx1">
                                              <a:lumMod val="75000"/>
                                              <a:lumOff val="25000"/>
                                            </a:schemeClr>
                                          </a:solidFill>
                                          <a:latin typeface="Cambria Math" panose="02040503050406030204" pitchFamily="18" charset="0"/>
                                        </a:rPr>
                                        <m:t>𝜷</m:t>
                                      </m:r>
                                    </m:e>
                                  </m:acc>
                                </m:e>
                              </m:d>
                              <m:r>
                                <a:rPr lang="en-US" sz="4400" b="1" i="1" smtClean="0">
                                  <a:solidFill>
                                    <a:schemeClr val="tx1">
                                      <a:lumMod val="75000"/>
                                      <a:lumOff val="25000"/>
                                    </a:schemeClr>
                                  </a:solidFill>
                                  <a:latin typeface="Cambria Math" panose="02040503050406030204" pitchFamily="18" charset="0"/>
                                </a:rPr>
                                <m:t>(</m:t>
                              </m:r>
                              <m:r>
                                <a:rPr lang="en-US" sz="4400" b="0" i="1" smtClean="0">
                                  <a:solidFill>
                                    <a:schemeClr val="tx1">
                                      <a:lumMod val="75000"/>
                                      <a:lumOff val="25000"/>
                                    </a:schemeClr>
                                  </a:solidFill>
                                  <a:latin typeface="Cambria Math" panose="02040503050406030204" pitchFamily="18" charset="0"/>
                                </a:rPr>
                                <m:t>1</m:t>
                              </m:r>
                              <m:r>
                                <a:rPr lang="en-US" sz="4400" b="1" i="1" smtClean="0">
                                  <a:solidFill>
                                    <a:schemeClr val="tx1">
                                      <a:lumMod val="75000"/>
                                      <a:lumOff val="25000"/>
                                    </a:schemeClr>
                                  </a:solidFill>
                                  <a:latin typeface="Cambria Math" panose="02040503050406030204" pitchFamily="18" charset="0"/>
                                </a:rPr>
                                <m:t>−</m:t>
                              </m:r>
                              <m:sSub>
                                <m:sSubPr>
                                  <m:ctrlPr>
                                    <a:rPr lang="en-US" sz="4400" b="0" i="1" smtClean="0">
                                      <a:solidFill>
                                        <a:schemeClr val="tx1">
                                          <a:lumMod val="75000"/>
                                          <a:lumOff val="25000"/>
                                        </a:schemeClr>
                                      </a:solidFill>
                                      <a:latin typeface="Cambria Math" panose="02040503050406030204" pitchFamily="18" charset="0"/>
                                    </a:rPr>
                                  </m:ctrlPr>
                                </m:sSubPr>
                                <m:e>
                                  <m:r>
                                    <a:rPr lang="en-US" sz="4400" b="0" i="1" smtClean="0">
                                      <a:solidFill>
                                        <a:schemeClr val="tx1">
                                          <a:lumMod val="75000"/>
                                          <a:lumOff val="25000"/>
                                        </a:schemeClr>
                                      </a:solidFill>
                                      <a:latin typeface="Cambria Math" panose="02040503050406030204" pitchFamily="18" charset="0"/>
                                    </a:rPr>
                                    <m:t>𝑍</m:t>
                                  </m:r>
                                </m:e>
                                <m:sub>
                                  <m:r>
                                    <a:rPr lang="en-US" sz="4400" b="0" i="1" smtClean="0">
                                      <a:solidFill>
                                        <a:schemeClr val="tx1">
                                          <a:lumMod val="75000"/>
                                          <a:lumOff val="25000"/>
                                        </a:schemeClr>
                                      </a:solidFill>
                                      <a:latin typeface="Cambria Math" panose="02040503050406030204" pitchFamily="18" charset="0"/>
                                    </a:rPr>
                                    <m:t>𝑖</m:t>
                                  </m:r>
                                </m:sub>
                              </m:sSub>
                              <m:r>
                                <a:rPr lang="en-US" sz="4400" b="0" i="1" smtClean="0">
                                  <a:solidFill>
                                    <a:schemeClr val="tx1">
                                      <a:lumMod val="75000"/>
                                      <a:lumOff val="25000"/>
                                    </a:schemeClr>
                                  </a:solidFill>
                                  <a:latin typeface="Cambria Math" panose="02040503050406030204" pitchFamily="18" charset="0"/>
                                </a:rPr>
                                <m:t>)</m:t>
                              </m:r>
                            </m:e>
                          </m:nary>
                        </m:den>
                      </m:f>
                    </m:oMath>
                  </m:oMathPara>
                </a14:m>
                <a:endParaRPr lang="en-US" sz="4400" dirty="0"/>
              </a:p>
            </p:txBody>
          </p:sp>
        </mc:Choice>
        <mc:Fallback>
          <p:sp>
            <p:nvSpPr>
              <p:cNvPr id="4" name="TextBox 3">
                <a:extLst>
                  <a:ext uri="{FF2B5EF4-FFF2-40B4-BE49-F238E27FC236}">
                    <a16:creationId xmlns:a16="http://schemas.microsoft.com/office/drawing/2014/main" id="{A38BBF52-AD0F-2C4C-85F5-B5DB3276300B}"/>
                  </a:ext>
                </a:extLst>
              </p:cNvPr>
              <p:cNvSpPr txBox="1">
                <a:spLocks noRot="1" noChangeAspect="1" noMove="1" noResize="1" noEditPoints="1" noAdjustHandles="1" noChangeArrowheads="1" noChangeShapeType="1" noTextEdit="1"/>
              </p:cNvSpPr>
              <p:nvPr/>
            </p:nvSpPr>
            <p:spPr>
              <a:xfrm>
                <a:off x="128674" y="2328942"/>
                <a:ext cx="12010852" cy="2123915"/>
              </a:xfrm>
              <a:prstGeom prst="rect">
                <a:avLst/>
              </a:prstGeom>
              <a:blipFill>
                <a:blip r:embed="rId2"/>
                <a:stretch>
                  <a:fillRect l="-7286" t="-44970" b="-7218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270C6A79-2E50-0647-9FAE-40BA0012F36D}"/>
                  </a:ext>
                </a:extLst>
              </p:cNvPr>
              <p:cNvSpPr txBox="1"/>
              <p:nvPr/>
            </p:nvSpPr>
            <p:spPr>
              <a:xfrm>
                <a:off x="2752531" y="4851921"/>
                <a:ext cx="935833" cy="92333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6000" b="0" i="1" smtClean="0">
                              <a:solidFill>
                                <a:schemeClr val="accent1"/>
                              </a:solidFill>
                              <a:latin typeface="Cambria Math" panose="02040503050406030204" pitchFamily="18" charset="0"/>
                            </a:rPr>
                          </m:ctrlPr>
                        </m:sSubPr>
                        <m:e>
                          <m:acc>
                            <m:accPr>
                              <m:chr m:val="̂"/>
                              <m:ctrlPr>
                                <a:rPr lang="en-US" sz="6000" b="0" i="1" smtClean="0">
                                  <a:solidFill>
                                    <a:schemeClr val="accent1"/>
                                  </a:solidFill>
                                  <a:latin typeface="Cambria Math" panose="02040503050406030204" pitchFamily="18" charset="0"/>
                                </a:rPr>
                              </m:ctrlPr>
                            </m:accPr>
                            <m:e>
                              <m:r>
                                <a:rPr lang="en-US" sz="6000" b="0" i="1" smtClean="0">
                                  <a:solidFill>
                                    <a:schemeClr val="accent1"/>
                                  </a:solidFill>
                                  <a:latin typeface="Cambria Math" panose="02040503050406030204" pitchFamily="18" charset="0"/>
                                </a:rPr>
                                <m:t>𝜇</m:t>
                              </m:r>
                            </m:e>
                          </m:acc>
                        </m:e>
                        <m:sub>
                          <m:r>
                            <a:rPr lang="en-US" sz="6000" b="0" i="1" smtClean="0">
                              <a:solidFill>
                                <a:schemeClr val="accent1"/>
                              </a:solidFill>
                              <a:latin typeface="Cambria Math" panose="02040503050406030204" pitchFamily="18" charset="0"/>
                            </a:rPr>
                            <m:t>1</m:t>
                          </m:r>
                        </m:sub>
                      </m:sSub>
                    </m:oMath>
                  </m:oMathPara>
                </a14:m>
                <a:endParaRPr lang="en-US" sz="6000" dirty="0">
                  <a:solidFill>
                    <a:schemeClr val="accent1"/>
                  </a:solidFill>
                </a:endParaRPr>
              </a:p>
            </p:txBody>
          </p:sp>
        </mc:Choice>
        <mc:Fallback>
          <p:sp>
            <p:nvSpPr>
              <p:cNvPr id="3" name="TextBox 2">
                <a:extLst>
                  <a:ext uri="{FF2B5EF4-FFF2-40B4-BE49-F238E27FC236}">
                    <a16:creationId xmlns:a16="http://schemas.microsoft.com/office/drawing/2014/main" id="{270C6A79-2E50-0647-9FAE-40BA0012F36D}"/>
                  </a:ext>
                </a:extLst>
              </p:cNvPr>
              <p:cNvSpPr txBox="1">
                <a:spLocks noRot="1" noChangeAspect="1" noMove="1" noResize="1" noEditPoints="1" noAdjustHandles="1" noChangeArrowheads="1" noChangeShapeType="1" noTextEdit="1"/>
              </p:cNvSpPr>
              <p:nvPr/>
            </p:nvSpPr>
            <p:spPr>
              <a:xfrm>
                <a:off x="2752531" y="4851921"/>
                <a:ext cx="935833" cy="923330"/>
              </a:xfrm>
              <a:prstGeom prst="rect">
                <a:avLst/>
              </a:prstGeom>
              <a:blipFill>
                <a:blip r:embed="rId3"/>
                <a:stretch>
                  <a:fillRect l="-17568" t="-17568" r="-6757" b="-20270"/>
                </a:stretch>
              </a:blipFill>
            </p:spPr>
            <p:txBody>
              <a:bodyPr/>
              <a:lstStyle/>
              <a:p>
                <a:r>
                  <a:rPr lang="en-US">
                    <a:noFill/>
                  </a:rPr>
                  <a:t> </a:t>
                </a:r>
              </a:p>
            </p:txBody>
          </p:sp>
        </mc:Fallback>
      </mc:AlternateContent>
      <p:sp>
        <p:nvSpPr>
          <p:cNvPr id="5" name="Right Brace 4">
            <a:extLst>
              <a:ext uri="{FF2B5EF4-FFF2-40B4-BE49-F238E27FC236}">
                <a16:creationId xmlns:a16="http://schemas.microsoft.com/office/drawing/2014/main" id="{5F6E4E5C-D6F5-1B4F-BEF5-C6BC6629F3EB}"/>
              </a:ext>
            </a:extLst>
          </p:cNvPr>
          <p:cNvSpPr/>
          <p:nvPr/>
        </p:nvSpPr>
        <p:spPr>
          <a:xfrm rot="5400000">
            <a:off x="2865594" y="1988519"/>
            <a:ext cx="409086" cy="5317717"/>
          </a:xfrm>
          <a:prstGeom prst="rightBrace">
            <a:avLst>
              <a:gd name="adj1" fmla="val 51264"/>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183604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A08C3-9CFD-ED43-85BA-37C90393849F}"/>
              </a:ext>
            </a:extLst>
          </p:cNvPr>
          <p:cNvSpPr>
            <a:spLocks noGrp="1"/>
          </p:cNvSpPr>
          <p:nvPr>
            <p:ph type="title"/>
          </p:nvPr>
        </p:nvSpPr>
        <p:spPr/>
        <p:txBody>
          <a:bodyPr/>
          <a:lstStyle/>
          <a:p>
            <a:r>
              <a:rPr lang="en-US" dirty="0"/>
              <a:t>ATO estimator</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A38BBF52-AD0F-2C4C-85F5-B5DB3276300B}"/>
                  </a:ext>
                </a:extLst>
              </p:cNvPr>
              <p:cNvSpPr txBox="1"/>
              <p:nvPr/>
            </p:nvSpPr>
            <p:spPr>
              <a:xfrm>
                <a:off x="128674" y="2328942"/>
                <a:ext cx="12010852" cy="212391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sz="4400" b="0" i="1" smtClean="0">
                              <a:solidFill>
                                <a:schemeClr val="tx1">
                                  <a:lumMod val="75000"/>
                                  <a:lumOff val="25000"/>
                                </a:schemeClr>
                              </a:solidFill>
                              <a:latin typeface="Cambria Math" panose="02040503050406030204" pitchFamily="18" charset="0"/>
                            </a:rPr>
                          </m:ctrlPr>
                        </m:fPr>
                        <m:num>
                          <m:nary>
                            <m:naryPr>
                              <m:chr m:val="∑"/>
                              <m:ctrlPr>
                                <a:rPr lang="en-US" sz="4400" b="0" i="1" smtClean="0">
                                  <a:solidFill>
                                    <a:schemeClr val="tx1">
                                      <a:lumMod val="75000"/>
                                      <a:lumOff val="25000"/>
                                    </a:schemeClr>
                                  </a:solidFill>
                                  <a:latin typeface="Cambria Math" panose="02040503050406030204" pitchFamily="18" charset="0"/>
                                </a:rPr>
                              </m:ctrlPr>
                            </m:naryPr>
                            <m:sub>
                              <m:r>
                                <a:rPr lang="en-US" sz="4400" b="0" i="1" smtClean="0">
                                  <a:solidFill>
                                    <a:schemeClr val="tx1">
                                      <a:lumMod val="75000"/>
                                      <a:lumOff val="25000"/>
                                    </a:schemeClr>
                                  </a:solidFill>
                                  <a:latin typeface="Cambria Math" panose="02040503050406030204" pitchFamily="18" charset="0"/>
                                </a:rPr>
                                <m:t>𝑖</m:t>
                              </m:r>
                              <m:r>
                                <a:rPr lang="en-US" sz="4400" b="0" i="1" smtClean="0">
                                  <a:solidFill>
                                    <a:schemeClr val="tx1">
                                      <a:lumMod val="75000"/>
                                      <a:lumOff val="25000"/>
                                    </a:schemeClr>
                                  </a:solidFill>
                                  <a:latin typeface="Cambria Math" panose="02040503050406030204" pitchFamily="18" charset="0"/>
                                </a:rPr>
                                <m:t>=1</m:t>
                              </m:r>
                            </m:sub>
                            <m:sup>
                              <m:r>
                                <a:rPr lang="en-US" sz="4400" b="0" i="1" smtClean="0">
                                  <a:solidFill>
                                    <a:schemeClr val="tx1">
                                      <a:lumMod val="75000"/>
                                      <a:lumOff val="25000"/>
                                    </a:schemeClr>
                                  </a:solidFill>
                                  <a:latin typeface="Cambria Math" panose="02040503050406030204" pitchFamily="18" charset="0"/>
                                </a:rPr>
                                <m:t>𝑛</m:t>
                              </m:r>
                            </m:sup>
                            <m:e>
                              <m:d>
                                <m:dPr>
                                  <m:ctrlPr>
                                    <a:rPr lang="en-US" sz="4400" b="0" i="1" smtClean="0">
                                      <a:solidFill>
                                        <a:schemeClr val="tx1">
                                          <a:lumMod val="75000"/>
                                          <a:lumOff val="25000"/>
                                        </a:schemeClr>
                                      </a:solidFill>
                                      <a:latin typeface="Cambria Math" panose="02040503050406030204" pitchFamily="18" charset="0"/>
                                    </a:rPr>
                                  </m:ctrlPr>
                                </m:dPr>
                                <m:e>
                                  <m:r>
                                    <a:rPr lang="en-US" sz="4400" b="0" i="1" smtClean="0">
                                      <a:solidFill>
                                        <a:schemeClr val="tx1">
                                          <a:lumMod val="75000"/>
                                          <a:lumOff val="25000"/>
                                        </a:schemeClr>
                                      </a:solidFill>
                                      <a:latin typeface="Cambria Math" panose="02040503050406030204" pitchFamily="18" charset="0"/>
                                    </a:rPr>
                                    <m:t>1−</m:t>
                                  </m:r>
                                  <m:r>
                                    <a:rPr lang="en-US" sz="4400" b="0" i="1" smtClean="0">
                                      <a:solidFill>
                                        <a:schemeClr val="tx1">
                                          <a:lumMod val="75000"/>
                                          <a:lumOff val="25000"/>
                                        </a:schemeClr>
                                      </a:solidFill>
                                      <a:latin typeface="Cambria Math" panose="02040503050406030204" pitchFamily="18" charset="0"/>
                                    </a:rPr>
                                    <m:t>𝑒</m:t>
                                  </m:r>
                                  <m:d>
                                    <m:dPr>
                                      <m:ctrlPr>
                                        <a:rPr lang="en-US" sz="4400" b="0" i="1" smtClean="0">
                                          <a:solidFill>
                                            <a:schemeClr val="tx1">
                                              <a:lumMod val="75000"/>
                                              <a:lumOff val="25000"/>
                                            </a:schemeClr>
                                          </a:solidFill>
                                          <a:latin typeface="Cambria Math" panose="02040503050406030204" pitchFamily="18" charset="0"/>
                                        </a:rPr>
                                      </m:ctrlPr>
                                    </m:dPr>
                                    <m:e>
                                      <m:sSub>
                                        <m:sSubPr>
                                          <m:ctrlPr>
                                            <a:rPr lang="en-US" sz="4400" b="0" i="1" smtClean="0">
                                              <a:solidFill>
                                                <a:schemeClr val="tx1">
                                                  <a:lumMod val="75000"/>
                                                  <a:lumOff val="25000"/>
                                                </a:schemeClr>
                                              </a:solidFill>
                                              <a:latin typeface="Cambria Math" panose="02040503050406030204" pitchFamily="18" charset="0"/>
                                            </a:rPr>
                                          </m:ctrlPr>
                                        </m:sSubPr>
                                        <m:e>
                                          <m:r>
                                            <a:rPr lang="en-US" sz="4400" b="1" i="0" smtClean="0">
                                              <a:solidFill>
                                                <a:schemeClr val="tx1">
                                                  <a:lumMod val="75000"/>
                                                  <a:lumOff val="25000"/>
                                                </a:schemeClr>
                                              </a:solidFill>
                                              <a:latin typeface="Cambria Math" panose="02040503050406030204" pitchFamily="18" charset="0"/>
                                            </a:rPr>
                                            <m:t>𝐗</m:t>
                                          </m:r>
                                        </m:e>
                                        <m:sub>
                                          <m:r>
                                            <a:rPr lang="en-US" sz="4400" b="0" i="1" smtClean="0">
                                              <a:solidFill>
                                                <a:schemeClr val="tx1">
                                                  <a:lumMod val="75000"/>
                                                  <a:lumOff val="25000"/>
                                                </a:schemeClr>
                                              </a:solidFill>
                                              <a:latin typeface="Cambria Math" panose="02040503050406030204" pitchFamily="18" charset="0"/>
                                            </a:rPr>
                                            <m:t>𝑖</m:t>
                                          </m:r>
                                        </m:sub>
                                      </m:sSub>
                                      <m:r>
                                        <a:rPr lang="en-US" sz="4400" b="0" i="1" smtClean="0">
                                          <a:solidFill>
                                            <a:schemeClr val="tx1">
                                              <a:lumMod val="75000"/>
                                              <a:lumOff val="25000"/>
                                            </a:schemeClr>
                                          </a:solidFill>
                                          <a:latin typeface="Cambria Math" panose="02040503050406030204" pitchFamily="18" charset="0"/>
                                        </a:rPr>
                                        <m:t>, </m:t>
                                      </m:r>
                                      <m:acc>
                                        <m:accPr>
                                          <m:chr m:val="̂"/>
                                          <m:ctrlPr>
                                            <a:rPr lang="en-US" sz="4400" b="0" i="1" smtClean="0">
                                              <a:solidFill>
                                                <a:schemeClr val="tx1">
                                                  <a:lumMod val="75000"/>
                                                  <a:lumOff val="25000"/>
                                                </a:schemeClr>
                                              </a:solidFill>
                                              <a:latin typeface="Cambria Math" panose="02040503050406030204" pitchFamily="18" charset="0"/>
                                            </a:rPr>
                                          </m:ctrlPr>
                                        </m:accPr>
                                        <m:e>
                                          <m:r>
                                            <a:rPr lang="en-US" sz="4400" b="1" i="1" smtClean="0">
                                              <a:solidFill>
                                                <a:schemeClr val="tx1">
                                                  <a:lumMod val="75000"/>
                                                  <a:lumOff val="25000"/>
                                                </a:schemeClr>
                                              </a:solidFill>
                                              <a:latin typeface="Cambria Math" panose="02040503050406030204" pitchFamily="18" charset="0"/>
                                            </a:rPr>
                                            <m:t>𝜷</m:t>
                                          </m:r>
                                        </m:e>
                                      </m:acc>
                                    </m:e>
                                  </m:d>
                                </m:e>
                              </m:d>
                              <m:sSub>
                                <m:sSubPr>
                                  <m:ctrlPr>
                                    <a:rPr lang="en-US" sz="4400" b="0" i="1" smtClean="0">
                                      <a:solidFill>
                                        <a:schemeClr val="tx1">
                                          <a:lumMod val="75000"/>
                                          <a:lumOff val="25000"/>
                                        </a:schemeClr>
                                      </a:solidFill>
                                      <a:latin typeface="Cambria Math" panose="02040503050406030204" pitchFamily="18" charset="0"/>
                                    </a:rPr>
                                  </m:ctrlPr>
                                </m:sSubPr>
                                <m:e>
                                  <m:r>
                                    <a:rPr lang="en-US" sz="4400" b="0" i="1" smtClean="0">
                                      <a:solidFill>
                                        <a:schemeClr val="tx1">
                                          <a:lumMod val="75000"/>
                                          <a:lumOff val="25000"/>
                                        </a:schemeClr>
                                      </a:solidFill>
                                      <a:latin typeface="Cambria Math" panose="02040503050406030204" pitchFamily="18" charset="0"/>
                                    </a:rPr>
                                    <m:t>𝑍</m:t>
                                  </m:r>
                                </m:e>
                                <m:sub>
                                  <m:r>
                                    <a:rPr lang="en-US" sz="4400" b="0" i="1" smtClean="0">
                                      <a:solidFill>
                                        <a:schemeClr val="tx1">
                                          <a:lumMod val="75000"/>
                                          <a:lumOff val="25000"/>
                                        </a:schemeClr>
                                      </a:solidFill>
                                      <a:latin typeface="Cambria Math" panose="02040503050406030204" pitchFamily="18" charset="0"/>
                                    </a:rPr>
                                    <m:t>𝑖</m:t>
                                  </m:r>
                                </m:sub>
                              </m:sSub>
                              <m:sSub>
                                <m:sSubPr>
                                  <m:ctrlPr>
                                    <a:rPr lang="en-US" sz="4400" b="0" i="1" smtClean="0">
                                      <a:solidFill>
                                        <a:schemeClr val="tx1">
                                          <a:lumMod val="75000"/>
                                          <a:lumOff val="25000"/>
                                        </a:schemeClr>
                                      </a:solidFill>
                                      <a:latin typeface="Cambria Math" panose="02040503050406030204" pitchFamily="18" charset="0"/>
                                    </a:rPr>
                                  </m:ctrlPr>
                                </m:sSubPr>
                                <m:e>
                                  <m:r>
                                    <a:rPr lang="en-US" sz="4400" b="0" i="1" smtClean="0">
                                      <a:solidFill>
                                        <a:schemeClr val="tx1">
                                          <a:lumMod val="75000"/>
                                          <a:lumOff val="25000"/>
                                        </a:schemeClr>
                                      </a:solidFill>
                                      <a:latin typeface="Cambria Math" panose="02040503050406030204" pitchFamily="18" charset="0"/>
                                    </a:rPr>
                                    <m:t>𝑌</m:t>
                                  </m:r>
                                </m:e>
                                <m:sub>
                                  <m:r>
                                    <a:rPr lang="en-US" sz="4400" b="0" i="1" smtClean="0">
                                      <a:solidFill>
                                        <a:schemeClr val="tx1">
                                          <a:lumMod val="75000"/>
                                          <a:lumOff val="25000"/>
                                        </a:schemeClr>
                                      </a:solidFill>
                                      <a:latin typeface="Cambria Math" panose="02040503050406030204" pitchFamily="18" charset="0"/>
                                    </a:rPr>
                                    <m:t>𝑖</m:t>
                                  </m:r>
                                </m:sub>
                              </m:sSub>
                            </m:e>
                          </m:nary>
                        </m:num>
                        <m:den>
                          <m:nary>
                            <m:naryPr>
                              <m:chr m:val="∑"/>
                              <m:ctrlPr>
                                <a:rPr lang="en-US" sz="4400" b="0" i="1" smtClean="0">
                                  <a:solidFill>
                                    <a:schemeClr val="tx1">
                                      <a:lumMod val="75000"/>
                                      <a:lumOff val="25000"/>
                                    </a:schemeClr>
                                  </a:solidFill>
                                  <a:latin typeface="Cambria Math" panose="02040503050406030204" pitchFamily="18" charset="0"/>
                                </a:rPr>
                              </m:ctrlPr>
                            </m:naryPr>
                            <m:sub>
                              <m:r>
                                <a:rPr lang="en-US" sz="4400" b="0" i="1" smtClean="0">
                                  <a:solidFill>
                                    <a:schemeClr val="tx1">
                                      <a:lumMod val="75000"/>
                                      <a:lumOff val="25000"/>
                                    </a:schemeClr>
                                  </a:solidFill>
                                  <a:latin typeface="Cambria Math" panose="02040503050406030204" pitchFamily="18" charset="0"/>
                                </a:rPr>
                                <m:t>𝑖</m:t>
                              </m:r>
                              <m:r>
                                <a:rPr lang="en-US" sz="4400" b="0" i="1" smtClean="0">
                                  <a:solidFill>
                                    <a:schemeClr val="tx1">
                                      <a:lumMod val="75000"/>
                                      <a:lumOff val="25000"/>
                                    </a:schemeClr>
                                  </a:solidFill>
                                  <a:latin typeface="Cambria Math" panose="02040503050406030204" pitchFamily="18" charset="0"/>
                                </a:rPr>
                                <m:t>=1</m:t>
                              </m:r>
                            </m:sub>
                            <m:sup>
                              <m:r>
                                <a:rPr lang="en-US" sz="4400" b="0" i="1" smtClean="0">
                                  <a:solidFill>
                                    <a:schemeClr val="tx1">
                                      <a:lumMod val="75000"/>
                                      <a:lumOff val="25000"/>
                                    </a:schemeClr>
                                  </a:solidFill>
                                  <a:latin typeface="Cambria Math" panose="02040503050406030204" pitchFamily="18" charset="0"/>
                                </a:rPr>
                                <m:t>𝑛</m:t>
                              </m:r>
                            </m:sup>
                            <m:e>
                              <m:d>
                                <m:dPr>
                                  <m:ctrlPr>
                                    <a:rPr lang="en-US" sz="4400" i="1">
                                      <a:solidFill>
                                        <a:schemeClr val="tx1">
                                          <a:lumMod val="75000"/>
                                          <a:lumOff val="25000"/>
                                        </a:schemeClr>
                                      </a:solidFill>
                                      <a:latin typeface="Cambria Math" panose="02040503050406030204" pitchFamily="18" charset="0"/>
                                    </a:rPr>
                                  </m:ctrlPr>
                                </m:dPr>
                                <m:e>
                                  <m:r>
                                    <a:rPr lang="en-US" sz="4400" i="1">
                                      <a:solidFill>
                                        <a:schemeClr val="tx1">
                                          <a:lumMod val="75000"/>
                                          <a:lumOff val="25000"/>
                                        </a:schemeClr>
                                      </a:solidFill>
                                      <a:latin typeface="Cambria Math" panose="02040503050406030204" pitchFamily="18" charset="0"/>
                                    </a:rPr>
                                    <m:t>1−</m:t>
                                  </m:r>
                                  <m:r>
                                    <a:rPr lang="en-US" sz="4400" i="1">
                                      <a:solidFill>
                                        <a:schemeClr val="tx1">
                                          <a:lumMod val="75000"/>
                                          <a:lumOff val="25000"/>
                                        </a:schemeClr>
                                      </a:solidFill>
                                      <a:latin typeface="Cambria Math" panose="02040503050406030204" pitchFamily="18" charset="0"/>
                                    </a:rPr>
                                    <m:t>𝑒</m:t>
                                  </m:r>
                                  <m:d>
                                    <m:dPr>
                                      <m:ctrlPr>
                                        <a:rPr lang="en-US" sz="4400" i="1">
                                          <a:solidFill>
                                            <a:schemeClr val="tx1">
                                              <a:lumMod val="75000"/>
                                              <a:lumOff val="25000"/>
                                            </a:schemeClr>
                                          </a:solidFill>
                                          <a:latin typeface="Cambria Math" panose="02040503050406030204" pitchFamily="18" charset="0"/>
                                        </a:rPr>
                                      </m:ctrlPr>
                                    </m:dPr>
                                    <m:e>
                                      <m:sSub>
                                        <m:sSubPr>
                                          <m:ctrlPr>
                                            <a:rPr lang="en-US" sz="4400" i="1">
                                              <a:solidFill>
                                                <a:schemeClr val="tx1">
                                                  <a:lumMod val="75000"/>
                                                  <a:lumOff val="25000"/>
                                                </a:schemeClr>
                                              </a:solidFill>
                                              <a:latin typeface="Cambria Math" panose="02040503050406030204" pitchFamily="18" charset="0"/>
                                            </a:rPr>
                                          </m:ctrlPr>
                                        </m:sSubPr>
                                        <m:e>
                                          <m:r>
                                            <a:rPr lang="en-US" sz="4400" b="1">
                                              <a:solidFill>
                                                <a:schemeClr val="tx1">
                                                  <a:lumMod val="75000"/>
                                                  <a:lumOff val="25000"/>
                                                </a:schemeClr>
                                              </a:solidFill>
                                              <a:latin typeface="Cambria Math" panose="02040503050406030204" pitchFamily="18" charset="0"/>
                                            </a:rPr>
                                            <m:t>𝐗</m:t>
                                          </m:r>
                                        </m:e>
                                        <m:sub>
                                          <m:r>
                                            <a:rPr lang="en-US" sz="4400" i="1">
                                              <a:solidFill>
                                                <a:schemeClr val="tx1">
                                                  <a:lumMod val="75000"/>
                                                  <a:lumOff val="25000"/>
                                                </a:schemeClr>
                                              </a:solidFill>
                                              <a:latin typeface="Cambria Math" panose="02040503050406030204" pitchFamily="18" charset="0"/>
                                            </a:rPr>
                                            <m:t>𝑖</m:t>
                                          </m:r>
                                        </m:sub>
                                      </m:sSub>
                                      <m:r>
                                        <a:rPr lang="en-US" sz="4400" i="1">
                                          <a:solidFill>
                                            <a:schemeClr val="tx1">
                                              <a:lumMod val="75000"/>
                                              <a:lumOff val="25000"/>
                                            </a:schemeClr>
                                          </a:solidFill>
                                          <a:latin typeface="Cambria Math" panose="02040503050406030204" pitchFamily="18" charset="0"/>
                                        </a:rPr>
                                        <m:t>, </m:t>
                                      </m:r>
                                      <m:acc>
                                        <m:accPr>
                                          <m:chr m:val="̂"/>
                                          <m:ctrlPr>
                                            <a:rPr lang="en-US" sz="4400" i="1">
                                              <a:solidFill>
                                                <a:schemeClr val="tx1">
                                                  <a:lumMod val="75000"/>
                                                  <a:lumOff val="25000"/>
                                                </a:schemeClr>
                                              </a:solidFill>
                                              <a:latin typeface="Cambria Math" panose="02040503050406030204" pitchFamily="18" charset="0"/>
                                            </a:rPr>
                                          </m:ctrlPr>
                                        </m:accPr>
                                        <m:e>
                                          <m:r>
                                            <a:rPr lang="en-US" sz="4400" b="1" i="1">
                                              <a:solidFill>
                                                <a:schemeClr val="tx1">
                                                  <a:lumMod val="75000"/>
                                                  <a:lumOff val="25000"/>
                                                </a:schemeClr>
                                              </a:solidFill>
                                              <a:latin typeface="Cambria Math" panose="02040503050406030204" pitchFamily="18" charset="0"/>
                                            </a:rPr>
                                            <m:t>𝜷</m:t>
                                          </m:r>
                                        </m:e>
                                      </m:acc>
                                    </m:e>
                                  </m:d>
                                </m:e>
                              </m:d>
                              <m:sSub>
                                <m:sSubPr>
                                  <m:ctrlPr>
                                    <a:rPr lang="en-US" sz="4400" i="1">
                                      <a:solidFill>
                                        <a:schemeClr val="tx1">
                                          <a:lumMod val="75000"/>
                                          <a:lumOff val="25000"/>
                                        </a:schemeClr>
                                      </a:solidFill>
                                      <a:latin typeface="Cambria Math" panose="02040503050406030204" pitchFamily="18" charset="0"/>
                                    </a:rPr>
                                  </m:ctrlPr>
                                </m:sSubPr>
                                <m:e>
                                  <m:r>
                                    <a:rPr lang="en-US" sz="4400" i="1">
                                      <a:solidFill>
                                        <a:schemeClr val="tx1">
                                          <a:lumMod val="75000"/>
                                          <a:lumOff val="25000"/>
                                        </a:schemeClr>
                                      </a:solidFill>
                                      <a:latin typeface="Cambria Math" panose="02040503050406030204" pitchFamily="18" charset="0"/>
                                    </a:rPr>
                                    <m:t>𝑍</m:t>
                                  </m:r>
                                </m:e>
                                <m:sub>
                                  <m:r>
                                    <a:rPr lang="en-US" sz="4400" i="1">
                                      <a:solidFill>
                                        <a:schemeClr val="tx1">
                                          <a:lumMod val="75000"/>
                                          <a:lumOff val="25000"/>
                                        </a:schemeClr>
                                      </a:solidFill>
                                      <a:latin typeface="Cambria Math" panose="02040503050406030204" pitchFamily="18" charset="0"/>
                                    </a:rPr>
                                    <m:t>𝑖</m:t>
                                  </m:r>
                                </m:sub>
                              </m:sSub>
                            </m:e>
                          </m:nary>
                        </m:den>
                      </m:f>
                      <m:r>
                        <a:rPr lang="en-US" sz="4400" b="0" i="1" smtClean="0">
                          <a:solidFill>
                            <a:schemeClr val="tx1">
                              <a:lumMod val="75000"/>
                              <a:lumOff val="25000"/>
                            </a:schemeClr>
                          </a:solidFill>
                          <a:latin typeface="Cambria Math" panose="02040503050406030204" pitchFamily="18" charset="0"/>
                        </a:rPr>
                        <m:t>−</m:t>
                      </m:r>
                      <m:f>
                        <m:fPr>
                          <m:ctrlPr>
                            <a:rPr lang="en-US" sz="4400" i="1" smtClean="0">
                              <a:solidFill>
                                <a:schemeClr val="bg1"/>
                              </a:solidFill>
                              <a:latin typeface="Cambria Math" panose="02040503050406030204" pitchFamily="18" charset="0"/>
                            </a:rPr>
                          </m:ctrlPr>
                        </m:fPr>
                        <m:num>
                          <m:nary>
                            <m:naryPr>
                              <m:chr m:val="∑"/>
                              <m:ctrlPr>
                                <a:rPr lang="en-US" sz="4400" i="1">
                                  <a:solidFill>
                                    <a:schemeClr val="bg1"/>
                                  </a:solidFill>
                                  <a:latin typeface="Cambria Math" panose="02040503050406030204" pitchFamily="18" charset="0"/>
                                </a:rPr>
                              </m:ctrlPr>
                            </m:naryPr>
                            <m:sub>
                              <m:r>
                                <a:rPr lang="en-US" sz="4400" i="1">
                                  <a:solidFill>
                                    <a:schemeClr val="bg1"/>
                                  </a:solidFill>
                                  <a:latin typeface="Cambria Math" panose="02040503050406030204" pitchFamily="18" charset="0"/>
                                </a:rPr>
                                <m:t>𝑖</m:t>
                              </m:r>
                              <m:r>
                                <a:rPr lang="en-US" sz="4400" i="1">
                                  <a:solidFill>
                                    <a:schemeClr val="bg1"/>
                                  </a:solidFill>
                                  <a:latin typeface="Cambria Math" panose="02040503050406030204" pitchFamily="18" charset="0"/>
                                </a:rPr>
                                <m:t>=1</m:t>
                              </m:r>
                            </m:sub>
                            <m:sup>
                              <m:r>
                                <a:rPr lang="en-US" sz="4400" i="1">
                                  <a:solidFill>
                                    <a:schemeClr val="bg1"/>
                                  </a:solidFill>
                                  <a:latin typeface="Cambria Math" panose="02040503050406030204" pitchFamily="18" charset="0"/>
                                </a:rPr>
                                <m:t>𝑛</m:t>
                              </m:r>
                            </m:sup>
                            <m:e>
                              <m:r>
                                <a:rPr lang="en-US" sz="4400" i="1">
                                  <a:solidFill>
                                    <a:schemeClr val="bg1"/>
                                  </a:solidFill>
                                  <a:latin typeface="Cambria Math" panose="02040503050406030204" pitchFamily="18" charset="0"/>
                                </a:rPr>
                                <m:t>𝑒</m:t>
                              </m:r>
                              <m:d>
                                <m:dPr>
                                  <m:ctrlPr>
                                    <a:rPr lang="en-US" sz="4400" i="1">
                                      <a:solidFill>
                                        <a:schemeClr val="bg1"/>
                                      </a:solidFill>
                                      <a:latin typeface="Cambria Math" panose="02040503050406030204" pitchFamily="18" charset="0"/>
                                    </a:rPr>
                                  </m:ctrlPr>
                                </m:dPr>
                                <m:e>
                                  <m:sSub>
                                    <m:sSubPr>
                                      <m:ctrlPr>
                                        <a:rPr lang="en-US" sz="4400" i="1">
                                          <a:solidFill>
                                            <a:schemeClr val="bg1"/>
                                          </a:solidFill>
                                          <a:latin typeface="Cambria Math" panose="02040503050406030204" pitchFamily="18" charset="0"/>
                                        </a:rPr>
                                      </m:ctrlPr>
                                    </m:sSubPr>
                                    <m:e>
                                      <m:r>
                                        <a:rPr lang="en-US" sz="4400" b="1">
                                          <a:solidFill>
                                            <a:schemeClr val="bg1"/>
                                          </a:solidFill>
                                          <a:latin typeface="Cambria Math" panose="02040503050406030204" pitchFamily="18" charset="0"/>
                                        </a:rPr>
                                        <m:t>𝐗</m:t>
                                      </m:r>
                                    </m:e>
                                    <m:sub>
                                      <m:r>
                                        <a:rPr lang="en-US" sz="4400" i="1">
                                          <a:solidFill>
                                            <a:schemeClr val="bg1"/>
                                          </a:solidFill>
                                          <a:latin typeface="Cambria Math" panose="02040503050406030204" pitchFamily="18" charset="0"/>
                                        </a:rPr>
                                        <m:t>𝑖</m:t>
                                      </m:r>
                                    </m:sub>
                                  </m:sSub>
                                  <m:r>
                                    <a:rPr lang="en-US" sz="4400" i="1">
                                      <a:solidFill>
                                        <a:schemeClr val="bg1"/>
                                      </a:solidFill>
                                      <a:latin typeface="Cambria Math" panose="02040503050406030204" pitchFamily="18" charset="0"/>
                                    </a:rPr>
                                    <m:t>, </m:t>
                                  </m:r>
                                  <m:acc>
                                    <m:accPr>
                                      <m:chr m:val="̂"/>
                                      <m:ctrlPr>
                                        <a:rPr lang="en-US" sz="4400" i="1">
                                          <a:solidFill>
                                            <a:schemeClr val="bg1"/>
                                          </a:solidFill>
                                          <a:latin typeface="Cambria Math" panose="02040503050406030204" pitchFamily="18" charset="0"/>
                                        </a:rPr>
                                      </m:ctrlPr>
                                    </m:accPr>
                                    <m:e>
                                      <m:r>
                                        <a:rPr lang="en-US" sz="4400" b="1" i="1">
                                          <a:solidFill>
                                            <a:schemeClr val="bg1"/>
                                          </a:solidFill>
                                          <a:latin typeface="Cambria Math" panose="02040503050406030204" pitchFamily="18" charset="0"/>
                                        </a:rPr>
                                        <m:t>𝜷</m:t>
                                      </m:r>
                                    </m:e>
                                  </m:acc>
                                </m:e>
                              </m:d>
                              <m:sSub>
                                <m:sSubPr>
                                  <m:ctrlPr>
                                    <a:rPr lang="en-US" sz="4400" i="1">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(1−</m:t>
                                  </m:r>
                                  <m:r>
                                    <a:rPr lang="en-US" sz="4400" i="1">
                                      <a:solidFill>
                                        <a:schemeClr val="bg1"/>
                                      </a:solidFill>
                                      <a:latin typeface="Cambria Math" panose="02040503050406030204" pitchFamily="18" charset="0"/>
                                    </a:rPr>
                                    <m:t>𝑍</m:t>
                                  </m:r>
                                </m:e>
                                <m:sub>
                                  <m:r>
                                    <a:rPr lang="en-US" sz="4400" i="1">
                                      <a:solidFill>
                                        <a:schemeClr val="bg1"/>
                                      </a:solidFill>
                                      <a:latin typeface="Cambria Math" panose="02040503050406030204" pitchFamily="18" charset="0"/>
                                    </a:rPr>
                                    <m:t>𝑖</m:t>
                                  </m:r>
                                </m:sub>
                              </m:sSub>
                              <m:r>
                                <a:rPr lang="en-US" sz="4400" b="0" i="1" smtClean="0">
                                  <a:solidFill>
                                    <a:schemeClr val="bg1"/>
                                  </a:solidFill>
                                  <a:latin typeface="Cambria Math" panose="02040503050406030204" pitchFamily="18" charset="0"/>
                                </a:rPr>
                                <m:t>)</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𝑌</m:t>
                                  </m:r>
                                </m:e>
                                <m:sub>
                                  <m:r>
                                    <a:rPr lang="en-US" sz="4400" i="1">
                                      <a:solidFill>
                                        <a:schemeClr val="bg1"/>
                                      </a:solidFill>
                                      <a:latin typeface="Cambria Math" panose="02040503050406030204" pitchFamily="18" charset="0"/>
                                    </a:rPr>
                                    <m:t>𝑖</m:t>
                                  </m:r>
                                </m:sub>
                              </m:sSub>
                            </m:e>
                          </m:nary>
                        </m:num>
                        <m:den>
                          <m:nary>
                            <m:naryPr>
                              <m:chr m:val="∑"/>
                              <m:ctrlPr>
                                <a:rPr lang="en-US" sz="4400" i="1">
                                  <a:solidFill>
                                    <a:schemeClr val="bg1"/>
                                  </a:solidFill>
                                  <a:latin typeface="Cambria Math" panose="02040503050406030204" pitchFamily="18" charset="0"/>
                                </a:rPr>
                              </m:ctrlPr>
                            </m:naryPr>
                            <m:sub>
                              <m:r>
                                <a:rPr lang="en-US" sz="4400" i="1">
                                  <a:solidFill>
                                    <a:schemeClr val="bg1"/>
                                  </a:solidFill>
                                  <a:latin typeface="Cambria Math" panose="02040503050406030204" pitchFamily="18" charset="0"/>
                                </a:rPr>
                                <m:t>𝑖</m:t>
                              </m:r>
                              <m:r>
                                <a:rPr lang="en-US" sz="4400" i="1">
                                  <a:solidFill>
                                    <a:schemeClr val="bg1"/>
                                  </a:solidFill>
                                  <a:latin typeface="Cambria Math" panose="02040503050406030204" pitchFamily="18" charset="0"/>
                                </a:rPr>
                                <m:t>=1</m:t>
                              </m:r>
                            </m:sub>
                            <m:sup>
                              <m:r>
                                <a:rPr lang="en-US" sz="4400" i="1">
                                  <a:solidFill>
                                    <a:schemeClr val="bg1"/>
                                  </a:solidFill>
                                  <a:latin typeface="Cambria Math" panose="02040503050406030204" pitchFamily="18" charset="0"/>
                                </a:rPr>
                                <m:t>𝑛</m:t>
                              </m:r>
                            </m:sup>
                            <m:e>
                              <m:r>
                                <a:rPr lang="en-US" sz="4400" i="1">
                                  <a:solidFill>
                                    <a:schemeClr val="bg1"/>
                                  </a:solidFill>
                                  <a:latin typeface="Cambria Math" panose="02040503050406030204" pitchFamily="18" charset="0"/>
                                </a:rPr>
                                <m:t>𝑒</m:t>
                              </m:r>
                              <m:d>
                                <m:dPr>
                                  <m:ctrlPr>
                                    <a:rPr lang="en-US" sz="4400" i="1">
                                      <a:solidFill>
                                        <a:schemeClr val="bg1"/>
                                      </a:solidFill>
                                      <a:latin typeface="Cambria Math" panose="02040503050406030204" pitchFamily="18" charset="0"/>
                                    </a:rPr>
                                  </m:ctrlPr>
                                </m:dPr>
                                <m:e>
                                  <m:sSub>
                                    <m:sSubPr>
                                      <m:ctrlPr>
                                        <a:rPr lang="en-US" sz="4400" i="1">
                                          <a:solidFill>
                                            <a:schemeClr val="bg1"/>
                                          </a:solidFill>
                                          <a:latin typeface="Cambria Math" panose="02040503050406030204" pitchFamily="18" charset="0"/>
                                        </a:rPr>
                                      </m:ctrlPr>
                                    </m:sSubPr>
                                    <m:e>
                                      <m:r>
                                        <a:rPr lang="en-US" sz="4400" b="1">
                                          <a:solidFill>
                                            <a:schemeClr val="bg1"/>
                                          </a:solidFill>
                                          <a:latin typeface="Cambria Math" panose="02040503050406030204" pitchFamily="18" charset="0"/>
                                        </a:rPr>
                                        <m:t>𝐗</m:t>
                                      </m:r>
                                    </m:e>
                                    <m:sub>
                                      <m:r>
                                        <a:rPr lang="en-US" sz="4400" i="1">
                                          <a:solidFill>
                                            <a:schemeClr val="bg1"/>
                                          </a:solidFill>
                                          <a:latin typeface="Cambria Math" panose="02040503050406030204" pitchFamily="18" charset="0"/>
                                        </a:rPr>
                                        <m:t>𝑖</m:t>
                                      </m:r>
                                    </m:sub>
                                  </m:sSub>
                                  <m:r>
                                    <a:rPr lang="en-US" sz="4400" i="1">
                                      <a:solidFill>
                                        <a:schemeClr val="bg1"/>
                                      </a:solidFill>
                                      <a:latin typeface="Cambria Math" panose="02040503050406030204" pitchFamily="18" charset="0"/>
                                    </a:rPr>
                                    <m:t>, </m:t>
                                  </m:r>
                                  <m:acc>
                                    <m:accPr>
                                      <m:chr m:val="̂"/>
                                      <m:ctrlPr>
                                        <a:rPr lang="en-US" sz="4400" i="1">
                                          <a:solidFill>
                                            <a:schemeClr val="bg1"/>
                                          </a:solidFill>
                                          <a:latin typeface="Cambria Math" panose="02040503050406030204" pitchFamily="18" charset="0"/>
                                        </a:rPr>
                                      </m:ctrlPr>
                                    </m:accPr>
                                    <m:e>
                                      <m:r>
                                        <a:rPr lang="en-US" sz="4400" b="1" i="1">
                                          <a:solidFill>
                                            <a:schemeClr val="bg1"/>
                                          </a:solidFill>
                                          <a:latin typeface="Cambria Math" panose="02040503050406030204" pitchFamily="18" charset="0"/>
                                        </a:rPr>
                                        <m:t>𝜷</m:t>
                                      </m:r>
                                    </m:e>
                                  </m:acc>
                                </m:e>
                              </m:d>
                              <m:r>
                                <a:rPr lang="en-US" sz="4400" b="1" i="1" smtClean="0">
                                  <a:solidFill>
                                    <a:schemeClr val="bg1"/>
                                  </a:solidFill>
                                  <a:latin typeface="Cambria Math" panose="02040503050406030204" pitchFamily="18" charset="0"/>
                                </a:rPr>
                                <m:t>(</m:t>
                              </m:r>
                              <m:r>
                                <a:rPr lang="en-US" sz="4400" b="0" i="1" smtClean="0">
                                  <a:solidFill>
                                    <a:schemeClr val="bg1"/>
                                  </a:solidFill>
                                  <a:latin typeface="Cambria Math" panose="02040503050406030204" pitchFamily="18" charset="0"/>
                                </a:rPr>
                                <m:t>1</m:t>
                              </m:r>
                              <m:r>
                                <a:rPr lang="en-US" sz="4400" b="1"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𝑍</m:t>
                                  </m:r>
                                </m:e>
                                <m:sub>
                                  <m:r>
                                    <a:rPr lang="en-US" sz="4400" b="0" i="1" smtClean="0">
                                      <a:solidFill>
                                        <a:schemeClr val="bg1"/>
                                      </a:solidFill>
                                      <a:latin typeface="Cambria Math" panose="02040503050406030204" pitchFamily="18" charset="0"/>
                                    </a:rPr>
                                    <m:t>𝑖</m:t>
                                  </m:r>
                                </m:sub>
                              </m:sSub>
                              <m:r>
                                <a:rPr lang="en-US" sz="4400" b="0" i="1" smtClean="0">
                                  <a:solidFill>
                                    <a:schemeClr val="bg1"/>
                                  </a:solidFill>
                                  <a:latin typeface="Cambria Math" panose="02040503050406030204" pitchFamily="18" charset="0"/>
                                </a:rPr>
                                <m:t>)</m:t>
                              </m:r>
                            </m:e>
                          </m:nary>
                        </m:den>
                      </m:f>
                    </m:oMath>
                  </m:oMathPara>
                </a14:m>
                <a:endParaRPr lang="en-US" sz="4400" dirty="0"/>
              </a:p>
            </p:txBody>
          </p:sp>
        </mc:Choice>
        <mc:Fallback>
          <p:sp>
            <p:nvSpPr>
              <p:cNvPr id="4" name="TextBox 3">
                <a:extLst>
                  <a:ext uri="{FF2B5EF4-FFF2-40B4-BE49-F238E27FC236}">
                    <a16:creationId xmlns:a16="http://schemas.microsoft.com/office/drawing/2014/main" id="{A38BBF52-AD0F-2C4C-85F5-B5DB3276300B}"/>
                  </a:ext>
                </a:extLst>
              </p:cNvPr>
              <p:cNvSpPr txBox="1">
                <a:spLocks noRot="1" noChangeAspect="1" noMove="1" noResize="1" noEditPoints="1" noAdjustHandles="1" noChangeArrowheads="1" noChangeShapeType="1" noTextEdit="1"/>
              </p:cNvSpPr>
              <p:nvPr/>
            </p:nvSpPr>
            <p:spPr>
              <a:xfrm>
                <a:off x="128674" y="2328942"/>
                <a:ext cx="12010852" cy="2123915"/>
              </a:xfrm>
              <a:prstGeom prst="rect">
                <a:avLst/>
              </a:prstGeom>
              <a:blipFill>
                <a:blip r:embed="rId2"/>
                <a:stretch>
                  <a:fillRect l="-7286" t="-44970" b="-72189"/>
                </a:stretch>
              </a:blipFill>
            </p:spPr>
            <p:txBody>
              <a:bodyPr/>
              <a:lstStyle/>
              <a:p>
                <a:r>
                  <a:rPr lang="en-US">
                    <a:noFill/>
                  </a:rPr>
                  <a:t> </a:t>
                </a:r>
              </a:p>
            </p:txBody>
          </p:sp>
        </mc:Fallback>
      </mc:AlternateContent>
      <p:sp>
        <p:nvSpPr>
          <p:cNvPr id="5" name="Right Brace 4">
            <a:extLst>
              <a:ext uri="{FF2B5EF4-FFF2-40B4-BE49-F238E27FC236}">
                <a16:creationId xmlns:a16="http://schemas.microsoft.com/office/drawing/2014/main" id="{5F6E4E5C-D6F5-1B4F-BEF5-C6BC6629F3EB}"/>
              </a:ext>
            </a:extLst>
          </p:cNvPr>
          <p:cNvSpPr/>
          <p:nvPr/>
        </p:nvSpPr>
        <p:spPr>
          <a:xfrm rot="5400000">
            <a:off x="2865594" y="1988519"/>
            <a:ext cx="409086" cy="5317717"/>
          </a:xfrm>
          <a:prstGeom prst="rightBrace">
            <a:avLst>
              <a:gd name="adj1" fmla="val 51264"/>
              <a:gd name="adj2"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D6CFB4C0-1FEF-D54D-9817-7142EF98D6D3}"/>
              </a:ext>
            </a:extLst>
          </p:cNvPr>
          <p:cNvSpPr/>
          <p:nvPr/>
        </p:nvSpPr>
        <p:spPr>
          <a:xfrm rot="5400000">
            <a:off x="9120217" y="1998542"/>
            <a:ext cx="409086" cy="5317717"/>
          </a:xfrm>
          <a:prstGeom prst="rightBrace">
            <a:avLst>
              <a:gd name="adj1" fmla="val 51264"/>
              <a:gd name="adj2" fmla="val 50000"/>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ED109B8-CEEB-AD4C-A3F6-77DC8B00BD6C}"/>
                  </a:ext>
                </a:extLst>
              </p:cNvPr>
              <p:cNvSpPr txBox="1"/>
              <p:nvPr/>
            </p:nvSpPr>
            <p:spPr>
              <a:xfrm>
                <a:off x="2752531" y="4851921"/>
                <a:ext cx="935833" cy="92333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6000" b="0" i="1" smtClean="0">
                              <a:solidFill>
                                <a:schemeClr val="accent1">
                                  <a:lumMod val="50000"/>
                                </a:schemeClr>
                              </a:solidFill>
                              <a:latin typeface="Cambria Math" panose="02040503050406030204" pitchFamily="18" charset="0"/>
                            </a:rPr>
                          </m:ctrlPr>
                        </m:sSubPr>
                        <m:e>
                          <m:acc>
                            <m:accPr>
                              <m:chr m:val="̂"/>
                              <m:ctrlPr>
                                <a:rPr lang="en-US" sz="6000" b="0" i="1" smtClean="0">
                                  <a:solidFill>
                                    <a:schemeClr val="accent1">
                                      <a:lumMod val="50000"/>
                                    </a:schemeClr>
                                  </a:solidFill>
                                  <a:latin typeface="Cambria Math" panose="02040503050406030204" pitchFamily="18" charset="0"/>
                                </a:rPr>
                              </m:ctrlPr>
                            </m:accPr>
                            <m:e>
                              <m:r>
                                <a:rPr lang="en-US" sz="6000" b="0" i="1" smtClean="0">
                                  <a:solidFill>
                                    <a:schemeClr val="accent1">
                                      <a:lumMod val="50000"/>
                                    </a:schemeClr>
                                  </a:solidFill>
                                  <a:latin typeface="Cambria Math" panose="02040503050406030204" pitchFamily="18" charset="0"/>
                                </a:rPr>
                                <m:t>𝜇</m:t>
                              </m:r>
                            </m:e>
                          </m:acc>
                        </m:e>
                        <m:sub>
                          <m:r>
                            <a:rPr lang="en-US" sz="6000" b="0" i="1" smtClean="0">
                              <a:solidFill>
                                <a:schemeClr val="accent1">
                                  <a:lumMod val="50000"/>
                                </a:schemeClr>
                              </a:solidFill>
                              <a:latin typeface="Cambria Math" panose="02040503050406030204" pitchFamily="18" charset="0"/>
                            </a:rPr>
                            <m:t>1</m:t>
                          </m:r>
                        </m:sub>
                      </m:sSub>
                    </m:oMath>
                  </m:oMathPara>
                </a14:m>
                <a:endParaRPr lang="en-US" sz="6000" dirty="0">
                  <a:solidFill>
                    <a:schemeClr val="accent1">
                      <a:lumMod val="50000"/>
                    </a:schemeClr>
                  </a:solidFill>
                </a:endParaRPr>
              </a:p>
            </p:txBody>
          </p:sp>
        </mc:Choice>
        <mc:Fallback>
          <p:sp>
            <p:nvSpPr>
              <p:cNvPr id="8" name="TextBox 7">
                <a:extLst>
                  <a:ext uri="{FF2B5EF4-FFF2-40B4-BE49-F238E27FC236}">
                    <a16:creationId xmlns:a16="http://schemas.microsoft.com/office/drawing/2014/main" id="{4ED109B8-CEEB-AD4C-A3F6-77DC8B00BD6C}"/>
                  </a:ext>
                </a:extLst>
              </p:cNvPr>
              <p:cNvSpPr txBox="1">
                <a:spLocks noRot="1" noChangeAspect="1" noMove="1" noResize="1" noEditPoints="1" noAdjustHandles="1" noChangeArrowheads="1" noChangeShapeType="1" noTextEdit="1"/>
              </p:cNvSpPr>
              <p:nvPr/>
            </p:nvSpPr>
            <p:spPr>
              <a:xfrm>
                <a:off x="2752531" y="4851921"/>
                <a:ext cx="935833" cy="923330"/>
              </a:xfrm>
              <a:prstGeom prst="rect">
                <a:avLst/>
              </a:prstGeom>
              <a:blipFill>
                <a:blip r:embed="rId3"/>
                <a:stretch>
                  <a:fillRect l="-17568" t="-17568" r="-6757" b="-2027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3DDB6833-DA00-4049-A829-22F2CAF15B35}"/>
                  </a:ext>
                </a:extLst>
              </p:cNvPr>
              <p:cNvSpPr txBox="1"/>
              <p:nvPr/>
            </p:nvSpPr>
            <p:spPr>
              <a:xfrm>
                <a:off x="8987470" y="4851921"/>
                <a:ext cx="953659" cy="92333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6000" b="0" i="1" smtClean="0">
                              <a:solidFill>
                                <a:schemeClr val="accent1"/>
                              </a:solidFill>
                              <a:latin typeface="Cambria Math" panose="02040503050406030204" pitchFamily="18" charset="0"/>
                            </a:rPr>
                          </m:ctrlPr>
                        </m:sSubPr>
                        <m:e>
                          <m:acc>
                            <m:accPr>
                              <m:chr m:val="̂"/>
                              <m:ctrlPr>
                                <a:rPr lang="en-US" sz="6000" b="0" i="1" smtClean="0">
                                  <a:solidFill>
                                    <a:schemeClr val="accent1"/>
                                  </a:solidFill>
                                  <a:latin typeface="Cambria Math" panose="02040503050406030204" pitchFamily="18" charset="0"/>
                                </a:rPr>
                              </m:ctrlPr>
                            </m:accPr>
                            <m:e>
                              <m:r>
                                <a:rPr lang="en-US" sz="6000" b="0" i="1" smtClean="0">
                                  <a:solidFill>
                                    <a:schemeClr val="accent1"/>
                                  </a:solidFill>
                                  <a:latin typeface="Cambria Math" panose="02040503050406030204" pitchFamily="18" charset="0"/>
                                </a:rPr>
                                <m:t>𝜇</m:t>
                              </m:r>
                            </m:e>
                          </m:acc>
                        </m:e>
                        <m:sub>
                          <m:r>
                            <a:rPr lang="en-US" sz="6000" b="0" i="1" smtClean="0">
                              <a:solidFill>
                                <a:schemeClr val="accent1"/>
                              </a:solidFill>
                              <a:latin typeface="Cambria Math" panose="02040503050406030204" pitchFamily="18" charset="0"/>
                            </a:rPr>
                            <m:t>0</m:t>
                          </m:r>
                        </m:sub>
                      </m:sSub>
                    </m:oMath>
                  </m:oMathPara>
                </a14:m>
                <a:endParaRPr lang="en-US" sz="6000" dirty="0">
                  <a:solidFill>
                    <a:schemeClr val="accent1"/>
                  </a:solidFill>
                </a:endParaRPr>
              </a:p>
            </p:txBody>
          </p:sp>
        </mc:Choice>
        <mc:Fallback>
          <p:sp>
            <p:nvSpPr>
              <p:cNvPr id="9" name="TextBox 8">
                <a:extLst>
                  <a:ext uri="{FF2B5EF4-FFF2-40B4-BE49-F238E27FC236}">
                    <a16:creationId xmlns:a16="http://schemas.microsoft.com/office/drawing/2014/main" id="{3DDB6833-DA00-4049-A829-22F2CAF15B35}"/>
                  </a:ext>
                </a:extLst>
              </p:cNvPr>
              <p:cNvSpPr txBox="1">
                <a:spLocks noRot="1" noChangeAspect="1" noMove="1" noResize="1" noEditPoints="1" noAdjustHandles="1" noChangeArrowheads="1" noChangeShapeType="1" noTextEdit="1"/>
              </p:cNvSpPr>
              <p:nvPr/>
            </p:nvSpPr>
            <p:spPr>
              <a:xfrm>
                <a:off x="8987470" y="4851921"/>
                <a:ext cx="953659" cy="923330"/>
              </a:xfrm>
              <a:prstGeom prst="rect">
                <a:avLst/>
              </a:prstGeom>
              <a:blipFill>
                <a:blip r:embed="rId4"/>
                <a:stretch>
                  <a:fillRect l="-18667" t="-17568" r="-5333" b="-20270"/>
                </a:stretch>
              </a:blipFill>
            </p:spPr>
            <p:txBody>
              <a:bodyPr/>
              <a:lstStyle/>
              <a:p>
                <a:r>
                  <a:rPr lang="en-US">
                    <a:noFill/>
                  </a:rPr>
                  <a:t> </a:t>
                </a:r>
              </a:p>
            </p:txBody>
          </p:sp>
        </mc:Fallback>
      </mc:AlternateContent>
    </p:spTree>
    <p:extLst>
      <p:ext uri="{BB962C8B-B14F-4D97-AF65-F5344CB8AC3E}">
        <p14:creationId xmlns:p14="http://schemas.microsoft.com/office/powerpoint/2010/main" val="18936994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A08C3-9CFD-ED43-85BA-37C90393849F}"/>
              </a:ext>
            </a:extLst>
          </p:cNvPr>
          <p:cNvSpPr>
            <a:spLocks noGrp="1"/>
          </p:cNvSpPr>
          <p:nvPr>
            <p:ph type="title"/>
          </p:nvPr>
        </p:nvSpPr>
        <p:spPr/>
        <p:txBody>
          <a:bodyPr/>
          <a:lstStyle/>
          <a:p>
            <a:r>
              <a:rPr lang="en-US" dirty="0"/>
              <a:t>ATO estimator</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A38BBF52-AD0F-2C4C-85F5-B5DB3276300B}"/>
                  </a:ext>
                </a:extLst>
              </p:cNvPr>
              <p:cNvSpPr txBox="1"/>
              <p:nvPr/>
            </p:nvSpPr>
            <p:spPr>
              <a:xfrm>
                <a:off x="128674" y="2328942"/>
                <a:ext cx="12010852" cy="212391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sz="4400" b="0" i="1" smtClean="0">
                              <a:solidFill>
                                <a:schemeClr val="tx1">
                                  <a:lumMod val="75000"/>
                                  <a:lumOff val="25000"/>
                                </a:schemeClr>
                              </a:solidFill>
                              <a:latin typeface="Cambria Math" panose="02040503050406030204" pitchFamily="18" charset="0"/>
                            </a:rPr>
                          </m:ctrlPr>
                        </m:fPr>
                        <m:num>
                          <m:nary>
                            <m:naryPr>
                              <m:chr m:val="∑"/>
                              <m:ctrlPr>
                                <a:rPr lang="en-US" sz="4400" b="0" i="1" smtClean="0">
                                  <a:solidFill>
                                    <a:schemeClr val="tx1">
                                      <a:lumMod val="75000"/>
                                      <a:lumOff val="25000"/>
                                    </a:schemeClr>
                                  </a:solidFill>
                                  <a:latin typeface="Cambria Math" panose="02040503050406030204" pitchFamily="18" charset="0"/>
                                </a:rPr>
                              </m:ctrlPr>
                            </m:naryPr>
                            <m:sub>
                              <m:r>
                                <a:rPr lang="en-US" sz="4400" b="0" i="1" smtClean="0">
                                  <a:solidFill>
                                    <a:schemeClr val="tx1">
                                      <a:lumMod val="75000"/>
                                      <a:lumOff val="25000"/>
                                    </a:schemeClr>
                                  </a:solidFill>
                                  <a:latin typeface="Cambria Math" panose="02040503050406030204" pitchFamily="18" charset="0"/>
                                </a:rPr>
                                <m:t>𝑖</m:t>
                              </m:r>
                              <m:r>
                                <a:rPr lang="en-US" sz="4400" b="0" i="1" smtClean="0">
                                  <a:solidFill>
                                    <a:schemeClr val="tx1">
                                      <a:lumMod val="75000"/>
                                      <a:lumOff val="25000"/>
                                    </a:schemeClr>
                                  </a:solidFill>
                                  <a:latin typeface="Cambria Math" panose="02040503050406030204" pitchFamily="18" charset="0"/>
                                </a:rPr>
                                <m:t>=1</m:t>
                              </m:r>
                            </m:sub>
                            <m:sup>
                              <m:r>
                                <a:rPr lang="en-US" sz="4400" b="0" i="1" smtClean="0">
                                  <a:solidFill>
                                    <a:schemeClr val="tx1">
                                      <a:lumMod val="75000"/>
                                      <a:lumOff val="25000"/>
                                    </a:schemeClr>
                                  </a:solidFill>
                                  <a:latin typeface="Cambria Math" panose="02040503050406030204" pitchFamily="18" charset="0"/>
                                </a:rPr>
                                <m:t>𝑛</m:t>
                              </m:r>
                            </m:sup>
                            <m:e>
                              <m:d>
                                <m:dPr>
                                  <m:ctrlPr>
                                    <a:rPr lang="en-US" sz="4400" b="0" i="1" smtClean="0">
                                      <a:solidFill>
                                        <a:schemeClr val="tx1">
                                          <a:lumMod val="75000"/>
                                          <a:lumOff val="25000"/>
                                        </a:schemeClr>
                                      </a:solidFill>
                                      <a:latin typeface="Cambria Math" panose="02040503050406030204" pitchFamily="18" charset="0"/>
                                    </a:rPr>
                                  </m:ctrlPr>
                                </m:dPr>
                                <m:e>
                                  <m:r>
                                    <a:rPr lang="en-US" sz="4400" b="0" i="1" smtClean="0">
                                      <a:solidFill>
                                        <a:schemeClr val="tx1">
                                          <a:lumMod val="75000"/>
                                          <a:lumOff val="25000"/>
                                        </a:schemeClr>
                                      </a:solidFill>
                                      <a:latin typeface="Cambria Math" panose="02040503050406030204" pitchFamily="18" charset="0"/>
                                    </a:rPr>
                                    <m:t>1−</m:t>
                                  </m:r>
                                  <m:r>
                                    <a:rPr lang="en-US" sz="4400" b="0" i="1" smtClean="0">
                                      <a:solidFill>
                                        <a:schemeClr val="tx1">
                                          <a:lumMod val="75000"/>
                                          <a:lumOff val="25000"/>
                                        </a:schemeClr>
                                      </a:solidFill>
                                      <a:latin typeface="Cambria Math" panose="02040503050406030204" pitchFamily="18" charset="0"/>
                                    </a:rPr>
                                    <m:t>𝑒</m:t>
                                  </m:r>
                                  <m:d>
                                    <m:dPr>
                                      <m:ctrlPr>
                                        <a:rPr lang="en-US" sz="4400" b="0" i="1" smtClean="0">
                                          <a:solidFill>
                                            <a:schemeClr val="tx1">
                                              <a:lumMod val="75000"/>
                                              <a:lumOff val="25000"/>
                                            </a:schemeClr>
                                          </a:solidFill>
                                          <a:latin typeface="Cambria Math" panose="02040503050406030204" pitchFamily="18" charset="0"/>
                                        </a:rPr>
                                      </m:ctrlPr>
                                    </m:dPr>
                                    <m:e>
                                      <m:sSub>
                                        <m:sSubPr>
                                          <m:ctrlPr>
                                            <a:rPr lang="en-US" sz="4400" b="0" i="1" smtClean="0">
                                              <a:solidFill>
                                                <a:schemeClr val="tx1">
                                                  <a:lumMod val="75000"/>
                                                  <a:lumOff val="25000"/>
                                                </a:schemeClr>
                                              </a:solidFill>
                                              <a:latin typeface="Cambria Math" panose="02040503050406030204" pitchFamily="18" charset="0"/>
                                            </a:rPr>
                                          </m:ctrlPr>
                                        </m:sSubPr>
                                        <m:e>
                                          <m:r>
                                            <a:rPr lang="en-US" sz="4400" b="1" i="0" smtClean="0">
                                              <a:solidFill>
                                                <a:schemeClr val="tx1">
                                                  <a:lumMod val="75000"/>
                                                  <a:lumOff val="25000"/>
                                                </a:schemeClr>
                                              </a:solidFill>
                                              <a:latin typeface="Cambria Math" panose="02040503050406030204" pitchFamily="18" charset="0"/>
                                            </a:rPr>
                                            <m:t>𝐗</m:t>
                                          </m:r>
                                        </m:e>
                                        <m:sub>
                                          <m:r>
                                            <a:rPr lang="en-US" sz="4400" b="0" i="1" smtClean="0">
                                              <a:solidFill>
                                                <a:schemeClr val="tx1">
                                                  <a:lumMod val="75000"/>
                                                  <a:lumOff val="25000"/>
                                                </a:schemeClr>
                                              </a:solidFill>
                                              <a:latin typeface="Cambria Math" panose="02040503050406030204" pitchFamily="18" charset="0"/>
                                            </a:rPr>
                                            <m:t>𝑖</m:t>
                                          </m:r>
                                        </m:sub>
                                      </m:sSub>
                                      <m:r>
                                        <a:rPr lang="en-US" sz="4400" b="0" i="1" smtClean="0">
                                          <a:solidFill>
                                            <a:schemeClr val="tx1">
                                              <a:lumMod val="75000"/>
                                              <a:lumOff val="25000"/>
                                            </a:schemeClr>
                                          </a:solidFill>
                                          <a:latin typeface="Cambria Math" panose="02040503050406030204" pitchFamily="18" charset="0"/>
                                        </a:rPr>
                                        <m:t>, </m:t>
                                      </m:r>
                                      <m:acc>
                                        <m:accPr>
                                          <m:chr m:val="̂"/>
                                          <m:ctrlPr>
                                            <a:rPr lang="en-US" sz="4400" b="0" i="1" smtClean="0">
                                              <a:solidFill>
                                                <a:schemeClr val="tx1">
                                                  <a:lumMod val="75000"/>
                                                  <a:lumOff val="25000"/>
                                                </a:schemeClr>
                                              </a:solidFill>
                                              <a:latin typeface="Cambria Math" panose="02040503050406030204" pitchFamily="18" charset="0"/>
                                            </a:rPr>
                                          </m:ctrlPr>
                                        </m:accPr>
                                        <m:e>
                                          <m:r>
                                            <a:rPr lang="en-US" sz="4400" b="1" i="1" smtClean="0">
                                              <a:solidFill>
                                                <a:schemeClr val="tx1">
                                                  <a:lumMod val="75000"/>
                                                  <a:lumOff val="25000"/>
                                                </a:schemeClr>
                                              </a:solidFill>
                                              <a:latin typeface="Cambria Math" panose="02040503050406030204" pitchFamily="18" charset="0"/>
                                            </a:rPr>
                                            <m:t>𝜷</m:t>
                                          </m:r>
                                        </m:e>
                                      </m:acc>
                                    </m:e>
                                  </m:d>
                                </m:e>
                              </m:d>
                              <m:sSub>
                                <m:sSubPr>
                                  <m:ctrlPr>
                                    <a:rPr lang="en-US" sz="4400" b="0" i="1" smtClean="0">
                                      <a:solidFill>
                                        <a:schemeClr val="tx1">
                                          <a:lumMod val="75000"/>
                                          <a:lumOff val="25000"/>
                                        </a:schemeClr>
                                      </a:solidFill>
                                      <a:latin typeface="Cambria Math" panose="02040503050406030204" pitchFamily="18" charset="0"/>
                                    </a:rPr>
                                  </m:ctrlPr>
                                </m:sSubPr>
                                <m:e>
                                  <m:r>
                                    <a:rPr lang="en-US" sz="4400" b="0" i="1" smtClean="0">
                                      <a:solidFill>
                                        <a:schemeClr val="tx1">
                                          <a:lumMod val="75000"/>
                                          <a:lumOff val="25000"/>
                                        </a:schemeClr>
                                      </a:solidFill>
                                      <a:latin typeface="Cambria Math" panose="02040503050406030204" pitchFamily="18" charset="0"/>
                                    </a:rPr>
                                    <m:t>𝑍</m:t>
                                  </m:r>
                                </m:e>
                                <m:sub>
                                  <m:r>
                                    <a:rPr lang="en-US" sz="4400" b="0" i="1" smtClean="0">
                                      <a:solidFill>
                                        <a:schemeClr val="tx1">
                                          <a:lumMod val="75000"/>
                                          <a:lumOff val="25000"/>
                                        </a:schemeClr>
                                      </a:solidFill>
                                      <a:latin typeface="Cambria Math" panose="02040503050406030204" pitchFamily="18" charset="0"/>
                                    </a:rPr>
                                    <m:t>𝑖</m:t>
                                  </m:r>
                                </m:sub>
                              </m:sSub>
                              <m:sSub>
                                <m:sSubPr>
                                  <m:ctrlPr>
                                    <a:rPr lang="en-US" sz="4400" b="0" i="1" smtClean="0">
                                      <a:solidFill>
                                        <a:schemeClr val="tx1">
                                          <a:lumMod val="75000"/>
                                          <a:lumOff val="25000"/>
                                        </a:schemeClr>
                                      </a:solidFill>
                                      <a:latin typeface="Cambria Math" panose="02040503050406030204" pitchFamily="18" charset="0"/>
                                    </a:rPr>
                                  </m:ctrlPr>
                                </m:sSubPr>
                                <m:e>
                                  <m:r>
                                    <a:rPr lang="en-US" sz="4400" b="0" i="1" smtClean="0">
                                      <a:solidFill>
                                        <a:schemeClr val="tx1">
                                          <a:lumMod val="75000"/>
                                          <a:lumOff val="25000"/>
                                        </a:schemeClr>
                                      </a:solidFill>
                                      <a:latin typeface="Cambria Math" panose="02040503050406030204" pitchFamily="18" charset="0"/>
                                    </a:rPr>
                                    <m:t>𝑌</m:t>
                                  </m:r>
                                </m:e>
                                <m:sub>
                                  <m:r>
                                    <a:rPr lang="en-US" sz="4400" b="0" i="1" smtClean="0">
                                      <a:solidFill>
                                        <a:schemeClr val="tx1">
                                          <a:lumMod val="75000"/>
                                          <a:lumOff val="25000"/>
                                        </a:schemeClr>
                                      </a:solidFill>
                                      <a:latin typeface="Cambria Math" panose="02040503050406030204" pitchFamily="18" charset="0"/>
                                    </a:rPr>
                                    <m:t>𝑖</m:t>
                                  </m:r>
                                </m:sub>
                              </m:sSub>
                            </m:e>
                          </m:nary>
                        </m:num>
                        <m:den>
                          <m:nary>
                            <m:naryPr>
                              <m:chr m:val="∑"/>
                              <m:ctrlPr>
                                <a:rPr lang="en-US" sz="4400" b="0" i="1" smtClean="0">
                                  <a:solidFill>
                                    <a:schemeClr val="tx1">
                                      <a:lumMod val="75000"/>
                                      <a:lumOff val="25000"/>
                                    </a:schemeClr>
                                  </a:solidFill>
                                  <a:latin typeface="Cambria Math" panose="02040503050406030204" pitchFamily="18" charset="0"/>
                                </a:rPr>
                              </m:ctrlPr>
                            </m:naryPr>
                            <m:sub>
                              <m:r>
                                <a:rPr lang="en-US" sz="4400" b="0" i="1" smtClean="0">
                                  <a:solidFill>
                                    <a:schemeClr val="tx1">
                                      <a:lumMod val="75000"/>
                                      <a:lumOff val="25000"/>
                                    </a:schemeClr>
                                  </a:solidFill>
                                  <a:latin typeface="Cambria Math" panose="02040503050406030204" pitchFamily="18" charset="0"/>
                                </a:rPr>
                                <m:t>𝑖</m:t>
                              </m:r>
                              <m:r>
                                <a:rPr lang="en-US" sz="4400" b="0" i="1" smtClean="0">
                                  <a:solidFill>
                                    <a:schemeClr val="tx1">
                                      <a:lumMod val="75000"/>
                                      <a:lumOff val="25000"/>
                                    </a:schemeClr>
                                  </a:solidFill>
                                  <a:latin typeface="Cambria Math" panose="02040503050406030204" pitchFamily="18" charset="0"/>
                                </a:rPr>
                                <m:t>=1</m:t>
                              </m:r>
                            </m:sub>
                            <m:sup>
                              <m:r>
                                <a:rPr lang="en-US" sz="4400" b="0" i="1" smtClean="0">
                                  <a:solidFill>
                                    <a:schemeClr val="tx1">
                                      <a:lumMod val="75000"/>
                                      <a:lumOff val="25000"/>
                                    </a:schemeClr>
                                  </a:solidFill>
                                  <a:latin typeface="Cambria Math" panose="02040503050406030204" pitchFamily="18" charset="0"/>
                                </a:rPr>
                                <m:t>𝑛</m:t>
                              </m:r>
                            </m:sup>
                            <m:e>
                              <m:d>
                                <m:dPr>
                                  <m:ctrlPr>
                                    <a:rPr lang="en-US" sz="4400" i="1">
                                      <a:solidFill>
                                        <a:schemeClr val="tx1">
                                          <a:lumMod val="75000"/>
                                          <a:lumOff val="25000"/>
                                        </a:schemeClr>
                                      </a:solidFill>
                                      <a:latin typeface="Cambria Math" panose="02040503050406030204" pitchFamily="18" charset="0"/>
                                    </a:rPr>
                                  </m:ctrlPr>
                                </m:dPr>
                                <m:e>
                                  <m:r>
                                    <a:rPr lang="en-US" sz="4400" i="1">
                                      <a:solidFill>
                                        <a:schemeClr val="tx1">
                                          <a:lumMod val="75000"/>
                                          <a:lumOff val="25000"/>
                                        </a:schemeClr>
                                      </a:solidFill>
                                      <a:latin typeface="Cambria Math" panose="02040503050406030204" pitchFamily="18" charset="0"/>
                                    </a:rPr>
                                    <m:t>1−</m:t>
                                  </m:r>
                                  <m:r>
                                    <a:rPr lang="en-US" sz="4400" i="1">
                                      <a:solidFill>
                                        <a:schemeClr val="tx1">
                                          <a:lumMod val="75000"/>
                                          <a:lumOff val="25000"/>
                                        </a:schemeClr>
                                      </a:solidFill>
                                      <a:latin typeface="Cambria Math" panose="02040503050406030204" pitchFamily="18" charset="0"/>
                                    </a:rPr>
                                    <m:t>𝑒</m:t>
                                  </m:r>
                                  <m:d>
                                    <m:dPr>
                                      <m:ctrlPr>
                                        <a:rPr lang="en-US" sz="4400" i="1">
                                          <a:solidFill>
                                            <a:schemeClr val="tx1">
                                              <a:lumMod val="75000"/>
                                              <a:lumOff val="25000"/>
                                            </a:schemeClr>
                                          </a:solidFill>
                                          <a:latin typeface="Cambria Math" panose="02040503050406030204" pitchFamily="18" charset="0"/>
                                        </a:rPr>
                                      </m:ctrlPr>
                                    </m:dPr>
                                    <m:e>
                                      <m:sSub>
                                        <m:sSubPr>
                                          <m:ctrlPr>
                                            <a:rPr lang="en-US" sz="4400" i="1">
                                              <a:solidFill>
                                                <a:schemeClr val="tx1">
                                                  <a:lumMod val="75000"/>
                                                  <a:lumOff val="25000"/>
                                                </a:schemeClr>
                                              </a:solidFill>
                                              <a:latin typeface="Cambria Math" panose="02040503050406030204" pitchFamily="18" charset="0"/>
                                            </a:rPr>
                                          </m:ctrlPr>
                                        </m:sSubPr>
                                        <m:e>
                                          <m:r>
                                            <a:rPr lang="en-US" sz="4400" b="1">
                                              <a:solidFill>
                                                <a:schemeClr val="tx1">
                                                  <a:lumMod val="75000"/>
                                                  <a:lumOff val="25000"/>
                                                </a:schemeClr>
                                              </a:solidFill>
                                              <a:latin typeface="Cambria Math" panose="02040503050406030204" pitchFamily="18" charset="0"/>
                                            </a:rPr>
                                            <m:t>𝐗</m:t>
                                          </m:r>
                                        </m:e>
                                        <m:sub>
                                          <m:r>
                                            <a:rPr lang="en-US" sz="4400" i="1">
                                              <a:solidFill>
                                                <a:schemeClr val="tx1">
                                                  <a:lumMod val="75000"/>
                                                  <a:lumOff val="25000"/>
                                                </a:schemeClr>
                                              </a:solidFill>
                                              <a:latin typeface="Cambria Math" panose="02040503050406030204" pitchFamily="18" charset="0"/>
                                            </a:rPr>
                                            <m:t>𝑖</m:t>
                                          </m:r>
                                        </m:sub>
                                      </m:sSub>
                                      <m:r>
                                        <a:rPr lang="en-US" sz="4400" i="1">
                                          <a:solidFill>
                                            <a:schemeClr val="tx1">
                                              <a:lumMod val="75000"/>
                                              <a:lumOff val="25000"/>
                                            </a:schemeClr>
                                          </a:solidFill>
                                          <a:latin typeface="Cambria Math" panose="02040503050406030204" pitchFamily="18" charset="0"/>
                                        </a:rPr>
                                        <m:t>, </m:t>
                                      </m:r>
                                      <m:acc>
                                        <m:accPr>
                                          <m:chr m:val="̂"/>
                                          <m:ctrlPr>
                                            <a:rPr lang="en-US" sz="4400" i="1">
                                              <a:solidFill>
                                                <a:schemeClr val="tx1">
                                                  <a:lumMod val="75000"/>
                                                  <a:lumOff val="25000"/>
                                                </a:schemeClr>
                                              </a:solidFill>
                                              <a:latin typeface="Cambria Math" panose="02040503050406030204" pitchFamily="18" charset="0"/>
                                            </a:rPr>
                                          </m:ctrlPr>
                                        </m:accPr>
                                        <m:e>
                                          <m:r>
                                            <a:rPr lang="en-US" sz="4400" b="1" i="1">
                                              <a:solidFill>
                                                <a:schemeClr val="tx1">
                                                  <a:lumMod val="75000"/>
                                                  <a:lumOff val="25000"/>
                                                </a:schemeClr>
                                              </a:solidFill>
                                              <a:latin typeface="Cambria Math" panose="02040503050406030204" pitchFamily="18" charset="0"/>
                                            </a:rPr>
                                            <m:t>𝜷</m:t>
                                          </m:r>
                                        </m:e>
                                      </m:acc>
                                    </m:e>
                                  </m:d>
                                </m:e>
                              </m:d>
                              <m:sSub>
                                <m:sSubPr>
                                  <m:ctrlPr>
                                    <a:rPr lang="en-US" sz="4400" i="1">
                                      <a:solidFill>
                                        <a:schemeClr val="tx1">
                                          <a:lumMod val="75000"/>
                                          <a:lumOff val="25000"/>
                                        </a:schemeClr>
                                      </a:solidFill>
                                      <a:latin typeface="Cambria Math" panose="02040503050406030204" pitchFamily="18" charset="0"/>
                                    </a:rPr>
                                  </m:ctrlPr>
                                </m:sSubPr>
                                <m:e>
                                  <m:r>
                                    <a:rPr lang="en-US" sz="4400" i="1">
                                      <a:solidFill>
                                        <a:schemeClr val="tx1">
                                          <a:lumMod val="75000"/>
                                          <a:lumOff val="25000"/>
                                        </a:schemeClr>
                                      </a:solidFill>
                                      <a:latin typeface="Cambria Math" panose="02040503050406030204" pitchFamily="18" charset="0"/>
                                    </a:rPr>
                                    <m:t>𝑍</m:t>
                                  </m:r>
                                </m:e>
                                <m:sub>
                                  <m:r>
                                    <a:rPr lang="en-US" sz="4400" i="1">
                                      <a:solidFill>
                                        <a:schemeClr val="tx1">
                                          <a:lumMod val="75000"/>
                                          <a:lumOff val="25000"/>
                                        </a:schemeClr>
                                      </a:solidFill>
                                      <a:latin typeface="Cambria Math" panose="02040503050406030204" pitchFamily="18" charset="0"/>
                                    </a:rPr>
                                    <m:t>𝑖</m:t>
                                  </m:r>
                                </m:sub>
                              </m:sSub>
                            </m:e>
                          </m:nary>
                        </m:den>
                      </m:f>
                      <m:r>
                        <a:rPr lang="en-US" sz="4400" b="0" i="1" smtClean="0">
                          <a:solidFill>
                            <a:schemeClr val="tx1">
                              <a:lumMod val="75000"/>
                              <a:lumOff val="25000"/>
                            </a:schemeClr>
                          </a:solidFill>
                          <a:latin typeface="Cambria Math" panose="02040503050406030204" pitchFamily="18" charset="0"/>
                        </a:rPr>
                        <m:t>−</m:t>
                      </m:r>
                      <m:f>
                        <m:fPr>
                          <m:ctrlPr>
                            <a:rPr lang="en-US" sz="4400" i="1" smtClean="0">
                              <a:solidFill>
                                <a:schemeClr val="tx1">
                                  <a:lumMod val="75000"/>
                                  <a:lumOff val="25000"/>
                                </a:schemeClr>
                              </a:solidFill>
                              <a:latin typeface="Cambria Math" panose="02040503050406030204" pitchFamily="18" charset="0"/>
                            </a:rPr>
                          </m:ctrlPr>
                        </m:fPr>
                        <m:num>
                          <m:nary>
                            <m:naryPr>
                              <m:chr m:val="∑"/>
                              <m:ctrlPr>
                                <a:rPr lang="en-US" sz="4400" i="1">
                                  <a:solidFill>
                                    <a:schemeClr val="tx1">
                                      <a:lumMod val="75000"/>
                                      <a:lumOff val="25000"/>
                                    </a:schemeClr>
                                  </a:solidFill>
                                  <a:latin typeface="Cambria Math" panose="02040503050406030204" pitchFamily="18" charset="0"/>
                                </a:rPr>
                              </m:ctrlPr>
                            </m:naryPr>
                            <m:sub>
                              <m:r>
                                <a:rPr lang="en-US" sz="4400" i="1">
                                  <a:solidFill>
                                    <a:schemeClr val="tx1">
                                      <a:lumMod val="75000"/>
                                      <a:lumOff val="25000"/>
                                    </a:schemeClr>
                                  </a:solidFill>
                                  <a:latin typeface="Cambria Math" panose="02040503050406030204" pitchFamily="18" charset="0"/>
                                </a:rPr>
                                <m:t>𝑖</m:t>
                              </m:r>
                              <m:r>
                                <a:rPr lang="en-US" sz="4400" i="1">
                                  <a:solidFill>
                                    <a:schemeClr val="tx1">
                                      <a:lumMod val="75000"/>
                                      <a:lumOff val="25000"/>
                                    </a:schemeClr>
                                  </a:solidFill>
                                  <a:latin typeface="Cambria Math" panose="02040503050406030204" pitchFamily="18" charset="0"/>
                                </a:rPr>
                                <m:t>=1</m:t>
                              </m:r>
                            </m:sub>
                            <m:sup>
                              <m:r>
                                <a:rPr lang="en-US" sz="4400" i="1">
                                  <a:solidFill>
                                    <a:schemeClr val="tx1">
                                      <a:lumMod val="75000"/>
                                      <a:lumOff val="25000"/>
                                    </a:schemeClr>
                                  </a:solidFill>
                                  <a:latin typeface="Cambria Math" panose="02040503050406030204" pitchFamily="18" charset="0"/>
                                </a:rPr>
                                <m:t>𝑛</m:t>
                              </m:r>
                            </m:sup>
                            <m:e>
                              <m:r>
                                <a:rPr lang="en-US" sz="4400" i="1">
                                  <a:solidFill>
                                    <a:schemeClr val="tx1">
                                      <a:lumMod val="75000"/>
                                      <a:lumOff val="25000"/>
                                    </a:schemeClr>
                                  </a:solidFill>
                                  <a:latin typeface="Cambria Math" panose="02040503050406030204" pitchFamily="18" charset="0"/>
                                </a:rPr>
                                <m:t>𝑒</m:t>
                              </m:r>
                              <m:d>
                                <m:dPr>
                                  <m:ctrlPr>
                                    <a:rPr lang="en-US" sz="4400" i="1">
                                      <a:solidFill>
                                        <a:schemeClr val="tx1">
                                          <a:lumMod val="75000"/>
                                          <a:lumOff val="25000"/>
                                        </a:schemeClr>
                                      </a:solidFill>
                                      <a:latin typeface="Cambria Math" panose="02040503050406030204" pitchFamily="18" charset="0"/>
                                    </a:rPr>
                                  </m:ctrlPr>
                                </m:dPr>
                                <m:e>
                                  <m:sSub>
                                    <m:sSubPr>
                                      <m:ctrlPr>
                                        <a:rPr lang="en-US" sz="4400" i="1">
                                          <a:solidFill>
                                            <a:schemeClr val="tx1">
                                              <a:lumMod val="75000"/>
                                              <a:lumOff val="25000"/>
                                            </a:schemeClr>
                                          </a:solidFill>
                                          <a:latin typeface="Cambria Math" panose="02040503050406030204" pitchFamily="18" charset="0"/>
                                        </a:rPr>
                                      </m:ctrlPr>
                                    </m:sSubPr>
                                    <m:e>
                                      <m:r>
                                        <a:rPr lang="en-US" sz="4400" b="1">
                                          <a:solidFill>
                                            <a:schemeClr val="tx1">
                                              <a:lumMod val="75000"/>
                                              <a:lumOff val="25000"/>
                                            </a:schemeClr>
                                          </a:solidFill>
                                          <a:latin typeface="Cambria Math" panose="02040503050406030204" pitchFamily="18" charset="0"/>
                                        </a:rPr>
                                        <m:t>𝐗</m:t>
                                      </m:r>
                                    </m:e>
                                    <m:sub>
                                      <m:r>
                                        <a:rPr lang="en-US" sz="4400" i="1">
                                          <a:solidFill>
                                            <a:schemeClr val="tx1">
                                              <a:lumMod val="75000"/>
                                              <a:lumOff val="25000"/>
                                            </a:schemeClr>
                                          </a:solidFill>
                                          <a:latin typeface="Cambria Math" panose="02040503050406030204" pitchFamily="18" charset="0"/>
                                        </a:rPr>
                                        <m:t>𝑖</m:t>
                                      </m:r>
                                    </m:sub>
                                  </m:sSub>
                                  <m:r>
                                    <a:rPr lang="en-US" sz="4400" i="1">
                                      <a:solidFill>
                                        <a:schemeClr val="tx1">
                                          <a:lumMod val="75000"/>
                                          <a:lumOff val="25000"/>
                                        </a:schemeClr>
                                      </a:solidFill>
                                      <a:latin typeface="Cambria Math" panose="02040503050406030204" pitchFamily="18" charset="0"/>
                                    </a:rPr>
                                    <m:t>, </m:t>
                                  </m:r>
                                  <m:acc>
                                    <m:accPr>
                                      <m:chr m:val="̂"/>
                                      <m:ctrlPr>
                                        <a:rPr lang="en-US" sz="4400" i="1">
                                          <a:solidFill>
                                            <a:schemeClr val="tx1">
                                              <a:lumMod val="75000"/>
                                              <a:lumOff val="25000"/>
                                            </a:schemeClr>
                                          </a:solidFill>
                                          <a:latin typeface="Cambria Math" panose="02040503050406030204" pitchFamily="18" charset="0"/>
                                        </a:rPr>
                                      </m:ctrlPr>
                                    </m:accPr>
                                    <m:e>
                                      <m:r>
                                        <a:rPr lang="en-US" sz="4400" b="1" i="1">
                                          <a:solidFill>
                                            <a:schemeClr val="tx1">
                                              <a:lumMod val="75000"/>
                                              <a:lumOff val="25000"/>
                                            </a:schemeClr>
                                          </a:solidFill>
                                          <a:latin typeface="Cambria Math" panose="02040503050406030204" pitchFamily="18" charset="0"/>
                                        </a:rPr>
                                        <m:t>𝜷</m:t>
                                      </m:r>
                                    </m:e>
                                  </m:acc>
                                </m:e>
                              </m:d>
                              <m:sSub>
                                <m:sSubPr>
                                  <m:ctrlPr>
                                    <a:rPr lang="en-US" sz="4400" i="1">
                                      <a:solidFill>
                                        <a:schemeClr val="tx1">
                                          <a:lumMod val="75000"/>
                                          <a:lumOff val="25000"/>
                                        </a:schemeClr>
                                      </a:solidFill>
                                      <a:latin typeface="Cambria Math" panose="02040503050406030204" pitchFamily="18" charset="0"/>
                                    </a:rPr>
                                  </m:ctrlPr>
                                </m:sSubPr>
                                <m:e>
                                  <m:r>
                                    <a:rPr lang="en-US" sz="4400" b="0" i="1" smtClean="0">
                                      <a:solidFill>
                                        <a:schemeClr val="tx1">
                                          <a:lumMod val="75000"/>
                                          <a:lumOff val="25000"/>
                                        </a:schemeClr>
                                      </a:solidFill>
                                      <a:latin typeface="Cambria Math" panose="02040503050406030204" pitchFamily="18" charset="0"/>
                                    </a:rPr>
                                    <m:t>(1−</m:t>
                                  </m:r>
                                  <m:r>
                                    <a:rPr lang="en-US" sz="4400" i="1">
                                      <a:solidFill>
                                        <a:schemeClr val="tx1">
                                          <a:lumMod val="75000"/>
                                          <a:lumOff val="25000"/>
                                        </a:schemeClr>
                                      </a:solidFill>
                                      <a:latin typeface="Cambria Math" panose="02040503050406030204" pitchFamily="18" charset="0"/>
                                    </a:rPr>
                                    <m:t>𝑍</m:t>
                                  </m:r>
                                </m:e>
                                <m:sub>
                                  <m:r>
                                    <a:rPr lang="en-US" sz="4400" i="1">
                                      <a:solidFill>
                                        <a:schemeClr val="tx1">
                                          <a:lumMod val="75000"/>
                                          <a:lumOff val="25000"/>
                                        </a:schemeClr>
                                      </a:solidFill>
                                      <a:latin typeface="Cambria Math" panose="02040503050406030204" pitchFamily="18" charset="0"/>
                                    </a:rPr>
                                    <m:t>𝑖</m:t>
                                  </m:r>
                                </m:sub>
                              </m:sSub>
                              <m:r>
                                <a:rPr lang="en-US" sz="4400" b="0" i="1" smtClean="0">
                                  <a:solidFill>
                                    <a:schemeClr val="tx1">
                                      <a:lumMod val="75000"/>
                                      <a:lumOff val="25000"/>
                                    </a:schemeClr>
                                  </a:solidFill>
                                  <a:latin typeface="Cambria Math" panose="02040503050406030204" pitchFamily="18" charset="0"/>
                                </a:rPr>
                                <m:t>)</m:t>
                              </m:r>
                              <m:sSub>
                                <m:sSubPr>
                                  <m:ctrlPr>
                                    <a:rPr lang="en-US" sz="4400" i="1">
                                      <a:solidFill>
                                        <a:schemeClr val="tx1">
                                          <a:lumMod val="75000"/>
                                          <a:lumOff val="25000"/>
                                        </a:schemeClr>
                                      </a:solidFill>
                                      <a:latin typeface="Cambria Math" panose="02040503050406030204" pitchFamily="18" charset="0"/>
                                    </a:rPr>
                                  </m:ctrlPr>
                                </m:sSubPr>
                                <m:e>
                                  <m:r>
                                    <a:rPr lang="en-US" sz="4400" i="1">
                                      <a:solidFill>
                                        <a:schemeClr val="tx1">
                                          <a:lumMod val="75000"/>
                                          <a:lumOff val="25000"/>
                                        </a:schemeClr>
                                      </a:solidFill>
                                      <a:latin typeface="Cambria Math" panose="02040503050406030204" pitchFamily="18" charset="0"/>
                                    </a:rPr>
                                    <m:t>𝑌</m:t>
                                  </m:r>
                                </m:e>
                                <m:sub>
                                  <m:r>
                                    <a:rPr lang="en-US" sz="4400" i="1">
                                      <a:solidFill>
                                        <a:schemeClr val="tx1">
                                          <a:lumMod val="75000"/>
                                          <a:lumOff val="25000"/>
                                        </a:schemeClr>
                                      </a:solidFill>
                                      <a:latin typeface="Cambria Math" panose="02040503050406030204" pitchFamily="18" charset="0"/>
                                    </a:rPr>
                                    <m:t>𝑖</m:t>
                                  </m:r>
                                </m:sub>
                              </m:sSub>
                            </m:e>
                          </m:nary>
                        </m:num>
                        <m:den>
                          <m:nary>
                            <m:naryPr>
                              <m:chr m:val="∑"/>
                              <m:ctrlPr>
                                <a:rPr lang="en-US" sz="4400" i="1">
                                  <a:solidFill>
                                    <a:schemeClr val="tx1">
                                      <a:lumMod val="75000"/>
                                      <a:lumOff val="25000"/>
                                    </a:schemeClr>
                                  </a:solidFill>
                                  <a:latin typeface="Cambria Math" panose="02040503050406030204" pitchFamily="18" charset="0"/>
                                </a:rPr>
                              </m:ctrlPr>
                            </m:naryPr>
                            <m:sub>
                              <m:r>
                                <a:rPr lang="en-US" sz="4400" i="1">
                                  <a:solidFill>
                                    <a:schemeClr val="tx1">
                                      <a:lumMod val="75000"/>
                                      <a:lumOff val="25000"/>
                                    </a:schemeClr>
                                  </a:solidFill>
                                  <a:latin typeface="Cambria Math" panose="02040503050406030204" pitchFamily="18" charset="0"/>
                                </a:rPr>
                                <m:t>𝑖</m:t>
                              </m:r>
                              <m:r>
                                <a:rPr lang="en-US" sz="4400" i="1">
                                  <a:solidFill>
                                    <a:schemeClr val="tx1">
                                      <a:lumMod val="75000"/>
                                      <a:lumOff val="25000"/>
                                    </a:schemeClr>
                                  </a:solidFill>
                                  <a:latin typeface="Cambria Math" panose="02040503050406030204" pitchFamily="18" charset="0"/>
                                </a:rPr>
                                <m:t>=1</m:t>
                              </m:r>
                            </m:sub>
                            <m:sup>
                              <m:r>
                                <a:rPr lang="en-US" sz="4400" i="1">
                                  <a:solidFill>
                                    <a:schemeClr val="tx1">
                                      <a:lumMod val="75000"/>
                                      <a:lumOff val="25000"/>
                                    </a:schemeClr>
                                  </a:solidFill>
                                  <a:latin typeface="Cambria Math" panose="02040503050406030204" pitchFamily="18" charset="0"/>
                                </a:rPr>
                                <m:t>𝑛</m:t>
                              </m:r>
                            </m:sup>
                            <m:e>
                              <m:r>
                                <a:rPr lang="en-US" sz="4400" i="1">
                                  <a:solidFill>
                                    <a:schemeClr val="tx1">
                                      <a:lumMod val="75000"/>
                                      <a:lumOff val="25000"/>
                                    </a:schemeClr>
                                  </a:solidFill>
                                  <a:latin typeface="Cambria Math" panose="02040503050406030204" pitchFamily="18" charset="0"/>
                                </a:rPr>
                                <m:t>𝑒</m:t>
                              </m:r>
                              <m:d>
                                <m:dPr>
                                  <m:ctrlPr>
                                    <a:rPr lang="en-US" sz="4400" i="1">
                                      <a:solidFill>
                                        <a:schemeClr val="tx1">
                                          <a:lumMod val="75000"/>
                                          <a:lumOff val="25000"/>
                                        </a:schemeClr>
                                      </a:solidFill>
                                      <a:latin typeface="Cambria Math" panose="02040503050406030204" pitchFamily="18" charset="0"/>
                                    </a:rPr>
                                  </m:ctrlPr>
                                </m:dPr>
                                <m:e>
                                  <m:sSub>
                                    <m:sSubPr>
                                      <m:ctrlPr>
                                        <a:rPr lang="en-US" sz="4400" i="1">
                                          <a:solidFill>
                                            <a:schemeClr val="tx1">
                                              <a:lumMod val="75000"/>
                                              <a:lumOff val="25000"/>
                                            </a:schemeClr>
                                          </a:solidFill>
                                          <a:latin typeface="Cambria Math" panose="02040503050406030204" pitchFamily="18" charset="0"/>
                                        </a:rPr>
                                      </m:ctrlPr>
                                    </m:sSubPr>
                                    <m:e>
                                      <m:r>
                                        <a:rPr lang="en-US" sz="4400" b="1">
                                          <a:solidFill>
                                            <a:schemeClr val="tx1">
                                              <a:lumMod val="75000"/>
                                              <a:lumOff val="25000"/>
                                            </a:schemeClr>
                                          </a:solidFill>
                                          <a:latin typeface="Cambria Math" panose="02040503050406030204" pitchFamily="18" charset="0"/>
                                        </a:rPr>
                                        <m:t>𝐗</m:t>
                                      </m:r>
                                    </m:e>
                                    <m:sub>
                                      <m:r>
                                        <a:rPr lang="en-US" sz="4400" i="1">
                                          <a:solidFill>
                                            <a:schemeClr val="tx1">
                                              <a:lumMod val="75000"/>
                                              <a:lumOff val="25000"/>
                                            </a:schemeClr>
                                          </a:solidFill>
                                          <a:latin typeface="Cambria Math" panose="02040503050406030204" pitchFamily="18" charset="0"/>
                                        </a:rPr>
                                        <m:t>𝑖</m:t>
                                      </m:r>
                                    </m:sub>
                                  </m:sSub>
                                  <m:r>
                                    <a:rPr lang="en-US" sz="4400" i="1">
                                      <a:solidFill>
                                        <a:schemeClr val="tx1">
                                          <a:lumMod val="75000"/>
                                          <a:lumOff val="25000"/>
                                        </a:schemeClr>
                                      </a:solidFill>
                                      <a:latin typeface="Cambria Math" panose="02040503050406030204" pitchFamily="18" charset="0"/>
                                    </a:rPr>
                                    <m:t>, </m:t>
                                  </m:r>
                                  <m:acc>
                                    <m:accPr>
                                      <m:chr m:val="̂"/>
                                      <m:ctrlPr>
                                        <a:rPr lang="en-US" sz="4400" i="1">
                                          <a:solidFill>
                                            <a:schemeClr val="tx1">
                                              <a:lumMod val="75000"/>
                                              <a:lumOff val="25000"/>
                                            </a:schemeClr>
                                          </a:solidFill>
                                          <a:latin typeface="Cambria Math" panose="02040503050406030204" pitchFamily="18" charset="0"/>
                                        </a:rPr>
                                      </m:ctrlPr>
                                    </m:accPr>
                                    <m:e>
                                      <m:r>
                                        <a:rPr lang="en-US" sz="4400" b="1" i="1">
                                          <a:solidFill>
                                            <a:schemeClr val="tx1">
                                              <a:lumMod val="75000"/>
                                              <a:lumOff val="25000"/>
                                            </a:schemeClr>
                                          </a:solidFill>
                                          <a:latin typeface="Cambria Math" panose="02040503050406030204" pitchFamily="18" charset="0"/>
                                        </a:rPr>
                                        <m:t>𝜷</m:t>
                                      </m:r>
                                    </m:e>
                                  </m:acc>
                                </m:e>
                              </m:d>
                              <m:r>
                                <a:rPr lang="en-US" sz="4400" b="1" i="1" smtClean="0">
                                  <a:solidFill>
                                    <a:schemeClr val="tx1">
                                      <a:lumMod val="75000"/>
                                      <a:lumOff val="25000"/>
                                    </a:schemeClr>
                                  </a:solidFill>
                                  <a:latin typeface="Cambria Math" panose="02040503050406030204" pitchFamily="18" charset="0"/>
                                </a:rPr>
                                <m:t>(</m:t>
                              </m:r>
                              <m:r>
                                <a:rPr lang="en-US" sz="4400" b="0" i="1" smtClean="0">
                                  <a:solidFill>
                                    <a:schemeClr val="tx1">
                                      <a:lumMod val="75000"/>
                                      <a:lumOff val="25000"/>
                                    </a:schemeClr>
                                  </a:solidFill>
                                  <a:latin typeface="Cambria Math" panose="02040503050406030204" pitchFamily="18" charset="0"/>
                                </a:rPr>
                                <m:t>1</m:t>
                              </m:r>
                              <m:r>
                                <a:rPr lang="en-US" sz="4400" b="1" i="1" smtClean="0">
                                  <a:solidFill>
                                    <a:schemeClr val="tx1">
                                      <a:lumMod val="75000"/>
                                      <a:lumOff val="25000"/>
                                    </a:schemeClr>
                                  </a:solidFill>
                                  <a:latin typeface="Cambria Math" panose="02040503050406030204" pitchFamily="18" charset="0"/>
                                </a:rPr>
                                <m:t>−</m:t>
                              </m:r>
                              <m:sSub>
                                <m:sSubPr>
                                  <m:ctrlPr>
                                    <a:rPr lang="en-US" sz="4400" b="0" i="1" smtClean="0">
                                      <a:solidFill>
                                        <a:schemeClr val="tx1">
                                          <a:lumMod val="75000"/>
                                          <a:lumOff val="25000"/>
                                        </a:schemeClr>
                                      </a:solidFill>
                                      <a:latin typeface="Cambria Math" panose="02040503050406030204" pitchFamily="18" charset="0"/>
                                    </a:rPr>
                                  </m:ctrlPr>
                                </m:sSubPr>
                                <m:e>
                                  <m:r>
                                    <a:rPr lang="en-US" sz="4400" b="0" i="1" smtClean="0">
                                      <a:solidFill>
                                        <a:schemeClr val="tx1">
                                          <a:lumMod val="75000"/>
                                          <a:lumOff val="25000"/>
                                        </a:schemeClr>
                                      </a:solidFill>
                                      <a:latin typeface="Cambria Math" panose="02040503050406030204" pitchFamily="18" charset="0"/>
                                    </a:rPr>
                                    <m:t>𝑍</m:t>
                                  </m:r>
                                </m:e>
                                <m:sub>
                                  <m:r>
                                    <a:rPr lang="en-US" sz="4400" b="0" i="1" smtClean="0">
                                      <a:solidFill>
                                        <a:schemeClr val="tx1">
                                          <a:lumMod val="75000"/>
                                          <a:lumOff val="25000"/>
                                        </a:schemeClr>
                                      </a:solidFill>
                                      <a:latin typeface="Cambria Math" panose="02040503050406030204" pitchFamily="18" charset="0"/>
                                    </a:rPr>
                                    <m:t>𝑖</m:t>
                                  </m:r>
                                </m:sub>
                              </m:sSub>
                              <m:r>
                                <a:rPr lang="en-US" sz="4400" b="0" i="1" smtClean="0">
                                  <a:solidFill>
                                    <a:schemeClr val="tx1">
                                      <a:lumMod val="75000"/>
                                      <a:lumOff val="25000"/>
                                    </a:schemeClr>
                                  </a:solidFill>
                                  <a:latin typeface="Cambria Math" panose="02040503050406030204" pitchFamily="18" charset="0"/>
                                </a:rPr>
                                <m:t>)</m:t>
                              </m:r>
                            </m:e>
                          </m:nary>
                        </m:den>
                      </m:f>
                    </m:oMath>
                  </m:oMathPara>
                </a14:m>
                <a:endParaRPr lang="en-US" sz="4400" dirty="0">
                  <a:solidFill>
                    <a:schemeClr val="tx1">
                      <a:lumMod val="75000"/>
                      <a:lumOff val="25000"/>
                    </a:schemeClr>
                  </a:solidFill>
                </a:endParaRPr>
              </a:p>
            </p:txBody>
          </p:sp>
        </mc:Choice>
        <mc:Fallback>
          <p:sp>
            <p:nvSpPr>
              <p:cNvPr id="4" name="TextBox 3">
                <a:extLst>
                  <a:ext uri="{FF2B5EF4-FFF2-40B4-BE49-F238E27FC236}">
                    <a16:creationId xmlns:a16="http://schemas.microsoft.com/office/drawing/2014/main" id="{A38BBF52-AD0F-2C4C-85F5-B5DB3276300B}"/>
                  </a:ext>
                </a:extLst>
              </p:cNvPr>
              <p:cNvSpPr txBox="1">
                <a:spLocks noRot="1" noChangeAspect="1" noMove="1" noResize="1" noEditPoints="1" noAdjustHandles="1" noChangeArrowheads="1" noChangeShapeType="1" noTextEdit="1"/>
              </p:cNvSpPr>
              <p:nvPr/>
            </p:nvSpPr>
            <p:spPr>
              <a:xfrm>
                <a:off x="128674" y="2328942"/>
                <a:ext cx="12010852" cy="2123915"/>
              </a:xfrm>
              <a:prstGeom prst="rect">
                <a:avLst/>
              </a:prstGeom>
              <a:blipFill>
                <a:blip r:embed="rId2"/>
                <a:stretch>
                  <a:fillRect l="-7286" t="-44970" b="-7218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ED109B8-CEEB-AD4C-A3F6-77DC8B00BD6C}"/>
                  </a:ext>
                </a:extLst>
              </p:cNvPr>
              <p:cNvSpPr txBox="1"/>
              <p:nvPr/>
            </p:nvSpPr>
            <p:spPr>
              <a:xfrm>
                <a:off x="2752531" y="4851921"/>
                <a:ext cx="935833" cy="92333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6000" b="0" i="1" smtClean="0">
                              <a:solidFill>
                                <a:schemeClr val="accent1"/>
                              </a:solidFill>
                              <a:latin typeface="Cambria Math" panose="02040503050406030204" pitchFamily="18" charset="0"/>
                            </a:rPr>
                          </m:ctrlPr>
                        </m:sSubPr>
                        <m:e>
                          <m:acc>
                            <m:accPr>
                              <m:chr m:val="̂"/>
                              <m:ctrlPr>
                                <a:rPr lang="en-US" sz="6000" b="0" i="1" smtClean="0">
                                  <a:solidFill>
                                    <a:schemeClr val="accent1"/>
                                  </a:solidFill>
                                  <a:latin typeface="Cambria Math" panose="02040503050406030204" pitchFamily="18" charset="0"/>
                                </a:rPr>
                              </m:ctrlPr>
                            </m:accPr>
                            <m:e>
                              <m:r>
                                <a:rPr lang="en-US" sz="6000" b="0" i="1" smtClean="0">
                                  <a:solidFill>
                                    <a:schemeClr val="accent1"/>
                                  </a:solidFill>
                                  <a:latin typeface="Cambria Math" panose="02040503050406030204" pitchFamily="18" charset="0"/>
                                </a:rPr>
                                <m:t>𝜇</m:t>
                              </m:r>
                            </m:e>
                          </m:acc>
                        </m:e>
                        <m:sub>
                          <m:r>
                            <a:rPr lang="en-US" sz="6000" b="0" i="1" smtClean="0">
                              <a:solidFill>
                                <a:schemeClr val="accent1"/>
                              </a:solidFill>
                              <a:latin typeface="Cambria Math" panose="02040503050406030204" pitchFamily="18" charset="0"/>
                            </a:rPr>
                            <m:t>1</m:t>
                          </m:r>
                        </m:sub>
                      </m:sSub>
                    </m:oMath>
                  </m:oMathPara>
                </a14:m>
                <a:endParaRPr lang="en-US" sz="6000" dirty="0">
                  <a:solidFill>
                    <a:schemeClr val="accent1"/>
                  </a:solidFill>
                </a:endParaRPr>
              </a:p>
            </p:txBody>
          </p:sp>
        </mc:Choice>
        <mc:Fallback>
          <p:sp>
            <p:nvSpPr>
              <p:cNvPr id="8" name="TextBox 7">
                <a:extLst>
                  <a:ext uri="{FF2B5EF4-FFF2-40B4-BE49-F238E27FC236}">
                    <a16:creationId xmlns:a16="http://schemas.microsoft.com/office/drawing/2014/main" id="{4ED109B8-CEEB-AD4C-A3F6-77DC8B00BD6C}"/>
                  </a:ext>
                </a:extLst>
              </p:cNvPr>
              <p:cNvSpPr txBox="1">
                <a:spLocks noRot="1" noChangeAspect="1" noMove="1" noResize="1" noEditPoints="1" noAdjustHandles="1" noChangeArrowheads="1" noChangeShapeType="1" noTextEdit="1"/>
              </p:cNvSpPr>
              <p:nvPr/>
            </p:nvSpPr>
            <p:spPr>
              <a:xfrm>
                <a:off x="2752531" y="4851921"/>
                <a:ext cx="935833" cy="923330"/>
              </a:xfrm>
              <a:prstGeom prst="rect">
                <a:avLst/>
              </a:prstGeom>
              <a:blipFill>
                <a:blip r:embed="rId3"/>
                <a:stretch>
                  <a:fillRect l="-17568" t="-17568" r="-6757" b="-2027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3DDB6833-DA00-4049-A829-22F2CAF15B35}"/>
                  </a:ext>
                </a:extLst>
              </p:cNvPr>
              <p:cNvSpPr txBox="1"/>
              <p:nvPr/>
            </p:nvSpPr>
            <p:spPr>
              <a:xfrm>
                <a:off x="8987470" y="4851921"/>
                <a:ext cx="953659" cy="92333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6000" b="0" i="1" smtClean="0">
                              <a:solidFill>
                                <a:schemeClr val="accent1"/>
                              </a:solidFill>
                              <a:latin typeface="Cambria Math" panose="02040503050406030204" pitchFamily="18" charset="0"/>
                            </a:rPr>
                          </m:ctrlPr>
                        </m:sSubPr>
                        <m:e>
                          <m:acc>
                            <m:accPr>
                              <m:chr m:val="̂"/>
                              <m:ctrlPr>
                                <a:rPr lang="en-US" sz="6000" b="0" i="1" smtClean="0">
                                  <a:solidFill>
                                    <a:schemeClr val="accent1"/>
                                  </a:solidFill>
                                  <a:latin typeface="Cambria Math" panose="02040503050406030204" pitchFamily="18" charset="0"/>
                                </a:rPr>
                              </m:ctrlPr>
                            </m:accPr>
                            <m:e>
                              <m:r>
                                <a:rPr lang="en-US" sz="6000" b="0" i="1" smtClean="0">
                                  <a:solidFill>
                                    <a:schemeClr val="accent1"/>
                                  </a:solidFill>
                                  <a:latin typeface="Cambria Math" panose="02040503050406030204" pitchFamily="18" charset="0"/>
                                </a:rPr>
                                <m:t>𝜇</m:t>
                              </m:r>
                            </m:e>
                          </m:acc>
                        </m:e>
                        <m:sub>
                          <m:r>
                            <a:rPr lang="en-US" sz="6000" b="0" i="1" smtClean="0">
                              <a:solidFill>
                                <a:schemeClr val="accent1"/>
                              </a:solidFill>
                              <a:latin typeface="Cambria Math" panose="02040503050406030204" pitchFamily="18" charset="0"/>
                            </a:rPr>
                            <m:t>0</m:t>
                          </m:r>
                        </m:sub>
                      </m:sSub>
                    </m:oMath>
                  </m:oMathPara>
                </a14:m>
                <a:endParaRPr lang="en-US" sz="6000" dirty="0">
                  <a:solidFill>
                    <a:schemeClr val="accent1"/>
                  </a:solidFill>
                </a:endParaRPr>
              </a:p>
            </p:txBody>
          </p:sp>
        </mc:Choice>
        <mc:Fallback>
          <p:sp>
            <p:nvSpPr>
              <p:cNvPr id="9" name="TextBox 8">
                <a:extLst>
                  <a:ext uri="{FF2B5EF4-FFF2-40B4-BE49-F238E27FC236}">
                    <a16:creationId xmlns:a16="http://schemas.microsoft.com/office/drawing/2014/main" id="{3DDB6833-DA00-4049-A829-22F2CAF15B35}"/>
                  </a:ext>
                </a:extLst>
              </p:cNvPr>
              <p:cNvSpPr txBox="1">
                <a:spLocks noRot="1" noChangeAspect="1" noMove="1" noResize="1" noEditPoints="1" noAdjustHandles="1" noChangeArrowheads="1" noChangeShapeType="1" noTextEdit="1"/>
              </p:cNvSpPr>
              <p:nvPr/>
            </p:nvSpPr>
            <p:spPr>
              <a:xfrm>
                <a:off x="8987470" y="4851921"/>
                <a:ext cx="953659" cy="923330"/>
              </a:xfrm>
              <a:prstGeom prst="rect">
                <a:avLst/>
              </a:prstGeom>
              <a:blipFill>
                <a:blip r:embed="rId4"/>
                <a:stretch>
                  <a:fillRect l="-18667" t="-17568" r="-5333" b="-2027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678D78CE-36EA-6145-B763-CA7B8887EABF}"/>
                  </a:ext>
                </a:extLst>
              </p:cNvPr>
              <p:cNvSpPr txBox="1"/>
              <p:nvPr/>
            </p:nvSpPr>
            <p:spPr>
              <a:xfrm>
                <a:off x="5758219" y="4851921"/>
                <a:ext cx="750205" cy="92333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6000" b="0" i="1" smtClean="0">
                          <a:solidFill>
                            <a:schemeClr val="accent1"/>
                          </a:solidFill>
                          <a:latin typeface="Cambria Math" panose="02040503050406030204" pitchFamily="18" charset="0"/>
                        </a:rPr>
                        <m:t>−</m:t>
                      </m:r>
                    </m:oMath>
                  </m:oMathPara>
                </a14:m>
                <a:endParaRPr lang="en-US" sz="6000" dirty="0">
                  <a:solidFill>
                    <a:schemeClr val="accent1"/>
                  </a:solidFill>
                </a:endParaRPr>
              </a:p>
            </p:txBody>
          </p:sp>
        </mc:Choice>
        <mc:Fallback>
          <p:sp>
            <p:nvSpPr>
              <p:cNvPr id="10" name="TextBox 9">
                <a:extLst>
                  <a:ext uri="{FF2B5EF4-FFF2-40B4-BE49-F238E27FC236}">
                    <a16:creationId xmlns:a16="http://schemas.microsoft.com/office/drawing/2014/main" id="{678D78CE-36EA-6145-B763-CA7B8887EABF}"/>
                  </a:ext>
                </a:extLst>
              </p:cNvPr>
              <p:cNvSpPr txBox="1">
                <a:spLocks noRot="1" noChangeAspect="1" noMove="1" noResize="1" noEditPoints="1" noAdjustHandles="1" noChangeArrowheads="1" noChangeShapeType="1" noTextEdit="1"/>
              </p:cNvSpPr>
              <p:nvPr/>
            </p:nvSpPr>
            <p:spPr>
              <a:xfrm>
                <a:off x="5758219" y="4851921"/>
                <a:ext cx="750205" cy="923330"/>
              </a:xfrm>
              <a:prstGeom prst="rect">
                <a:avLst/>
              </a:prstGeom>
              <a:blipFill>
                <a:blip r:embed="rId5"/>
                <a:stretch>
                  <a:fillRect l="-3333" r="-5000"/>
                </a:stretch>
              </a:blipFill>
            </p:spPr>
            <p:txBody>
              <a:bodyPr/>
              <a:lstStyle/>
              <a:p>
                <a:r>
                  <a:rPr lang="en-US">
                    <a:noFill/>
                  </a:rPr>
                  <a:t> </a:t>
                </a:r>
              </a:p>
            </p:txBody>
          </p:sp>
        </mc:Fallback>
      </mc:AlternateContent>
    </p:spTree>
    <p:extLst>
      <p:ext uri="{BB962C8B-B14F-4D97-AF65-F5344CB8AC3E}">
        <p14:creationId xmlns:p14="http://schemas.microsoft.com/office/powerpoint/2010/main" val="388704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75E-6 -2.96296E-6 L 0.15534 0.00069 " pathEditMode="relative" rAng="0" ptsTypes="AA">
                                      <p:cBhvr>
                                        <p:cTn id="6" dur="2000" fill="hold"/>
                                        <p:tgtEl>
                                          <p:spTgt spid="8"/>
                                        </p:tgtEl>
                                        <p:attrNameLst>
                                          <p:attrName>ppt_x</p:attrName>
                                          <p:attrName>ppt_y</p:attrName>
                                        </p:attrNameLst>
                                      </p:cBhvr>
                                      <p:rCtr x="7721" y="0"/>
                                    </p:animMotion>
                                  </p:childTnLst>
                                </p:cTn>
                              </p:par>
                              <p:par>
                                <p:cTn id="7" presetID="0" presetClass="path" presetSubtype="0" accel="50000" decel="50000" fill="hold" grpId="0" nodeType="withEffect">
                                  <p:stCondLst>
                                    <p:cond delay="0"/>
                                  </p:stCondLst>
                                  <p:childTnLst>
                                    <p:animMotion origin="layout" path="M -1.875E-6 1.48148E-6 L -0.17304 0.00347 " pathEditMode="relative" rAng="0" ptsTypes="AA">
                                      <p:cBhvr>
                                        <p:cTn id="8" dur="2000" fill="hold"/>
                                        <p:tgtEl>
                                          <p:spTgt spid="9"/>
                                        </p:tgtEl>
                                        <p:attrNameLst>
                                          <p:attrName>ppt_x</p:attrName>
                                          <p:attrName>ppt_y</p:attrName>
                                        </p:attrNameLst>
                                      </p:cBhvr>
                                      <p:rCtr x="-8659" y="162"/>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73487-C8BC-0645-8C59-77FB0B589886}"/>
              </a:ext>
            </a:extLst>
          </p:cNvPr>
          <p:cNvSpPr>
            <a:spLocks noGrp="1"/>
          </p:cNvSpPr>
          <p:nvPr>
            <p:ph type="title"/>
          </p:nvPr>
        </p:nvSpPr>
        <p:spPr/>
        <p:txBody>
          <a:bodyPr/>
          <a:lstStyle/>
          <a:p>
            <a:r>
              <a:rPr lang="en-US" dirty="0"/>
              <a:t>Potential outcomes</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9498A42-8731-0D4D-A125-BBB20F9CAE28}"/>
                  </a:ext>
                </a:extLst>
              </p:cNvPr>
              <p:cNvSpPr txBox="1"/>
              <p:nvPr/>
            </p:nvSpPr>
            <p:spPr>
              <a:xfrm>
                <a:off x="6895474" y="2732196"/>
                <a:ext cx="2434193" cy="123110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8000" b="0" i="1" smtClean="0">
                              <a:solidFill>
                                <a:schemeClr val="bg1"/>
                              </a:solidFill>
                              <a:latin typeface="Cambria Math" panose="02040503050406030204" pitchFamily="18" charset="0"/>
                            </a:rPr>
                          </m:ctrlPr>
                        </m:sSubPr>
                        <m:e>
                          <m:r>
                            <a:rPr lang="en-US" sz="8000" b="0" i="1" smtClean="0">
                              <a:solidFill>
                                <a:schemeClr val="bg1"/>
                              </a:solidFill>
                              <a:latin typeface="Cambria Math" panose="02040503050406030204" pitchFamily="18" charset="0"/>
                            </a:rPr>
                            <m:t>𝑌</m:t>
                          </m:r>
                        </m:e>
                        <m:sub>
                          <m:r>
                            <a:rPr lang="en-US" sz="8000" b="0" i="1" smtClean="0">
                              <a:solidFill>
                                <a:schemeClr val="bg1"/>
                              </a:solidFill>
                              <a:latin typeface="Cambria Math" panose="02040503050406030204" pitchFamily="18" charset="0"/>
                            </a:rPr>
                            <m:t>𝑖</m:t>
                          </m:r>
                        </m:sub>
                      </m:sSub>
                      <m:r>
                        <a:rPr lang="en-US" sz="8000" b="0" i="1" smtClean="0">
                          <a:solidFill>
                            <a:schemeClr val="bg1"/>
                          </a:solidFill>
                          <a:latin typeface="Cambria Math" panose="02040503050406030204" pitchFamily="18" charset="0"/>
                        </a:rPr>
                        <m:t>(</m:t>
                      </m:r>
                      <m:r>
                        <a:rPr lang="en-US" sz="8000" b="0" i="1" smtClean="0">
                          <a:solidFill>
                            <a:schemeClr val="accent1"/>
                          </a:solidFill>
                          <a:latin typeface="Cambria Math" panose="02040503050406030204" pitchFamily="18" charset="0"/>
                        </a:rPr>
                        <m:t>1</m:t>
                      </m:r>
                      <m:r>
                        <a:rPr lang="en-US" sz="8000" b="0" i="1" smtClean="0">
                          <a:solidFill>
                            <a:schemeClr val="bg1"/>
                          </a:solidFill>
                          <a:latin typeface="Cambria Math" panose="02040503050406030204" pitchFamily="18" charset="0"/>
                        </a:rPr>
                        <m:t>)</m:t>
                      </m:r>
                    </m:oMath>
                  </m:oMathPara>
                </a14:m>
                <a:endParaRPr lang="en-US" sz="8000" dirty="0"/>
              </a:p>
            </p:txBody>
          </p:sp>
        </mc:Choice>
        <mc:Fallback>
          <p:sp>
            <p:nvSpPr>
              <p:cNvPr id="4" name="TextBox 3">
                <a:extLst>
                  <a:ext uri="{FF2B5EF4-FFF2-40B4-BE49-F238E27FC236}">
                    <a16:creationId xmlns:a16="http://schemas.microsoft.com/office/drawing/2014/main" id="{99498A42-8731-0D4D-A125-BBB20F9CAE28}"/>
                  </a:ext>
                </a:extLst>
              </p:cNvPr>
              <p:cNvSpPr txBox="1">
                <a:spLocks noRot="1" noChangeAspect="1" noMove="1" noResize="1" noEditPoints="1" noAdjustHandles="1" noChangeArrowheads="1" noChangeShapeType="1" noTextEdit="1"/>
              </p:cNvSpPr>
              <p:nvPr/>
            </p:nvSpPr>
            <p:spPr>
              <a:xfrm>
                <a:off x="6895474" y="2732196"/>
                <a:ext cx="2434193" cy="1231106"/>
              </a:xfrm>
              <a:prstGeom prst="rect">
                <a:avLst/>
              </a:prstGeom>
              <a:blipFill>
                <a:blip r:embed="rId3"/>
                <a:stretch>
                  <a:fillRect l="-8290" r="-13472" b="-336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6F5F2976-EB6C-9C45-8C70-6590F4F78539}"/>
                  </a:ext>
                </a:extLst>
              </p:cNvPr>
              <p:cNvSpPr txBox="1"/>
              <p:nvPr/>
            </p:nvSpPr>
            <p:spPr>
              <a:xfrm>
                <a:off x="2846224" y="2732196"/>
                <a:ext cx="2434193" cy="123110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8000" b="0" i="1" smtClean="0">
                              <a:solidFill>
                                <a:schemeClr val="bg1"/>
                              </a:solidFill>
                              <a:latin typeface="Cambria Math" panose="02040503050406030204" pitchFamily="18" charset="0"/>
                            </a:rPr>
                          </m:ctrlPr>
                        </m:sSubPr>
                        <m:e>
                          <m:r>
                            <a:rPr lang="en-US" sz="8000" b="0" i="1" smtClean="0">
                              <a:solidFill>
                                <a:schemeClr val="bg1"/>
                              </a:solidFill>
                              <a:latin typeface="Cambria Math" panose="02040503050406030204" pitchFamily="18" charset="0"/>
                            </a:rPr>
                            <m:t>𝑌</m:t>
                          </m:r>
                        </m:e>
                        <m:sub>
                          <m:r>
                            <a:rPr lang="en-US" sz="8000" b="0" i="1" smtClean="0">
                              <a:solidFill>
                                <a:schemeClr val="bg1"/>
                              </a:solidFill>
                              <a:latin typeface="Cambria Math" panose="02040503050406030204" pitchFamily="18" charset="0"/>
                            </a:rPr>
                            <m:t>𝑖</m:t>
                          </m:r>
                        </m:sub>
                      </m:sSub>
                      <m:r>
                        <a:rPr lang="en-US" sz="8000" b="0" i="1" smtClean="0">
                          <a:solidFill>
                            <a:schemeClr val="bg1"/>
                          </a:solidFill>
                          <a:latin typeface="Cambria Math" panose="02040503050406030204" pitchFamily="18" charset="0"/>
                        </a:rPr>
                        <m:t>(</m:t>
                      </m:r>
                      <m:r>
                        <a:rPr lang="en-US" sz="8000" b="0" i="1" smtClean="0">
                          <a:solidFill>
                            <a:schemeClr val="accent6"/>
                          </a:solidFill>
                          <a:latin typeface="Cambria Math" panose="02040503050406030204" pitchFamily="18" charset="0"/>
                        </a:rPr>
                        <m:t>0</m:t>
                      </m:r>
                      <m:r>
                        <a:rPr lang="en-US" sz="8000" b="0" i="1" smtClean="0">
                          <a:solidFill>
                            <a:schemeClr val="bg1"/>
                          </a:solidFill>
                          <a:latin typeface="Cambria Math" panose="02040503050406030204" pitchFamily="18" charset="0"/>
                        </a:rPr>
                        <m:t>)</m:t>
                      </m:r>
                    </m:oMath>
                  </m:oMathPara>
                </a14:m>
                <a:endParaRPr lang="en-US" sz="8000" dirty="0"/>
              </a:p>
            </p:txBody>
          </p:sp>
        </mc:Choice>
        <mc:Fallback>
          <p:sp>
            <p:nvSpPr>
              <p:cNvPr id="5" name="TextBox 4">
                <a:extLst>
                  <a:ext uri="{FF2B5EF4-FFF2-40B4-BE49-F238E27FC236}">
                    <a16:creationId xmlns:a16="http://schemas.microsoft.com/office/drawing/2014/main" id="{6F5F2976-EB6C-9C45-8C70-6590F4F78539}"/>
                  </a:ext>
                </a:extLst>
              </p:cNvPr>
              <p:cNvSpPr txBox="1">
                <a:spLocks noRot="1" noChangeAspect="1" noMove="1" noResize="1" noEditPoints="1" noAdjustHandles="1" noChangeArrowheads="1" noChangeShapeType="1" noTextEdit="1"/>
              </p:cNvSpPr>
              <p:nvPr/>
            </p:nvSpPr>
            <p:spPr>
              <a:xfrm>
                <a:off x="2846224" y="2732196"/>
                <a:ext cx="2434193" cy="1231106"/>
              </a:xfrm>
              <a:prstGeom prst="rect">
                <a:avLst/>
              </a:prstGeom>
              <a:blipFill>
                <a:blip r:embed="rId4"/>
                <a:stretch>
                  <a:fillRect l="-8290" r="-13990" b="-336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71D5246C-D950-294B-A03C-526679FEBC26}"/>
                  </a:ext>
                </a:extLst>
              </p:cNvPr>
              <p:cNvSpPr txBox="1"/>
              <p:nvPr/>
            </p:nvSpPr>
            <p:spPr>
              <a:xfrm>
                <a:off x="5758997" y="2929235"/>
                <a:ext cx="750205" cy="92333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6000" b="0" i="1" smtClean="0">
                          <a:solidFill>
                            <a:schemeClr val="bg1"/>
                          </a:solidFill>
                          <a:latin typeface="Cambria Math" panose="02040503050406030204" pitchFamily="18" charset="0"/>
                        </a:rPr>
                        <m:t>−</m:t>
                      </m:r>
                    </m:oMath>
                  </m:oMathPara>
                </a14:m>
                <a:endParaRPr lang="en-US" sz="6000" dirty="0">
                  <a:solidFill>
                    <a:schemeClr val="bg1"/>
                  </a:solidFill>
                </a:endParaRPr>
              </a:p>
            </p:txBody>
          </p:sp>
        </mc:Choice>
        <mc:Fallback>
          <p:sp>
            <p:nvSpPr>
              <p:cNvPr id="8" name="TextBox 7">
                <a:extLst>
                  <a:ext uri="{FF2B5EF4-FFF2-40B4-BE49-F238E27FC236}">
                    <a16:creationId xmlns:a16="http://schemas.microsoft.com/office/drawing/2014/main" id="{71D5246C-D950-294B-A03C-526679FEBC26}"/>
                  </a:ext>
                </a:extLst>
              </p:cNvPr>
              <p:cNvSpPr txBox="1">
                <a:spLocks noRot="1" noChangeAspect="1" noMove="1" noResize="1" noEditPoints="1" noAdjustHandles="1" noChangeArrowheads="1" noChangeShapeType="1" noTextEdit="1"/>
              </p:cNvSpPr>
              <p:nvPr/>
            </p:nvSpPr>
            <p:spPr>
              <a:xfrm>
                <a:off x="5758997" y="2929235"/>
                <a:ext cx="750205" cy="923330"/>
              </a:xfrm>
              <a:prstGeom prst="rect">
                <a:avLst/>
              </a:prstGeom>
              <a:blipFill>
                <a:blip r:embed="rId5"/>
                <a:stretch>
                  <a:fillRect l="-3279" r="-3279"/>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03732655-6793-1241-B871-9E1D175659B6}"/>
              </a:ext>
            </a:extLst>
          </p:cNvPr>
          <p:cNvPicPr>
            <a:picLocks noChangeAspect="1"/>
          </p:cNvPicPr>
          <p:nvPr/>
        </p:nvPicPr>
        <p:blipFill>
          <a:blip r:embed="rId6">
            <a:duotone>
              <a:schemeClr val="accent6">
                <a:shade val="45000"/>
                <a:satMod val="135000"/>
              </a:schemeClr>
              <a:prstClr val="white"/>
            </a:duotone>
          </a:blip>
          <a:stretch>
            <a:fillRect/>
          </a:stretch>
        </p:blipFill>
        <p:spPr>
          <a:xfrm>
            <a:off x="3727033" y="4453268"/>
            <a:ext cx="1072295" cy="536148"/>
          </a:xfrm>
          <a:prstGeom prst="rect">
            <a:avLst/>
          </a:prstGeom>
        </p:spPr>
      </p:pic>
      <p:pic>
        <p:nvPicPr>
          <p:cNvPr id="10" name="Picture 9">
            <a:extLst>
              <a:ext uri="{FF2B5EF4-FFF2-40B4-BE49-F238E27FC236}">
                <a16:creationId xmlns:a16="http://schemas.microsoft.com/office/drawing/2014/main" id="{F44A3E15-1633-BA45-B450-D7B3F3D823E7}"/>
              </a:ext>
            </a:extLst>
          </p:cNvPr>
          <p:cNvPicPr>
            <a:picLocks noChangeAspect="1"/>
          </p:cNvPicPr>
          <p:nvPr/>
        </p:nvPicPr>
        <p:blipFill>
          <a:blip r:embed="rId6">
            <a:duotone>
              <a:schemeClr val="accent1">
                <a:shade val="45000"/>
                <a:satMod val="135000"/>
              </a:schemeClr>
              <a:prstClr val="white"/>
            </a:duotone>
          </a:blip>
          <a:stretch>
            <a:fillRect/>
          </a:stretch>
        </p:blipFill>
        <p:spPr>
          <a:xfrm>
            <a:off x="7763111" y="4468662"/>
            <a:ext cx="1072295" cy="536148"/>
          </a:xfrm>
          <a:prstGeom prst="rect">
            <a:avLst/>
          </a:prstGeom>
        </p:spPr>
      </p:pic>
    </p:spTree>
    <p:extLst>
      <p:ext uri="{BB962C8B-B14F-4D97-AF65-F5344CB8AC3E}">
        <p14:creationId xmlns:p14="http://schemas.microsoft.com/office/powerpoint/2010/main" val="884894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94147-E0CE-D741-AC97-D63B051A8F1A}"/>
              </a:ext>
            </a:extLst>
          </p:cNvPr>
          <p:cNvSpPr>
            <a:spLocks noGrp="1"/>
          </p:cNvSpPr>
          <p:nvPr>
            <p:ph type="title"/>
          </p:nvPr>
        </p:nvSpPr>
        <p:spPr/>
        <p:txBody>
          <a:bodyPr/>
          <a:lstStyle/>
          <a:p>
            <a:r>
              <a:rPr lang="en-US" dirty="0"/>
              <a:t>How to</a:t>
            </a:r>
          </a:p>
        </p:txBody>
      </p:sp>
      <p:sp>
        <p:nvSpPr>
          <p:cNvPr id="3" name="Content Placeholder 2">
            <a:extLst>
              <a:ext uri="{FF2B5EF4-FFF2-40B4-BE49-F238E27FC236}">
                <a16:creationId xmlns:a16="http://schemas.microsoft.com/office/drawing/2014/main" id="{5A9799A1-E318-E546-9864-37770097CEA8}"/>
              </a:ext>
            </a:extLst>
          </p:cNvPr>
          <p:cNvSpPr>
            <a:spLocks noGrp="1"/>
          </p:cNvSpPr>
          <p:nvPr>
            <p:ph idx="1"/>
          </p:nvPr>
        </p:nvSpPr>
        <p:spPr/>
        <p:txBody>
          <a:bodyPr/>
          <a:lstStyle/>
          <a:p>
            <a:r>
              <a:rPr lang="en-US" dirty="0"/>
              <a:t>Plug in</a:t>
            </a:r>
          </a:p>
          <a:p>
            <a:r>
              <a:rPr lang="en-US" dirty="0"/>
              <a:t>Fit a weighted generalized linear model Y ~ Z</a:t>
            </a:r>
          </a:p>
        </p:txBody>
      </p:sp>
    </p:spTree>
    <p:extLst>
      <p:ext uri="{BB962C8B-B14F-4D97-AF65-F5344CB8AC3E}">
        <p14:creationId xmlns:p14="http://schemas.microsoft.com/office/powerpoint/2010/main" val="1782458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94147-E0CE-D741-AC97-D63B051A8F1A}"/>
              </a:ext>
            </a:extLst>
          </p:cNvPr>
          <p:cNvSpPr>
            <a:spLocks noGrp="1"/>
          </p:cNvSpPr>
          <p:nvPr>
            <p:ph type="title"/>
          </p:nvPr>
        </p:nvSpPr>
        <p:spPr/>
        <p:txBody>
          <a:bodyPr/>
          <a:lstStyle/>
          <a:p>
            <a:r>
              <a:rPr lang="en-US" dirty="0"/>
              <a:t>How to</a:t>
            </a:r>
          </a:p>
        </p:txBody>
      </p:sp>
      <p:sp>
        <p:nvSpPr>
          <p:cNvPr id="3" name="Content Placeholder 2">
            <a:extLst>
              <a:ext uri="{FF2B5EF4-FFF2-40B4-BE49-F238E27FC236}">
                <a16:creationId xmlns:a16="http://schemas.microsoft.com/office/drawing/2014/main" id="{5A9799A1-E318-E546-9864-37770097CEA8}"/>
              </a:ext>
            </a:extLst>
          </p:cNvPr>
          <p:cNvSpPr>
            <a:spLocks noGrp="1"/>
          </p:cNvSpPr>
          <p:nvPr>
            <p:ph idx="1"/>
          </p:nvPr>
        </p:nvSpPr>
        <p:spPr>
          <a:xfrm>
            <a:off x="838200" y="1825625"/>
            <a:ext cx="10515600" cy="1309461"/>
          </a:xfrm>
        </p:spPr>
        <p:txBody>
          <a:bodyPr/>
          <a:lstStyle/>
          <a:p>
            <a:r>
              <a:rPr lang="en-US" dirty="0">
                <a:solidFill>
                  <a:schemeClr val="tx1">
                    <a:lumMod val="75000"/>
                    <a:lumOff val="25000"/>
                  </a:schemeClr>
                </a:solidFill>
              </a:rPr>
              <a:t>Plug in</a:t>
            </a:r>
          </a:p>
          <a:p>
            <a:r>
              <a:rPr lang="en-US" dirty="0">
                <a:solidFill>
                  <a:schemeClr val="tx1">
                    <a:lumMod val="75000"/>
                    <a:lumOff val="25000"/>
                  </a:schemeClr>
                </a:solidFill>
              </a:rPr>
              <a:t>Fit a weighted generalized linear model Y ~ Z</a:t>
            </a:r>
          </a:p>
        </p:txBody>
      </p:sp>
      <p:sp>
        <p:nvSpPr>
          <p:cNvPr id="4" name="Title 1">
            <a:extLst>
              <a:ext uri="{FF2B5EF4-FFF2-40B4-BE49-F238E27FC236}">
                <a16:creationId xmlns:a16="http://schemas.microsoft.com/office/drawing/2014/main" id="{54AA7A38-1468-FA49-82CF-46FAE3C3D62E}"/>
              </a:ext>
            </a:extLst>
          </p:cNvPr>
          <p:cNvSpPr txBox="1">
            <a:spLocks/>
          </p:cNvSpPr>
          <p:nvPr/>
        </p:nvSpPr>
        <p:spPr>
          <a:xfrm>
            <a:off x="838200" y="3338512"/>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solidFill>
                  <a:schemeClr val="bg1"/>
                </a:solidFill>
                <a:latin typeface="Franklin Gothic Heavy" panose="020B0603020102020204" pitchFamily="34" charset="0"/>
                <a:ea typeface="+mj-ea"/>
                <a:cs typeface="+mj-cs"/>
              </a:defRPr>
            </a:lvl1pPr>
          </a:lstStyle>
          <a:p>
            <a:r>
              <a:rPr lang="en-US" dirty="0"/>
              <a:t>But what about the variance?</a:t>
            </a:r>
          </a:p>
        </p:txBody>
      </p:sp>
      <p:sp>
        <p:nvSpPr>
          <p:cNvPr id="5" name="Content Placeholder 2">
            <a:extLst>
              <a:ext uri="{FF2B5EF4-FFF2-40B4-BE49-F238E27FC236}">
                <a16:creationId xmlns:a16="http://schemas.microsoft.com/office/drawing/2014/main" id="{3AF22557-8C7C-994E-915E-E53414C204A0}"/>
              </a:ext>
            </a:extLst>
          </p:cNvPr>
          <p:cNvSpPr txBox="1">
            <a:spLocks/>
          </p:cNvSpPr>
          <p:nvPr/>
        </p:nvSpPr>
        <p:spPr>
          <a:xfrm>
            <a:off x="838200" y="5038466"/>
            <a:ext cx="10515600" cy="13094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3600" kern="1200">
                <a:solidFill>
                  <a:schemeClr val="bg1"/>
                </a:solidFill>
                <a:latin typeface="Franklin Gothic Medium" panose="020B0603020102020204" pitchFamily="34" charset="0"/>
                <a:ea typeface="+mn-ea"/>
                <a:cs typeface="+mn-cs"/>
              </a:defRPr>
            </a:lvl1pPr>
            <a:lvl2pPr marL="685800" indent="-228600" algn="l" defTabSz="914400" rtl="0" eaLnBrk="1" latinLnBrk="0" hangingPunct="1">
              <a:lnSpc>
                <a:spcPct val="90000"/>
              </a:lnSpc>
              <a:spcBef>
                <a:spcPts val="500"/>
              </a:spcBef>
              <a:buFont typeface="Arial"/>
              <a:buChar char="•"/>
              <a:defRPr sz="3200" kern="1200">
                <a:solidFill>
                  <a:schemeClr val="bg1"/>
                </a:solidFill>
                <a:latin typeface="Franklin Gothic Medium" panose="020B0603020102020204" pitchFamily="34" charset="0"/>
                <a:ea typeface="+mn-ea"/>
                <a:cs typeface="+mn-cs"/>
              </a:defRPr>
            </a:lvl2pPr>
            <a:lvl3pPr marL="1143000" indent="-228600" algn="l" defTabSz="914400" rtl="0" eaLnBrk="1" latinLnBrk="0" hangingPunct="1">
              <a:lnSpc>
                <a:spcPct val="90000"/>
              </a:lnSpc>
              <a:spcBef>
                <a:spcPts val="500"/>
              </a:spcBef>
              <a:buFont typeface="Arial"/>
              <a:buChar char="•"/>
              <a:defRPr sz="2800" kern="1200">
                <a:solidFill>
                  <a:schemeClr val="bg1"/>
                </a:solidFill>
                <a:latin typeface="Franklin Gothic Medium" panose="020B0603020102020204" pitchFamily="34" charset="0"/>
                <a:ea typeface="+mn-ea"/>
                <a:cs typeface="+mn-cs"/>
              </a:defRPr>
            </a:lvl3pPr>
            <a:lvl4pPr marL="1600200" indent="-228600" algn="l" defTabSz="914400" rtl="0" eaLnBrk="1" latinLnBrk="0" hangingPunct="1">
              <a:lnSpc>
                <a:spcPct val="90000"/>
              </a:lnSpc>
              <a:spcBef>
                <a:spcPts val="500"/>
              </a:spcBef>
              <a:buFont typeface="Arial"/>
              <a:buChar char="•"/>
              <a:defRPr sz="2400" kern="1200">
                <a:solidFill>
                  <a:schemeClr val="bg1"/>
                </a:solidFill>
                <a:latin typeface="Franklin Gothic Medium" panose="020B0603020102020204" pitchFamily="34" charset="0"/>
                <a:ea typeface="+mn-ea"/>
                <a:cs typeface="+mn-cs"/>
              </a:defRPr>
            </a:lvl4pPr>
            <a:lvl5pPr marL="2057400" indent="-228600" algn="l" defTabSz="914400" rtl="0" eaLnBrk="1" latinLnBrk="0" hangingPunct="1">
              <a:lnSpc>
                <a:spcPct val="90000"/>
              </a:lnSpc>
              <a:spcBef>
                <a:spcPts val="500"/>
              </a:spcBef>
              <a:buFont typeface="Arial"/>
              <a:buChar char="•"/>
              <a:defRPr sz="2400" kern="1200">
                <a:solidFill>
                  <a:schemeClr val="bg1"/>
                </a:solidFill>
                <a:latin typeface="Franklin Gothic Medium" panose="020B0603020102020204"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Pull from the GLM?</a:t>
            </a:r>
          </a:p>
          <a:p>
            <a:r>
              <a:rPr lang="en-US" dirty="0"/>
              <a:t>Robust standard errors? (sandwich estimator)</a:t>
            </a:r>
          </a:p>
        </p:txBody>
      </p:sp>
      <p:pic>
        <p:nvPicPr>
          <p:cNvPr id="8" name="Picture 7">
            <a:extLst>
              <a:ext uri="{FF2B5EF4-FFF2-40B4-BE49-F238E27FC236}">
                <a16:creationId xmlns:a16="http://schemas.microsoft.com/office/drawing/2014/main" id="{1307248D-8E52-D145-8148-C020DC8607E8}"/>
              </a:ext>
            </a:extLst>
          </p:cNvPr>
          <p:cNvPicPr>
            <a:picLocks noChangeAspect="1"/>
          </p:cNvPicPr>
          <p:nvPr/>
        </p:nvPicPr>
        <p:blipFill>
          <a:blip r:embed="rId2"/>
          <a:stretch>
            <a:fillRect/>
          </a:stretch>
        </p:blipFill>
        <p:spPr>
          <a:xfrm>
            <a:off x="4949890" y="4867501"/>
            <a:ext cx="762000" cy="762000"/>
          </a:xfrm>
          <a:prstGeom prst="rect">
            <a:avLst/>
          </a:prstGeom>
        </p:spPr>
      </p:pic>
      <p:pic>
        <p:nvPicPr>
          <p:cNvPr id="9" name="Picture 8">
            <a:extLst>
              <a:ext uri="{FF2B5EF4-FFF2-40B4-BE49-F238E27FC236}">
                <a16:creationId xmlns:a16="http://schemas.microsoft.com/office/drawing/2014/main" id="{9E224F19-A9CE-CC48-BC45-7BA48EBC670F}"/>
              </a:ext>
            </a:extLst>
          </p:cNvPr>
          <p:cNvPicPr>
            <a:picLocks noChangeAspect="1"/>
          </p:cNvPicPr>
          <p:nvPr/>
        </p:nvPicPr>
        <p:blipFill>
          <a:blip r:embed="rId3"/>
          <a:stretch>
            <a:fillRect/>
          </a:stretch>
        </p:blipFill>
        <p:spPr>
          <a:xfrm>
            <a:off x="10175033" y="5529944"/>
            <a:ext cx="762000" cy="762000"/>
          </a:xfrm>
          <a:prstGeom prst="rect">
            <a:avLst/>
          </a:prstGeom>
        </p:spPr>
      </p:pic>
    </p:spTree>
    <p:extLst>
      <p:ext uri="{BB962C8B-B14F-4D97-AF65-F5344CB8AC3E}">
        <p14:creationId xmlns:p14="http://schemas.microsoft.com/office/powerpoint/2010/main" val="3833906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B64DE-15D0-0241-84ED-F865A6E28FAE}"/>
              </a:ext>
            </a:extLst>
          </p:cNvPr>
          <p:cNvSpPr>
            <a:spLocks noGrp="1"/>
          </p:cNvSpPr>
          <p:nvPr>
            <p:ph type="title"/>
          </p:nvPr>
        </p:nvSpPr>
        <p:spPr/>
        <p:txBody>
          <a:bodyPr/>
          <a:lstStyle/>
          <a:p>
            <a:r>
              <a:rPr lang="en-US" dirty="0"/>
              <a:t>Williamson 2013</a:t>
            </a:r>
          </a:p>
        </p:txBody>
      </p:sp>
      <p:sp>
        <p:nvSpPr>
          <p:cNvPr id="3" name="Content Placeholder 2">
            <a:extLst>
              <a:ext uri="{FF2B5EF4-FFF2-40B4-BE49-F238E27FC236}">
                <a16:creationId xmlns:a16="http://schemas.microsoft.com/office/drawing/2014/main" id="{32EAC167-896D-9C45-BF4E-6714A2BE94F8}"/>
              </a:ext>
            </a:extLst>
          </p:cNvPr>
          <p:cNvSpPr>
            <a:spLocks noGrp="1"/>
          </p:cNvSpPr>
          <p:nvPr>
            <p:ph idx="1"/>
          </p:nvPr>
        </p:nvSpPr>
        <p:spPr/>
        <p:txBody>
          <a:bodyPr/>
          <a:lstStyle/>
          <a:p>
            <a:pPr marL="0" indent="0">
              <a:buNone/>
            </a:pPr>
            <a:r>
              <a:rPr lang="en-US" dirty="0"/>
              <a:t>…ignoring the estimation of the propensity score in the calculation of the variance leads to the </a:t>
            </a:r>
            <a:r>
              <a:rPr lang="en-US" b="1" dirty="0">
                <a:solidFill>
                  <a:schemeClr val="accent4"/>
                </a:solidFill>
              </a:rPr>
              <a:t>erroneous conclusion</a:t>
            </a:r>
            <a:r>
              <a:rPr lang="en-US" dirty="0"/>
              <a:t> that the IPTW treatment effect estimator has the same variance as an unadjusted estimator; thus</a:t>
            </a:r>
            <a:r>
              <a:rPr lang="en-US" b="1" dirty="0"/>
              <a:t>, </a:t>
            </a:r>
            <a:r>
              <a:rPr lang="en-US" b="1" dirty="0">
                <a:solidFill>
                  <a:schemeClr val="accent4"/>
                </a:solidFill>
              </a:rPr>
              <a:t>it is important to use a variance estimator that correctly takes into account the estimation of the propensity score.</a:t>
            </a:r>
            <a:endParaRPr lang="en-US" dirty="0"/>
          </a:p>
          <a:p>
            <a:endParaRPr lang="en-US" dirty="0"/>
          </a:p>
        </p:txBody>
      </p:sp>
      <p:sp>
        <p:nvSpPr>
          <p:cNvPr id="4" name="Rectangle 3">
            <a:extLst>
              <a:ext uri="{FF2B5EF4-FFF2-40B4-BE49-F238E27FC236}">
                <a16:creationId xmlns:a16="http://schemas.microsoft.com/office/drawing/2014/main" id="{39D5099A-786F-4B45-B9D0-9190DF38A277}"/>
              </a:ext>
            </a:extLst>
          </p:cNvPr>
          <p:cNvSpPr/>
          <p:nvPr/>
        </p:nvSpPr>
        <p:spPr>
          <a:xfrm>
            <a:off x="374612" y="1690688"/>
            <a:ext cx="463588" cy="861774"/>
          </a:xfrm>
          <a:prstGeom prst="rect">
            <a:avLst/>
          </a:prstGeom>
        </p:spPr>
        <p:txBody>
          <a:bodyPr wrap="none">
            <a:spAutoFit/>
          </a:bodyPr>
          <a:lstStyle/>
          <a:p>
            <a:r>
              <a:rPr lang="en-US" sz="5000" b="1" dirty="0">
                <a:solidFill>
                  <a:schemeClr val="bg1"/>
                </a:solidFill>
              </a:rPr>
              <a:t>“</a:t>
            </a:r>
            <a:endParaRPr lang="en-US" sz="5000" dirty="0">
              <a:solidFill>
                <a:schemeClr val="bg1"/>
              </a:solidFill>
            </a:endParaRPr>
          </a:p>
        </p:txBody>
      </p:sp>
      <p:sp>
        <p:nvSpPr>
          <p:cNvPr id="5" name="Rectangle 4">
            <a:extLst>
              <a:ext uri="{FF2B5EF4-FFF2-40B4-BE49-F238E27FC236}">
                <a16:creationId xmlns:a16="http://schemas.microsoft.com/office/drawing/2014/main" id="{4CC08A16-2EB7-5F4F-B7B6-D50261F53A71}"/>
              </a:ext>
            </a:extLst>
          </p:cNvPr>
          <p:cNvSpPr/>
          <p:nvPr/>
        </p:nvSpPr>
        <p:spPr>
          <a:xfrm>
            <a:off x="10527577" y="5114697"/>
            <a:ext cx="452368" cy="861774"/>
          </a:xfrm>
          <a:prstGeom prst="rect">
            <a:avLst/>
          </a:prstGeom>
        </p:spPr>
        <p:txBody>
          <a:bodyPr wrap="none">
            <a:spAutoFit/>
          </a:bodyPr>
          <a:lstStyle/>
          <a:p>
            <a:r>
              <a:rPr lang="en-US" sz="5000" dirty="0">
                <a:solidFill>
                  <a:schemeClr val="bg1"/>
                </a:solidFill>
              </a:rPr>
              <a:t>”</a:t>
            </a:r>
          </a:p>
        </p:txBody>
      </p:sp>
    </p:spTree>
    <p:extLst>
      <p:ext uri="{BB962C8B-B14F-4D97-AF65-F5344CB8AC3E}">
        <p14:creationId xmlns:p14="http://schemas.microsoft.com/office/powerpoint/2010/main" val="16912611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1332965" y="2130587"/>
                <a:ext cx="9555052" cy="26736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𝒖</m:t>
                      </m:r>
                      <m:d>
                        <m:dPr>
                          <m:ctrlPr>
                            <a:rPr lang="en-US" sz="5000" b="1"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𝜽</m:t>
                          </m:r>
                        </m:e>
                      </m:d>
                      <m:r>
                        <a:rPr lang="en-US" sz="5000" b="0" i="1" smtClean="0">
                          <a:solidFill>
                            <a:schemeClr val="bg1"/>
                          </a:solidFill>
                          <a:latin typeface="Cambria Math" panose="02040503050406030204" pitchFamily="18" charset="0"/>
                        </a:rPr>
                        <m:t>=</m:t>
                      </m:r>
                      <m:d>
                        <m:dPr>
                          <m:ctrlPr>
                            <a:rPr lang="en-US" sz="5000" b="0" i="1" smtClean="0">
                              <a:solidFill>
                                <a:schemeClr val="bg1"/>
                              </a:solidFill>
                              <a:latin typeface="Cambria Math" panose="02040503050406030204" pitchFamily="18" charset="0"/>
                            </a:rPr>
                          </m:ctrlPr>
                        </m:dPr>
                        <m:e>
                          <m:m>
                            <m:mPr>
                              <m:mcs>
                                <m:mc>
                                  <m:mcPr>
                                    <m:count m:val="1"/>
                                    <m:mcJc m:val="center"/>
                                  </m:mcPr>
                                </m:mc>
                              </m:mcs>
                              <m:ctrlPr>
                                <a:rPr lang="en-US" sz="5000" b="0" i="1" smtClean="0">
                                  <a:solidFill>
                                    <a:schemeClr val="bg1"/>
                                  </a:solidFill>
                                  <a:latin typeface="Cambria Math" panose="02040503050406030204" pitchFamily="18" charset="0"/>
                                </a:rPr>
                              </m:ctrlPr>
                            </m:mPr>
                            <m:mr>
                              <m:e>
                                <m:d>
                                  <m:dPr>
                                    <m:ctrlPr>
                                      <a:rPr lang="en-US" sz="5000" b="0" i="1" smtClean="0">
                                        <a:solidFill>
                                          <a:schemeClr val="bg1"/>
                                        </a:solidFill>
                                        <a:latin typeface="Cambria Math" panose="02040503050406030204" pitchFamily="18" charset="0"/>
                                      </a:rPr>
                                    </m:ctrlPr>
                                  </m:dPr>
                                  <m:e>
                                    <m:r>
                                      <m:rPr>
                                        <m:brk m:alnAt="7"/>
                                      </m:rPr>
                                      <a:rPr lang="en-US" sz="5000" b="0" i="1" smtClean="0">
                                        <a:solidFill>
                                          <a:schemeClr val="bg1"/>
                                        </a:solidFill>
                                        <a:latin typeface="Cambria Math" panose="02040503050406030204" pitchFamily="18" charset="0"/>
                                      </a:rPr>
                                      <m:t>𝑌</m:t>
                                    </m:r>
                                    <m:r>
                                      <a:rPr lang="en-US" sz="5000" b="0" i="1" smtClean="0">
                                        <a:solidFill>
                                          <a:schemeClr val="bg1"/>
                                        </a:solidFill>
                                        <a:latin typeface="Cambria Math" panose="02040503050406030204" pitchFamily="18" charset="0"/>
                                      </a:rPr>
                                      <m:t>−</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𝜇</m:t>
                                        </m:r>
                                      </m:e>
                                      <m:sub>
                                        <m:r>
                                          <a:rPr lang="en-US" sz="5000" b="0" i="1" smtClean="0">
                                            <a:solidFill>
                                              <a:schemeClr val="bg1"/>
                                            </a:solidFill>
                                            <a:latin typeface="Cambria Math" panose="02040503050406030204" pitchFamily="18" charset="0"/>
                                          </a:rPr>
                                          <m:t>1</m:t>
                                        </m:r>
                                      </m:sub>
                                    </m:sSub>
                                  </m:e>
                                </m:d>
                                <m:r>
                                  <a:rPr lang="en-US" sz="5000" b="0" i="1" smtClean="0">
                                    <a:solidFill>
                                      <a:schemeClr val="bg1"/>
                                    </a:solidFill>
                                    <a:latin typeface="Cambria Math" panose="02040503050406030204" pitchFamily="18" charset="0"/>
                                  </a:rPr>
                                  <m:t>𝑍</m:t>
                                </m:r>
                                <m:d>
                                  <m:dPr>
                                    <m:ctrlPr>
                                      <a:rPr lang="en-US" sz="5000" b="0" i="1" smtClean="0">
                                        <a:solidFill>
                                          <a:schemeClr val="bg1"/>
                                        </a:solidFill>
                                        <a:latin typeface="Cambria Math" panose="02040503050406030204" pitchFamily="18" charset="0"/>
                                      </a:rPr>
                                    </m:ctrlPr>
                                  </m:dPr>
                                  <m:e>
                                    <m:r>
                                      <a:rPr lang="en-US" sz="5000" b="0" i="1" smtClean="0">
                                        <a:solidFill>
                                          <a:schemeClr val="bg1"/>
                                        </a:solidFill>
                                        <a:latin typeface="Cambria Math" panose="02040503050406030204" pitchFamily="18" charset="0"/>
                                      </a:rPr>
                                      <m:t>1−</m:t>
                                    </m:r>
                                    <m:r>
                                      <a:rPr lang="en-US" sz="5000" b="0" i="1" smtClean="0">
                                        <a:solidFill>
                                          <a:schemeClr val="bg1"/>
                                        </a:solidFill>
                                        <a:latin typeface="Cambria Math" panose="02040503050406030204" pitchFamily="18" charset="0"/>
                                      </a:rPr>
                                      <m:t>𝑒</m:t>
                                    </m:r>
                                    <m:d>
                                      <m:dPr>
                                        <m:ctrlPr>
                                          <a:rPr lang="en-US" sz="5000" b="0" i="1" smtClean="0">
                                            <a:solidFill>
                                              <a:schemeClr val="bg1"/>
                                            </a:solidFill>
                                            <a:latin typeface="Cambria Math" panose="02040503050406030204" pitchFamily="18" charset="0"/>
                                          </a:rPr>
                                        </m:ctrlPr>
                                      </m:dPr>
                                      <m:e>
                                        <m:r>
                                          <a:rPr lang="en-US" sz="5000" b="1" i="0" smtClean="0">
                                            <a:solidFill>
                                              <a:schemeClr val="bg1"/>
                                            </a:solidFill>
                                            <a:latin typeface="Cambria Math" panose="02040503050406030204" pitchFamily="18" charset="0"/>
                                          </a:rPr>
                                          <m:t>𝐗</m:t>
                                        </m:r>
                                        <m:r>
                                          <a:rPr lang="en-US" sz="5000" b="0" i="1" smtClean="0">
                                            <a:solidFill>
                                              <a:schemeClr val="bg1"/>
                                            </a:solidFill>
                                            <a:latin typeface="Cambria Math" panose="02040503050406030204" pitchFamily="18" charset="0"/>
                                          </a:rPr>
                                          <m:t>, </m:t>
                                        </m:r>
                                        <m:r>
                                          <a:rPr lang="en-US" sz="5000" b="1" i="1" smtClean="0">
                                            <a:solidFill>
                                              <a:schemeClr val="bg1"/>
                                            </a:solidFill>
                                            <a:latin typeface="Cambria Math" panose="02040503050406030204" pitchFamily="18" charset="0"/>
                                          </a:rPr>
                                          <m:t>𝜷</m:t>
                                        </m:r>
                                      </m:e>
                                    </m:d>
                                  </m:e>
                                </m:d>
                              </m:e>
                            </m:mr>
                            <m:mr>
                              <m:e>
                                <m:d>
                                  <m:dPr>
                                    <m:ctrlPr>
                                      <a:rPr lang="en-US" sz="5000" b="0" i="1" smtClean="0">
                                        <a:solidFill>
                                          <a:schemeClr val="bg1"/>
                                        </a:solidFill>
                                        <a:latin typeface="Cambria Math" panose="02040503050406030204" pitchFamily="18" charset="0"/>
                                      </a:rPr>
                                    </m:ctrlPr>
                                  </m:dPr>
                                  <m:e>
                                    <m:r>
                                      <a:rPr lang="en-US" sz="5000" b="0" i="1" smtClean="0">
                                        <a:solidFill>
                                          <a:schemeClr val="bg1"/>
                                        </a:solidFill>
                                        <a:latin typeface="Cambria Math" panose="02040503050406030204" pitchFamily="18" charset="0"/>
                                      </a:rPr>
                                      <m:t>𝑌</m:t>
                                    </m:r>
                                    <m:r>
                                      <a:rPr lang="en-US" sz="5000" b="0" i="1" smtClean="0">
                                        <a:solidFill>
                                          <a:schemeClr val="bg1"/>
                                        </a:solidFill>
                                        <a:latin typeface="Cambria Math" panose="02040503050406030204" pitchFamily="18" charset="0"/>
                                      </a:rPr>
                                      <m:t>−</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𝜇</m:t>
                                        </m:r>
                                      </m:e>
                                      <m:sub>
                                        <m:r>
                                          <a:rPr lang="en-US" sz="5000" b="0" i="1" smtClean="0">
                                            <a:solidFill>
                                              <a:schemeClr val="bg1"/>
                                            </a:solidFill>
                                            <a:latin typeface="Cambria Math" panose="02040503050406030204" pitchFamily="18" charset="0"/>
                                          </a:rPr>
                                          <m:t>0</m:t>
                                        </m:r>
                                      </m:sub>
                                    </m:sSub>
                                  </m:e>
                                </m:d>
                                <m:d>
                                  <m:dPr>
                                    <m:ctrlPr>
                                      <a:rPr lang="en-US" sz="5000" b="0" i="1" smtClean="0">
                                        <a:solidFill>
                                          <a:schemeClr val="bg1"/>
                                        </a:solidFill>
                                        <a:latin typeface="Cambria Math" panose="02040503050406030204" pitchFamily="18" charset="0"/>
                                      </a:rPr>
                                    </m:ctrlPr>
                                  </m:dPr>
                                  <m:e>
                                    <m:r>
                                      <a:rPr lang="en-US" sz="5000" b="0" i="1" smtClean="0">
                                        <a:solidFill>
                                          <a:schemeClr val="bg1"/>
                                        </a:solidFill>
                                        <a:latin typeface="Cambria Math" panose="02040503050406030204" pitchFamily="18" charset="0"/>
                                      </a:rPr>
                                      <m:t>1−</m:t>
                                    </m:r>
                                    <m:r>
                                      <a:rPr lang="en-US" sz="5000" b="0" i="1" smtClean="0">
                                        <a:solidFill>
                                          <a:schemeClr val="bg1"/>
                                        </a:solidFill>
                                        <a:latin typeface="Cambria Math" panose="02040503050406030204" pitchFamily="18" charset="0"/>
                                      </a:rPr>
                                      <m:t>𝑍</m:t>
                                    </m:r>
                                  </m:e>
                                </m:d>
                                <m:r>
                                  <a:rPr lang="en-US" sz="5000" b="0" i="1" smtClean="0">
                                    <a:solidFill>
                                      <a:schemeClr val="bg1"/>
                                    </a:solidFill>
                                    <a:latin typeface="Cambria Math" panose="02040503050406030204" pitchFamily="18" charset="0"/>
                                  </a:rPr>
                                  <m:t>𝑒</m:t>
                                </m:r>
                                <m:d>
                                  <m:dPr>
                                    <m:ctrlPr>
                                      <a:rPr lang="en-US" sz="5000" b="0" i="1" smtClean="0">
                                        <a:solidFill>
                                          <a:schemeClr val="bg1"/>
                                        </a:solidFill>
                                        <a:latin typeface="Cambria Math" panose="02040503050406030204" pitchFamily="18" charset="0"/>
                                      </a:rPr>
                                    </m:ctrlPr>
                                  </m:dPr>
                                  <m:e>
                                    <m:r>
                                      <a:rPr lang="en-US" sz="5000" b="1" i="0" smtClean="0">
                                        <a:solidFill>
                                          <a:schemeClr val="bg1"/>
                                        </a:solidFill>
                                        <a:latin typeface="Cambria Math" panose="02040503050406030204" pitchFamily="18" charset="0"/>
                                      </a:rPr>
                                      <m:t>𝐗</m:t>
                                    </m:r>
                                    <m:r>
                                      <a:rPr lang="en-US" sz="5000" b="0" i="1" smtClean="0">
                                        <a:solidFill>
                                          <a:schemeClr val="bg1"/>
                                        </a:solidFill>
                                        <a:latin typeface="Cambria Math" panose="02040503050406030204" pitchFamily="18" charset="0"/>
                                      </a:rPr>
                                      <m:t>, </m:t>
                                    </m:r>
                                    <m:r>
                                      <a:rPr lang="en-US" sz="5000" b="1" i="1" smtClean="0">
                                        <a:solidFill>
                                          <a:schemeClr val="bg1"/>
                                        </a:solidFill>
                                        <a:latin typeface="Cambria Math" panose="02040503050406030204" pitchFamily="18" charset="0"/>
                                      </a:rPr>
                                      <m:t>𝜷</m:t>
                                    </m:r>
                                  </m:e>
                                </m:d>
                              </m:e>
                            </m:mr>
                            <m:mr>
                              <m:e>
                                <m:r>
                                  <a:rPr lang="en-US" sz="5000" b="1" i="0" smtClean="0">
                                    <a:solidFill>
                                      <a:schemeClr val="bg1"/>
                                    </a:solidFill>
                                    <a:latin typeface="Cambria Math" panose="02040503050406030204" pitchFamily="18" charset="0"/>
                                  </a:rPr>
                                  <m:t>𝐗</m:t>
                                </m:r>
                                <m:d>
                                  <m:dPr>
                                    <m:ctrlPr>
                                      <a:rPr lang="en-US" sz="5000" b="0" i="1" smtClean="0">
                                        <a:solidFill>
                                          <a:schemeClr val="bg1"/>
                                        </a:solidFill>
                                        <a:latin typeface="Cambria Math" panose="02040503050406030204" pitchFamily="18" charset="0"/>
                                      </a:rPr>
                                    </m:ctrlPr>
                                  </m:dPr>
                                  <m:e>
                                    <m:r>
                                      <a:rPr lang="en-US" sz="5000" b="0" i="1" smtClean="0">
                                        <a:solidFill>
                                          <a:schemeClr val="bg1"/>
                                        </a:solidFill>
                                        <a:latin typeface="Cambria Math" panose="02040503050406030204" pitchFamily="18" charset="0"/>
                                      </a:rPr>
                                      <m:t>𝑍</m:t>
                                    </m:r>
                                    <m:r>
                                      <a:rPr lang="en-US" sz="5000" b="0" i="1" smtClean="0">
                                        <a:solidFill>
                                          <a:schemeClr val="bg1"/>
                                        </a:solidFill>
                                        <a:latin typeface="Cambria Math" panose="02040503050406030204" pitchFamily="18" charset="0"/>
                                      </a:rPr>
                                      <m:t>−</m:t>
                                    </m:r>
                                    <m:r>
                                      <a:rPr lang="en-US" sz="5000" b="0" i="1" smtClean="0">
                                        <a:solidFill>
                                          <a:schemeClr val="bg1"/>
                                        </a:solidFill>
                                        <a:latin typeface="Cambria Math" panose="02040503050406030204" pitchFamily="18" charset="0"/>
                                      </a:rPr>
                                      <m:t>𝑒</m:t>
                                    </m:r>
                                    <m:d>
                                      <m:dPr>
                                        <m:ctrlPr>
                                          <a:rPr lang="en-US" sz="5000" b="0" i="1" smtClean="0">
                                            <a:solidFill>
                                              <a:schemeClr val="bg1"/>
                                            </a:solidFill>
                                            <a:latin typeface="Cambria Math" panose="02040503050406030204" pitchFamily="18" charset="0"/>
                                          </a:rPr>
                                        </m:ctrlPr>
                                      </m:dPr>
                                      <m:e>
                                        <m:r>
                                          <a:rPr lang="en-US" sz="5000" b="1" i="0" smtClean="0">
                                            <a:solidFill>
                                              <a:schemeClr val="bg1"/>
                                            </a:solidFill>
                                            <a:latin typeface="Cambria Math" panose="02040503050406030204" pitchFamily="18" charset="0"/>
                                          </a:rPr>
                                          <m:t>𝐗</m:t>
                                        </m:r>
                                        <m:r>
                                          <a:rPr lang="en-US" sz="5000" b="0" i="1" smtClean="0">
                                            <a:solidFill>
                                              <a:schemeClr val="bg1"/>
                                            </a:solidFill>
                                            <a:latin typeface="Cambria Math" panose="02040503050406030204" pitchFamily="18" charset="0"/>
                                          </a:rPr>
                                          <m:t>, </m:t>
                                        </m:r>
                                        <m:r>
                                          <a:rPr lang="en-US" sz="5000" b="1" i="1" smtClean="0">
                                            <a:solidFill>
                                              <a:schemeClr val="bg1"/>
                                            </a:solidFill>
                                            <a:latin typeface="Cambria Math" panose="02040503050406030204" pitchFamily="18" charset="0"/>
                                          </a:rPr>
                                          <m:t>𝜷</m:t>
                                        </m:r>
                                      </m:e>
                                    </m:d>
                                  </m:e>
                                </m:d>
                              </m:e>
                            </m:mr>
                          </m:m>
                        </m:e>
                      </m:d>
                    </m:oMath>
                  </m:oMathPara>
                </a14:m>
                <a:endParaRPr lang="en-US" sz="50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1332965" y="2130587"/>
                <a:ext cx="9555052" cy="2673617"/>
              </a:xfrm>
              <a:prstGeom prst="rect">
                <a:avLst/>
              </a:prstGeom>
              <a:blipFill>
                <a:blip r:embed="rId2"/>
                <a:stretch>
                  <a:fillRect l="-398" b="-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3754923" y="5373795"/>
                <a:ext cx="4761560" cy="7694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𝜇</m:t>
                                  </m:r>
                                </m:e>
                                <m:sub>
                                  <m:r>
                                    <a:rPr lang="en-US" sz="5000" b="0" i="1" smtClean="0">
                                      <a:solidFill>
                                        <a:schemeClr val="bg1"/>
                                      </a:solidFill>
                                      <a:latin typeface="Cambria Math" panose="02040503050406030204" pitchFamily="18" charset="0"/>
                                    </a:rPr>
                                    <m:t>1</m:t>
                                  </m:r>
                                </m:sub>
                              </m:sSub>
                              <m:r>
                                <a:rPr lang="en-US" sz="5000" b="0" i="1" smtClean="0">
                                  <a:solidFill>
                                    <a:schemeClr val="bg1"/>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𝜇</m:t>
                                  </m:r>
                                </m:e>
                                <m:sub>
                                  <m:r>
                                    <a:rPr lang="en-US" sz="5000" b="0" i="1" smtClean="0">
                                      <a:solidFill>
                                        <a:schemeClr val="bg1"/>
                                      </a:solidFill>
                                      <a:latin typeface="Cambria Math" panose="02040503050406030204" pitchFamily="18" charset="0"/>
                                    </a:rPr>
                                    <m:t>0</m:t>
                                  </m:r>
                                </m:sub>
                              </m:sSub>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3754923" y="5373795"/>
                <a:ext cx="4761560" cy="769441"/>
              </a:xfrm>
              <a:prstGeom prst="rect">
                <a:avLst/>
              </a:prstGeom>
              <a:blipFill>
                <a:blip r:embed="rId3"/>
                <a:stretch>
                  <a:fillRect l="-2660" b="-32258"/>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4A379E02-F5B9-1249-8CC9-671973E23631}"/>
              </a:ext>
            </a:extLst>
          </p:cNvPr>
          <p:cNvCxnSpPr>
            <a:cxnSpLocks/>
          </p:cNvCxnSpPr>
          <p:nvPr/>
        </p:nvCxnSpPr>
        <p:spPr>
          <a:xfrm flipH="1">
            <a:off x="9117142" y="1645882"/>
            <a:ext cx="615822" cy="50493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B81ECE2-D59B-504A-BF5D-3DB260CDE1F4}"/>
              </a:ext>
            </a:extLst>
          </p:cNvPr>
          <p:cNvCxnSpPr>
            <a:cxnSpLocks/>
          </p:cNvCxnSpPr>
          <p:nvPr/>
        </p:nvCxnSpPr>
        <p:spPr>
          <a:xfrm flipH="1">
            <a:off x="10234884" y="1910407"/>
            <a:ext cx="308708" cy="139333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414DF2D-D433-CF44-AC1D-82A366E258CA}"/>
              </a:ext>
            </a:extLst>
          </p:cNvPr>
          <p:cNvSpPr txBox="1"/>
          <p:nvPr/>
        </p:nvSpPr>
        <p:spPr>
          <a:xfrm>
            <a:off x="9788903" y="784654"/>
            <a:ext cx="1695482" cy="1015663"/>
          </a:xfrm>
          <a:prstGeom prst="rect">
            <a:avLst/>
          </a:prstGeom>
          <a:noFill/>
        </p:spPr>
        <p:txBody>
          <a:bodyPr wrap="square" rtlCol="0">
            <a:spAutoFit/>
          </a:bodyPr>
          <a:lstStyle/>
          <a:p>
            <a:r>
              <a:rPr lang="en-US" sz="3000" dirty="0">
                <a:solidFill>
                  <a:schemeClr val="bg1"/>
                </a:solidFill>
              </a:rPr>
              <a:t>ATO weight</a:t>
            </a:r>
          </a:p>
        </p:txBody>
      </p:sp>
    </p:spTree>
    <p:extLst>
      <p:ext uri="{BB962C8B-B14F-4D97-AF65-F5344CB8AC3E}">
        <p14:creationId xmlns:p14="http://schemas.microsoft.com/office/powerpoint/2010/main" val="376581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p:txBody>
          <a:bodyPr/>
          <a:lstStyle/>
          <a:p>
            <a:r>
              <a:rPr lang="en-US" dirty="0"/>
              <a:t>Sandwich estimator</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A118B6A-867E-F94E-B1CD-649C69989621}"/>
                  </a:ext>
                </a:extLst>
              </p:cNvPr>
              <p:cNvSpPr txBox="1"/>
              <p:nvPr/>
            </p:nvSpPr>
            <p:spPr>
              <a:xfrm>
                <a:off x="2857049" y="2929235"/>
                <a:ext cx="6431825" cy="92333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sz="6000" b="0" i="0" smtClean="0">
                          <a:solidFill>
                            <a:schemeClr val="bg1"/>
                          </a:solidFill>
                          <a:latin typeface="Cambria Math" panose="02040503050406030204" pitchFamily="18" charset="0"/>
                        </a:rPr>
                        <m:t>var</m:t>
                      </m:r>
                      <m:d>
                        <m:dPr>
                          <m:ctrlPr>
                            <a:rPr lang="en-US" sz="6000" b="0" i="1" smtClean="0">
                              <a:solidFill>
                                <a:schemeClr val="bg1"/>
                              </a:solidFill>
                              <a:latin typeface="Cambria Math" panose="02040503050406030204" pitchFamily="18" charset="0"/>
                            </a:rPr>
                          </m:ctrlPr>
                        </m:dPr>
                        <m:e>
                          <m:r>
                            <a:rPr lang="en-US" sz="6000" b="1" i="1" smtClean="0">
                              <a:solidFill>
                                <a:schemeClr val="bg1"/>
                              </a:solidFill>
                              <a:latin typeface="Cambria Math" panose="02040503050406030204" pitchFamily="18" charset="0"/>
                            </a:rPr>
                            <m:t>𝜽</m:t>
                          </m:r>
                        </m:e>
                      </m:d>
                      <m:r>
                        <a:rPr lang="en-US" sz="6000" b="0" i="1" smtClean="0">
                          <a:solidFill>
                            <a:schemeClr val="bg1"/>
                          </a:solidFill>
                          <a:latin typeface="Cambria Math" panose="02040503050406030204" pitchFamily="18" charset="0"/>
                        </a:rPr>
                        <m:t>=</m:t>
                      </m:r>
                      <m:sSup>
                        <m:sSupPr>
                          <m:ctrlPr>
                            <a:rPr lang="en-US" sz="6000" b="0" i="1" smtClean="0">
                              <a:solidFill>
                                <a:schemeClr val="bg1"/>
                              </a:solidFill>
                              <a:latin typeface="Cambria Math" panose="02040503050406030204" pitchFamily="18" charset="0"/>
                            </a:rPr>
                          </m:ctrlPr>
                        </m:sSupPr>
                        <m:e>
                          <m:r>
                            <a:rPr lang="en-US" sz="6000" b="1" i="0" smtClean="0">
                              <a:solidFill>
                                <a:schemeClr val="bg1"/>
                              </a:solidFill>
                              <a:latin typeface="Cambria Math" panose="02040503050406030204" pitchFamily="18" charset="0"/>
                            </a:rPr>
                            <m:t>𝐀</m:t>
                          </m:r>
                        </m:e>
                        <m:sup>
                          <m:r>
                            <a:rPr lang="en-US" sz="6000" b="0" i="1" smtClean="0">
                              <a:solidFill>
                                <a:schemeClr val="bg1"/>
                              </a:solidFill>
                              <a:latin typeface="Cambria Math" panose="02040503050406030204" pitchFamily="18" charset="0"/>
                            </a:rPr>
                            <m:t>−1</m:t>
                          </m:r>
                        </m:sup>
                      </m:sSup>
                      <m:r>
                        <a:rPr lang="en-US" sz="6000" b="1" i="0" smtClean="0">
                          <a:solidFill>
                            <a:schemeClr val="bg1"/>
                          </a:solidFill>
                          <a:latin typeface="Cambria Math" panose="02040503050406030204" pitchFamily="18" charset="0"/>
                        </a:rPr>
                        <m:t>𝐁</m:t>
                      </m:r>
                      <m:sSup>
                        <m:sSupPr>
                          <m:ctrlPr>
                            <a:rPr lang="en-US" sz="6000" b="0" i="1" smtClean="0">
                              <a:solidFill>
                                <a:schemeClr val="bg1"/>
                              </a:solidFill>
                              <a:latin typeface="Cambria Math" panose="02040503050406030204" pitchFamily="18" charset="0"/>
                            </a:rPr>
                          </m:ctrlPr>
                        </m:sSupPr>
                        <m:e>
                          <m:r>
                            <a:rPr lang="en-US" sz="6000" b="1" i="0" smtClean="0">
                              <a:solidFill>
                                <a:schemeClr val="bg1"/>
                              </a:solidFill>
                              <a:latin typeface="Cambria Math" panose="02040503050406030204" pitchFamily="18" charset="0"/>
                            </a:rPr>
                            <m:t>𝐀</m:t>
                          </m:r>
                        </m:e>
                        <m:sup>
                          <m:r>
                            <a:rPr lang="en-US" sz="6000" b="0" i="1" smtClean="0">
                              <a:solidFill>
                                <a:schemeClr val="bg1"/>
                              </a:solidFill>
                              <a:latin typeface="Cambria Math" panose="02040503050406030204" pitchFamily="18" charset="0"/>
                            </a:rPr>
                            <m:t>−</m:t>
                          </m:r>
                          <m:r>
                            <a:rPr lang="en-US" sz="6000" b="0" i="1" smtClean="0">
                              <a:solidFill>
                                <a:schemeClr val="bg1"/>
                              </a:solidFill>
                              <a:latin typeface="Cambria Math" panose="02040503050406030204" pitchFamily="18" charset="0"/>
                            </a:rPr>
                            <m:t>𝑇</m:t>
                          </m:r>
                        </m:sup>
                      </m:sSup>
                    </m:oMath>
                  </m:oMathPara>
                </a14:m>
                <a:endParaRPr lang="en-US" sz="6000" dirty="0">
                  <a:solidFill>
                    <a:schemeClr val="bg1"/>
                  </a:solidFill>
                </a:endParaRPr>
              </a:p>
            </p:txBody>
          </p:sp>
        </mc:Choice>
        <mc:Fallback>
          <p:sp>
            <p:nvSpPr>
              <p:cNvPr id="6" name="TextBox 5">
                <a:extLst>
                  <a:ext uri="{FF2B5EF4-FFF2-40B4-BE49-F238E27FC236}">
                    <a16:creationId xmlns:a16="http://schemas.microsoft.com/office/drawing/2014/main" id="{6A118B6A-867E-F94E-B1CD-649C69989621}"/>
                  </a:ext>
                </a:extLst>
              </p:cNvPr>
              <p:cNvSpPr txBox="1">
                <a:spLocks noRot="1" noChangeAspect="1" noMove="1" noResize="1" noEditPoints="1" noAdjustHandles="1" noChangeArrowheads="1" noChangeShapeType="1" noTextEdit="1"/>
              </p:cNvSpPr>
              <p:nvPr/>
            </p:nvSpPr>
            <p:spPr>
              <a:xfrm>
                <a:off x="2857049" y="2929235"/>
                <a:ext cx="6431825" cy="923330"/>
              </a:xfrm>
              <a:prstGeom prst="rect">
                <a:avLst/>
              </a:prstGeom>
              <a:blipFill>
                <a:blip r:embed="rId2"/>
                <a:stretch>
                  <a:fillRect l="-986" r="-197" b="-6849"/>
                </a:stretch>
              </a:blipFill>
            </p:spPr>
            <p:txBody>
              <a:bodyPr/>
              <a:lstStyle/>
              <a:p>
                <a:r>
                  <a:rPr lang="en-US">
                    <a:noFill/>
                  </a:rPr>
                  <a:t> </a:t>
                </a:r>
              </a:p>
            </p:txBody>
          </p:sp>
        </mc:Fallback>
      </mc:AlternateContent>
    </p:spTree>
    <p:extLst>
      <p:ext uri="{BB962C8B-B14F-4D97-AF65-F5344CB8AC3E}">
        <p14:creationId xmlns:p14="http://schemas.microsoft.com/office/powerpoint/2010/main" val="39163160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p:txBody>
          <a:bodyPr/>
          <a:lstStyle/>
          <a:p>
            <a:r>
              <a:rPr lang="en-US" dirty="0"/>
              <a:t>Sandwich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08BFA9B-C1F4-1A49-AA2D-762908ABC128}"/>
                  </a:ext>
                </a:extLst>
              </p:cNvPr>
              <p:cNvSpPr txBox="1"/>
              <p:nvPr/>
            </p:nvSpPr>
            <p:spPr>
              <a:xfrm>
                <a:off x="3773979" y="4415191"/>
                <a:ext cx="4620817" cy="17122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0" smtClean="0">
                          <a:solidFill>
                            <a:schemeClr val="bg1"/>
                          </a:solidFill>
                          <a:latin typeface="Cambria Math" panose="02040503050406030204" pitchFamily="18" charset="0"/>
                        </a:rPr>
                        <m:t>𝐀</m:t>
                      </m:r>
                      <m:r>
                        <a:rPr lang="en-US" sz="5000" b="0" i="1" smtClean="0">
                          <a:solidFill>
                            <a:schemeClr val="bg1"/>
                          </a:solidFill>
                          <a:latin typeface="Cambria Math" panose="02040503050406030204" pitchFamily="18" charset="0"/>
                        </a:rPr>
                        <m:t>=−</m:t>
                      </m:r>
                      <m:r>
                        <a:rPr lang="en-US" sz="5000" b="0" i="1" smtClean="0">
                          <a:solidFill>
                            <a:schemeClr val="bg1"/>
                          </a:solidFill>
                          <a:latin typeface="Cambria Math" panose="02040503050406030204" pitchFamily="18" charset="0"/>
                        </a:rPr>
                        <m:t>𝐸</m:t>
                      </m:r>
                      <m:d>
                        <m:dPr>
                          <m:begChr m:val="["/>
                          <m:endChr m:val="]"/>
                          <m:ctrlPr>
                            <a:rPr lang="en-US" sz="5000" b="0" i="1" smtClean="0">
                              <a:solidFill>
                                <a:schemeClr val="bg1"/>
                              </a:solidFill>
                              <a:latin typeface="Cambria Math" panose="02040503050406030204" pitchFamily="18" charset="0"/>
                            </a:rPr>
                          </m:ctrlPr>
                        </m:dPr>
                        <m:e>
                          <m:f>
                            <m:fPr>
                              <m:ctrlPr>
                                <a:rPr lang="en-US" sz="5000" b="0" i="1" smtClean="0">
                                  <a:solidFill>
                                    <a:schemeClr val="bg1"/>
                                  </a:solidFill>
                                  <a:latin typeface="Cambria Math" panose="02040503050406030204" pitchFamily="18" charset="0"/>
                                </a:rPr>
                              </m:ctrlPr>
                            </m:fPr>
                            <m:num>
                              <m:r>
                                <a:rPr lang="en-US" sz="5000" b="0" i="1" smtClean="0">
                                  <a:solidFill>
                                    <a:schemeClr val="bg1"/>
                                  </a:solidFill>
                                  <a:latin typeface="Cambria Math" panose="02040503050406030204" pitchFamily="18" charset="0"/>
                                </a:rPr>
                                <m:t>𝜕</m:t>
                              </m:r>
                              <m:r>
                                <a:rPr lang="en-US" sz="5000" b="1" i="1" smtClean="0">
                                  <a:solidFill>
                                    <a:schemeClr val="bg1"/>
                                  </a:solidFill>
                                  <a:latin typeface="Cambria Math" panose="02040503050406030204" pitchFamily="18" charset="0"/>
                                </a:rPr>
                                <m:t>𝒖</m:t>
                              </m:r>
                              <m:d>
                                <m:dPr>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𝜽</m:t>
                                  </m:r>
                                </m:e>
                              </m:d>
                            </m:num>
                            <m:den>
                              <m:r>
                                <a:rPr lang="en-US" sz="5000" b="0" i="1" smtClean="0">
                                  <a:solidFill>
                                    <a:schemeClr val="bg1"/>
                                  </a:solidFill>
                                  <a:latin typeface="Cambria Math" panose="02040503050406030204" pitchFamily="18" charset="0"/>
                                </a:rPr>
                                <m:t>𝜕</m:t>
                              </m:r>
                              <m:r>
                                <a:rPr lang="en-US" sz="5000" b="1" i="1" smtClean="0">
                                  <a:solidFill>
                                    <a:schemeClr val="bg1"/>
                                  </a:solidFill>
                                  <a:latin typeface="Cambria Math" panose="02040503050406030204" pitchFamily="18" charset="0"/>
                                </a:rPr>
                                <m:t>𝜽</m:t>
                              </m:r>
                            </m:den>
                          </m:f>
                        </m:e>
                      </m:d>
                    </m:oMath>
                  </m:oMathPara>
                </a14:m>
                <a:endParaRPr lang="en-US" sz="5000" dirty="0">
                  <a:solidFill>
                    <a:schemeClr val="bg1"/>
                  </a:solidFill>
                </a:endParaRPr>
              </a:p>
            </p:txBody>
          </p:sp>
        </mc:Choice>
        <mc:Fallback>
          <p:sp>
            <p:nvSpPr>
              <p:cNvPr id="5" name="TextBox 4">
                <a:extLst>
                  <a:ext uri="{FF2B5EF4-FFF2-40B4-BE49-F238E27FC236}">
                    <a16:creationId xmlns:a16="http://schemas.microsoft.com/office/drawing/2014/main" id="{A08BFA9B-C1F4-1A49-AA2D-762908ABC128}"/>
                  </a:ext>
                </a:extLst>
              </p:cNvPr>
              <p:cNvSpPr txBox="1">
                <a:spLocks noRot="1" noChangeAspect="1" noMove="1" noResize="1" noEditPoints="1" noAdjustHandles="1" noChangeArrowheads="1" noChangeShapeType="1" noTextEdit="1"/>
              </p:cNvSpPr>
              <p:nvPr/>
            </p:nvSpPr>
            <p:spPr>
              <a:xfrm>
                <a:off x="3773979" y="4415191"/>
                <a:ext cx="4620817" cy="1712264"/>
              </a:xfrm>
              <a:prstGeom prst="rect">
                <a:avLst/>
              </a:prstGeom>
              <a:blipFill>
                <a:blip r:embed="rId2"/>
                <a:stretch>
                  <a:fillRect l="-2466" b="-149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A118B6A-867E-F94E-B1CD-649C69989621}"/>
                  </a:ext>
                </a:extLst>
              </p:cNvPr>
              <p:cNvSpPr txBox="1"/>
              <p:nvPr/>
            </p:nvSpPr>
            <p:spPr>
              <a:xfrm>
                <a:off x="2857049" y="2929235"/>
                <a:ext cx="6431825" cy="92333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sz="6000" b="0" i="0" smtClean="0">
                          <a:solidFill>
                            <a:schemeClr val="bg1"/>
                          </a:solidFill>
                          <a:latin typeface="Cambria Math" panose="02040503050406030204" pitchFamily="18" charset="0"/>
                        </a:rPr>
                        <m:t>var</m:t>
                      </m:r>
                      <m:d>
                        <m:dPr>
                          <m:ctrlPr>
                            <a:rPr lang="en-US" sz="6000" b="0" i="1" smtClean="0">
                              <a:solidFill>
                                <a:schemeClr val="bg1"/>
                              </a:solidFill>
                              <a:latin typeface="Cambria Math" panose="02040503050406030204" pitchFamily="18" charset="0"/>
                            </a:rPr>
                          </m:ctrlPr>
                        </m:dPr>
                        <m:e>
                          <m:r>
                            <a:rPr lang="en-US" sz="6000" b="1" i="1" smtClean="0">
                              <a:solidFill>
                                <a:schemeClr val="bg1"/>
                              </a:solidFill>
                              <a:latin typeface="Cambria Math" panose="02040503050406030204" pitchFamily="18" charset="0"/>
                            </a:rPr>
                            <m:t>𝜽</m:t>
                          </m:r>
                        </m:e>
                      </m:d>
                      <m:r>
                        <a:rPr lang="en-US" sz="6000" b="0" i="1" smtClean="0">
                          <a:solidFill>
                            <a:schemeClr val="bg1"/>
                          </a:solidFill>
                          <a:latin typeface="Cambria Math" panose="02040503050406030204" pitchFamily="18" charset="0"/>
                        </a:rPr>
                        <m:t>=</m:t>
                      </m:r>
                      <m:sSup>
                        <m:sSupPr>
                          <m:ctrlPr>
                            <a:rPr lang="en-US" sz="6000" b="0" i="1" smtClean="0">
                              <a:solidFill>
                                <a:schemeClr val="bg1"/>
                              </a:solidFill>
                              <a:latin typeface="Cambria Math" panose="02040503050406030204" pitchFamily="18" charset="0"/>
                            </a:rPr>
                          </m:ctrlPr>
                        </m:sSupPr>
                        <m:e>
                          <m:r>
                            <a:rPr lang="en-US" sz="6000" b="1" i="0" smtClean="0">
                              <a:solidFill>
                                <a:schemeClr val="bg1"/>
                              </a:solidFill>
                              <a:latin typeface="Cambria Math" panose="02040503050406030204" pitchFamily="18" charset="0"/>
                            </a:rPr>
                            <m:t>𝐀</m:t>
                          </m:r>
                        </m:e>
                        <m:sup>
                          <m:r>
                            <a:rPr lang="en-US" sz="6000" b="0" i="1" smtClean="0">
                              <a:solidFill>
                                <a:schemeClr val="bg1"/>
                              </a:solidFill>
                              <a:latin typeface="Cambria Math" panose="02040503050406030204" pitchFamily="18" charset="0"/>
                            </a:rPr>
                            <m:t>−1</m:t>
                          </m:r>
                        </m:sup>
                      </m:sSup>
                      <m:r>
                        <a:rPr lang="en-US" sz="6000" b="1" i="0" smtClean="0">
                          <a:solidFill>
                            <a:schemeClr val="bg1"/>
                          </a:solidFill>
                          <a:latin typeface="Cambria Math" panose="02040503050406030204" pitchFamily="18" charset="0"/>
                        </a:rPr>
                        <m:t>𝐁</m:t>
                      </m:r>
                      <m:sSup>
                        <m:sSupPr>
                          <m:ctrlPr>
                            <a:rPr lang="en-US" sz="6000" b="0" i="1" smtClean="0">
                              <a:solidFill>
                                <a:schemeClr val="bg1"/>
                              </a:solidFill>
                              <a:latin typeface="Cambria Math" panose="02040503050406030204" pitchFamily="18" charset="0"/>
                            </a:rPr>
                          </m:ctrlPr>
                        </m:sSupPr>
                        <m:e>
                          <m:r>
                            <a:rPr lang="en-US" sz="6000" b="1" i="0" smtClean="0">
                              <a:solidFill>
                                <a:schemeClr val="bg1"/>
                              </a:solidFill>
                              <a:latin typeface="Cambria Math" panose="02040503050406030204" pitchFamily="18" charset="0"/>
                            </a:rPr>
                            <m:t>𝐀</m:t>
                          </m:r>
                        </m:e>
                        <m:sup>
                          <m:r>
                            <a:rPr lang="en-US" sz="6000" b="0" i="1" smtClean="0">
                              <a:solidFill>
                                <a:schemeClr val="bg1"/>
                              </a:solidFill>
                              <a:latin typeface="Cambria Math" panose="02040503050406030204" pitchFamily="18" charset="0"/>
                            </a:rPr>
                            <m:t>−</m:t>
                          </m:r>
                          <m:r>
                            <a:rPr lang="en-US" sz="6000" b="0" i="1" smtClean="0">
                              <a:solidFill>
                                <a:schemeClr val="bg1"/>
                              </a:solidFill>
                              <a:latin typeface="Cambria Math" panose="02040503050406030204" pitchFamily="18" charset="0"/>
                            </a:rPr>
                            <m:t>𝑇</m:t>
                          </m:r>
                        </m:sup>
                      </m:sSup>
                    </m:oMath>
                  </m:oMathPara>
                </a14:m>
                <a:endParaRPr lang="en-US" sz="6000" dirty="0">
                  <a:solidFill>
                    <a:schemeClr val="bg1"/>
                  </a:solidFill>
                </a:endParaRPr>
              </a:p>
            </p:txBody>
          </p:sp>
        </mc:Choice>
        <mc:Fallback>
          <p:sp>
            <p:nvSpPr>
              <p:cNvPr id="6" name="TextBox 5">
                <a:extLst>
                  <a:ext uri="{FF2B5EF4-FFF2-40B4-BE49-F238E27FC236}">
                    <a16:creationId xmlns:a16="http://schemas.microsoft.com/office/drawing/2014/main" id="{6A118B6A-867E-F94E-B1CD-649C69989621}"/>
                  </a:ext>
                </a:extLst>
              </p:cNvPr>
              <p:cNvSpPr txBox="1">
                <a:spLocks noRot="1" noChangeAspect="1" noMove="1" noResize="1" noEditPoints="1" noAdjustHandles="1" noChangeArrowheads="1" noChangeShapeType="1" noTextEdit="1"/>
              </p:cNvSpPr>
              <p:nvPr/>
            </p:nvSpPr>
            <p:spPr>
              <a:xfrm>
                <a:off x="2857049" y="2929235"/>
                <a:ext cx="6431825" cy="923330"/>
              </a:xfrm>
              <a:prstGeom prst="rect">
                <a:avLst/>
              </a:prstGeom>
              <a:blipFill>
                <a:blip r:embed="rId3"/>
                <a:stretch>
                  <a:fillRect l="-986" r="-197" b="-6849"/>
                </a:stretch>
              </a:blipFill>
            </p:spPr>
            <p:txBody>
              <a:bodyPr/>
              <a:lstStyle/>
              <a:p>
                <a:r>
                  <a:rPr lang="en-US">
                    <a:noFill/>
                  </a:rPr>
                  <a:t> </a:t>
                </a:r>
              </a:p>
            </p:txBody>
          </p:sp>
        </mc:Fallback>
      </mc:AlternateContent>
    </p:spTree>
    <p:extLst>
      <p:ext uri="{BB962C8B-B14F-4D97-AF65-F5344CB8AC3E}">
        <p14:creationId xmlns:p14="http://schemas.microsoft.com/office/powerpoint/2010/main" val="30616834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CB41D26A-23FD-054E-89E1-D7B221383817}"/>
                  </a:ext>
                </a:extLst>
              </p:cNvPr>
              <p:cNvSpPr txBox="1"/>
              <p:nvPr/>
            </p:nvSpPr>
            <p:spPr>
              <a:xfrm>
                <a:off x="2310425" y="1256661"/>
                <a:ext cx="7647350" cy="21342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b="1" i="1" smtClean="0">
                          <a:solidFill>
                            <a:schemeClr val="bg1"/>
                          </a:solidFill>
                          <a:latin typeface="Cambria Math" panose="02040503050406030204" pitchFamily="18" charset="0"/>
                        </a:rPr>
                        <m:t>𝒖</m:t>
                      </m:r>
                      <m:d>
                        <m:dPr>
                          <m:ctrlPr>
                            <a:rPr lang="en-US" sz="4000" b="1" i="1" smtClean="0">
                              <a:solidFill>
                                <a:schemeClr val="bg1"/>
                              </a:solidFill>
                              <a:latin typeface="Cambria Math" panose="02040503050406030204" pitchFamily="18" charset="0"/>
                            </a:rPr>
                          </m:ctrlPr>
                        </m:dPr>
                        <m:e>
                          <m:r>
                            <a:rPr lang="en-US" sz="4000" b="1" i="1" smtClean="0">
                              <a:solidFill>
                                <a:schemeClr val="bg1"/>
                              </a:solidFill>
                              <a:latin typeface="Cambria Math" panose="02040503050406030204" pitchFamily="18" charset="0"/>
                            </a:rPr>
                            <m:t>𝜽</m:t>
                          </m:r>
                        </m:e>
                      </m:d>
                      <m:r>
                        <a:rPr lang="en-US" sz="4000" b="0" i="1" smtClean="0">
                          <a:solidFill>
                            <a:schemeClr val="bg1"/>
                          </a:solidFill>
                          <a:latin typeface="Cambria Math" panose="02040503050406030204" pitchFamily="18" charset="0"/>
                        </a:rPr>
                        <m:t>=</m:t>
                      </m:r>
                      <m:d>
                        <m:dPr>
                          <m:ctrlPr>
                            <a:rPr lang="en-US" sz="4000" b="0" i="1" smtClean="0">
                              <a:solidFill>
                                <a:schemeClr val="bg1"/>
                              </a:solidFill>
                              <a:latin typeface="Cambria Math" panose="02040503050406030204" pitchFamily="18" charset="0"/>
                            </a:rPr>
                          </m:ctrlPr>
                        </m:dPr>
                        <m:e>
                          <m:m>
                            <m:mPr>
                              <m:mcs>
                                <m:mc>
                                  <m:mcPr>
                                    <m:count m:val="1"/>
                                    <m:mcJc m:val="center"/>
                                  </m:mcPr>
                                </m:mc>
                              </m:mcs>
                              <m:ctrlPr>
                                <a:rPr lang="en-US" sz="4000" b="0" i="1" smtClean="0">
                                  <a:solidFill>
                                    <a:schemeClr val="bg1"/>
                                  </a:solidFill>
                                  <a:latin typeface="Cambria Math" panose="02040503050406030204" pitchFamily="18" charset="0"/>
                                </a:rPr>
                              </m:ctrlPr>
                            </m:mPr>
                            <m:mr>
                              <m:e>
                                <m:d>
                                  <m:dPr>
                                    <m:ctrlPr>
                                      <a:rPr lang="en-US" sz="4000" b="0" i="1" smtClean="0">
                                        <a:solidFill>
                                          <a:schemeClr val="bg1"/>
                                        </a:solidFill>
                                        <a:latin typeface="Cambria Math" panose="02040503050406030204" pitchFamily="18" charset="0"/>
                                      </a:rPr>
                                    </m:ctrlPr>
                                  </m:dPr>
                                  <m:e>
                                    <m:r>
                                      <m:rPr>
                                        <m:brk m:alnAt="7"/>
                                      </m:rPr>
                                      <a:rPr lang="en-US" sz="4000" b="0" i="1" smtClean="0">
                                        <a:solidFill>
                                          <a:schemeClr val="bg1"/>
                                        </a:solidFill>
                                        <a:latin typeface="Cambria Math" panose="02040503050406030204" pitchFamily="18" charset="0"/>
                                      </a:rPr>
                                      <m:t>𝑌</m:t>
                                    </m:r>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𝜇</m:t>
                                        </m:r>
                                      </m:e>
                                      <m:sub>
                                        <m:r>
                                          <a:rPr lang="en-US" sz="4000" b="0" i="1" smtClean="0">
                                            <a:solidFill>
                                              <a:schemeClr val="bg1"/>
                                            </a:solidFill>
                                            <a:latin typeface="Cambria Math" panose="02040503050406030204" pitchFamily="18" charset="0"/>
                                          </a:rPr>
                                          <m:t>1</m:t>
                                        </m:r>
                                      </m:sub>
                                    </m:sSub>
                                  </m:e>
                                </m:d>
                                <m:r>
                                  <a:rPr lang="en-US" sz="4000" b="0" i="1" smtClean="0">
                                    <a:solidFill>
                                      <a:schemeClr val="bg1"/>
                                    </a:solidFill>
                                    <a:latin typeface="Cambria Math" panose="02040503050406030204" pitchFamily="18" charset="0"/>
                                  </a:rPr>
                                  <m:t>𝑍</m:t>
                                </m:r>
                                <m:d>
                                  <m:dPr>
                                    <m:ctrlPr>
                                      <a:rPr lang="en-US" sz="4000" b="0" i="1" smtClean="0">
                                        <a:solidFill>
                                          <a:schemeClr val="bg1"/>
                                        </a:solidFill>
                                        <a:latin typeface="Cambria Math" panose="02040503050406030204" pitchFamily="18" charset="0"/>
                                      </a:rPr>
                                    </m:ctrlPr>
                                  </m:dPr>
                                  <m:e>
                                    <m:r>
                                      <a:rPr lang="en-US" sz="4000" b="0" i="1" smtClean="0">
                                        <a:solidFill>
                                          <a:schemeClr val="bg1"/>
                                        </a:solidFill>
                                        <a:latin typeface="Cambria Math" panose="02040503050406030204" pitchFamily="18" charset="0"/>
                                      </a:rPr>
                                      <m:t>1−</m:t>
                                    </m:r>
                                    <m:r>
                                      <a:rPr lang="en-US" sz="4000" b="0" i="1" smtClean="0">
                                        <a:solidFill>
                                          <a:schemeClr val="bg1"/>
                                        </a:solidFill>
                                        <a:latin typeface="Cambria Math" panose="02040503050406030204" pitchFamily="18" charset="0"/>
                                      </a:rPr>
                                      <m:t>𝑒</m:t>
                                    </m:r>
                                    <m:d>
                                      <m:dPr>
                                        <m:ctrlPr>
                                          <a:rPr lang="en-US" sz="4000" b="0" i="1" smtClean="0">
                                            <a:solidFill>
                                              <a:schemeClr val="bg1"/>
                                            </a:solidFill>
                                            <a:latin typeface="Cambria Math" panose="02040503050406030204" pitchFamily="18" charset="0"/>
                                          </a:rPr>
                                        </m:ctrlPr>
                                      </m:dPr>
                                      <m:e>
                                        <m:r>
                                          <a:rPr lang="en-US" sz="4000" b="1" i="0" smtClean="0">
                                            <a:solidFill>
                                              <a:schemeClr val="bg1"/>
                                            </a:solidFill>
                                            <a:latin typeface="Cambria Math" panose="02040503050406030204" pitchFamily="18" charset="0"/>
                                          </a:rPr>
                                          <m:t>𝐗</m:t>
                                        </m:r>
                                        <m:r>
                                          <a:rPr lang="en-US" sz="4000" b="0" i="1" smtClean="0">
                                            <a:solidFill>
                                              <a:schemeClr val="bg1"/>
                                            </a:solidFill>
                                            <a:latin typeface="Cambria Math" panose="02040503050406030204" pitchFamily="18" charset="0"/>
                                          </a:rPr>
                                          <m:t>, </m:t>
                                        </m:r>
                                        <m:r>
                                          <a:rPr lang="en-US" sz="4000" b="1" i="1" smtClean="0">
                                            <a:solidFill>
                                              <a:schemeClr val="bg1"/>
                                            </a:solidFill>
                                            <a:latin typeface="Cambria Math" panose="02040503050406030204" pitchFamily="18" charset="0"/>
                                          </a:rPr>
                                          <m:t>𝜷</m:t>
                                        </m:r>
                                      </m:e>
                                    </m:d>
                                  </m:e>
                                </m:d>
                              </m:e>
                            </m:mr>
                            <m:mr>
                              <m:e>
                                <m:d>
                                  <m:dPr>
                                    <m:ctrlPr>
                                      <a:rPr lang="en-US" sz="4000" b="0" i="1" smtClean="0">
                                        <a:solidFill>
                                          <a:schemeClr val="bg1"/>
                                        </a:solidFill>
                                        <a:latin typeface="Cambria Math" panose="02040503050406030204" pitchFamily="18" charset="0"/>
                                      </a:rPr>
                                    </m:ctrlPr>
                                  </m:dPr>
                                  <m:e>
                                    <m:r>
                                      <a:rPr lang="en-US" sz="4000" b="0" i="1" smtClean="0">
                                        <a:solidFill>
                                          <a:schemeClr val="bg1"/>
                                        </a:solidFill>
                                        <a:latin typeface="Cambria Math" panose="02040503050406030204" pitchFamily="18" charset="0"/>
                                      </a:rPr>
                                      <m:t>𝑌</m:t>
                                    </m:r>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𝜇</m:t>
                                        </m:r>
                                      </m:e>
                                      <m:sub>
                                        <m:r>
                                          <a:rPr lang="en-US" sz="4000" b="0" i="1" smtClean="0">
                                            <a:solidFill>
                                              <a:schemeClr val="bg1"/>
                                            </a:solidFill>
                                            <a:latin typeface="Cambria Math" panose="02040503050406030204" pitchFamily="18" charset="0"/>
                                          </a:rPr>
                                          <m:t>0</m:t>
                                        </m:r>
                                      </m:sub>
                                    </m:sSub>
                                  </m:e>
                                </m:d>
                                <m:d>
                                  <m:dPr>
                                    <m:ctrlPr>
                                      <a:rPr lang="en-US" sz="4000" b="0" i="1" smtClean="0">
                                        <a:solidFill>
                                          <a:schemeClr val="bg1"/>
                                        </a:solidFill>
                                        <a:latin typeface="Cambria Math" panose="02040503050406030204" pitchFamily="18" charset="0"/>
                                      </a:rPr>
                                    </m:ctrlPr>
                                  </m:dPr>
                                  <m:e>
                                    <m:r>
                                      <a:rPr lang="en-US" sz="4000" b="0" i="1" smtClean="0">
                                        <a:solidFill>
                                          <a:schemeClr val="bg1"/>
                                        </a:solidFill>
                                        <a:latin typeface="Cambria Math" panose="02040503050406030204" pitchFamily="18" charset="0"/>
                                      </a:rPr>
                                      <m:t>1−</m:t>
                                    </m:r>
                                    <m:r>
                                      <a:rPr lang="en-US" sz="4000" b="0" i="1" smtClean="0">
                                        <a:solidFill>
                                          <a:schemeClr val="bg1"/>
                                        </a:solidFill>
                                        <a:latin typeface="Cambria Math" panose="02040503050406030204" pitchFamily="18" charset="0"/>
                                      </a:rPr>
                                      <m:t>𝑍</m:t>
                                    </m:r>
                                  </m:e>
                                </m:d>
                                <m:r>
                                  <a:rPr lang="en-US" sz="4000" b="0" i="1" smtClean="0">
                                    <a:solidFill>
                                      <a:schemeClr val="bg1"/>
                                    </a:solidFill>
                                    <a:latin typeface="Cambria Math" panose="02040503050406030204" pitchFamily="18" charset="0"/>
                                  </a:rPr>
                                  <m:t>𝑒</m:t>
                                </m:r>
                                <m:d>
                                  <m:dPr>
                                    <m:ctrlPr>
                                      <a:rPr lang="en-US" sz="4000" b="0" i="1" smtClean="0">
                                        <a:solidFill>
                                          <a:schemeClr val="bg1"/>
                                        </a:solidFill>
                                        <a:latin typeface="Cambria Math" panose="02040503050406030204" pitchFamily="18" charset="0"/>
                                      </a:rPr>
                                    </m:ctrlPr>
                                  </m:dPr>
                                  <m:e>
                                    <m:r>
                                      <a:rPr lang="en-US" sz="4000" b="1" i="0" smtClean="0">
                                        <a:solidFill>
                                          <a:schemeClr val="bg1"/>
                                        </a:solidFill>
                                        <a:latin typeface="Cambria Math" panose="02040503050406030204" pitchFamily="18" charset="0"/>
                                      </a:rPr>
                                      <m:t>𝐗</m:t>
                                    </m:r>
                                    <m:r>
                                      <a:rPr lang="en-US" sz="4000" b="0" i="1" smtClean="0">
                                        <a:solidFill>
                                          <a:schemeClr val="bg1"/>
                                        </a:solidFill>
                                        <a:latin typeface="Cambria Math" panose="02040503050406030204" pitchFamily="18" charset="0"/>
                                      </a:rPr>
                                      <m:t>, </m:t>
                                    </m:r>
                                    <m:r>
                                      <a:rPr lang="en-US" sz="4000" b="1" i="1" smtClean="0">
                                        <a:solidFill>
                                          <a:schemeClr val="bg1"/>
                                        </a:solidFill>
                                        <a:latin typeface="Cambria Math" panose="02040503050406030204" pitchFamily="18" charset="0"/>
                                      </a:rPr>
                                      <m:t>𝜷</m:t>
                                    </m:r>
                                  </m:e>
                                </m:d>
                              </m:e>
                            </m:mr>
                            <m:mr>
                              <m:e>
                                <m:r>
                                  <a:rPr lang="en-US" sz="4000" b="1" i="0" smtClean="0">
                                    <a:solidFill>
                                      <a:schemeClr val="bg1"/>
                                    </a:solidFill>
                                    <a:latin typeface="Cambria Math" panose="02040503050406030204" pitchFamily="18" charset="0"/>
                                  </a:rPr>
                                  <m:t>𝐗</m:t>
                                </m:r>
                                <m:d>
                                  <m:dPr>
                                    <m:ctrlPr>
                                      <a:rPr lang="en-US" sz="4000" b="0" i="1" smtClean="0">
                                        <a:solidFill>
                                          <a:schemeClr val="bg1"/>
                                        </a:solidFill>
                                        <a:latin typeface="Cambria Math" panose="02040503050406030204" pitchFamily="18" charset="0"/>
                                      </a:rPr>
                                    </m:ctrlPr>
                                  </m:dPr>
                                  <m:e>
                                    <m:r>
                                      <a:rPr lang="en-US" sz="4000" b="0" i="1" smtClean="0">
                                        <a:solidFill>
                                          <a:schemeClr val="bg1"/>
                                        </a:solidFill>
                                        <a:latin typeface="Cambria Math" panose="02040503050406030204" pitchFamily="18" charset="0"/>
                                      </a:rPr>
                                      <m:t>𝑍</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𝑒</m:t>
                                    </m:r>
                                    <m:d>
                                      <m:dPr>
                                        <m:ctrlPr>
                                          <a:rPr lang="en-US" sz="4000" b="0" i="1" smtClean="0">
                                            <a:solidFill>
                                              <a:schemeClr val="bg1"/>
                                            </a:solidFill>
                                            <a:latin typeface="Cambria Math" panose="02040503050406030204" pitchFamily="18" charset="0"/>
                                          </a:rPr>
                                        </m:ctrlPr>
                                      </m:dPr>
                                      <m:e>
                                        <m:r>
                                          <a:rPr lang="en-US" sz="4000" b="1" i="0" smtClean="0">
                                            <a:solidFill>
                                              <a:schemeClr val="bg1"/>
                                            </a:solidFill>
                                            <a:latin typeface="Cambria Math" panose="02040503050406030204" pitchFamily="18" charset="0"/>
                                          </a:rPr>
                                          <m:t>𝐗</m:t>
                                        </m:r>
                                        <m:r>
                                          <a:rPr lang="en-US" sz="4000" b="0" i="1" smtClean="0">
                                            <a:solidFill>
                                              <a:schemeClr val="bg1"/>
                                            </a:solidFill>
                                            <a:latin typeface="Cambria Math" panose="02040503050406030204" pitchFamily="18" charset="0"/>
                                          </a:rPr>
                                          <m:t>, </m:t>
                                        </m:r>
                                        <m:r>
                                          <a:rPr lang="en-US" sz="4000" b="1" i="1" smtClean="0">
                                            <a:solidFill>
                                              <a:schemeClr val="bg1"/>
                                            </a:solidFill>
                                            <a:latin typeface="Cambria Math" panose="02040503050406030204" pitchFamily="18" charset="0"/>
                                          </a:rPr>
                                          <m:t>𝜷</m:t>
                                        </m:r>
                                      </m:e>
                                    </m:d>
                                  </m:e>
                                </m:d>
                              </m:e>
                            </m:mr>
                          </m:m>
                        </m:e>
                      </m:d>
                    </m:oMath>
                  </m:oMathPara>
                </a14:m>
                <a:endParaRPr lang="en-US" sz="4000" dirty="0">
                  <a:solidFill>
                    <a:schemeClr val="bg1"/>
                  </a:solidFill>
                </a:endParaRPr>
              </a:p>
            </p:txBody>
          </p:sp>
        </mc:Choice>
        <mc:Fallback>
          <p:sp>
            <p:nvSpPr>
              <p:cNvPr id="7" name="TextBox 6">
                <a:extLst>
                  <a:ext uri="{FF2B5EF4-FFF2-40B4-BE49-F238E27FC236}">
                    <a16:creationId xmlns:a16="http://schemas.microsoft.com/office/drawing/2014/main" id="{CB41D26A-23FD-054E-89E1-D7B221383817}"/>
                  </a:ext>
                </a:extLst>
              </p:cNvPr>
              <p:cNvSpPr txBox="1">
                <a:spLocks noRot="1" noChangeAspect="1" noMove="1" noResize="1" noEditPoints="1" noAdjustHandles="1" noChangeArrowheads="1" noChangeShapeType="1" noTextEdit="1"/>
              </p:cNvSpPr>
              <p:nvPr/>
            </p:nvSpPr>
            <p:spPr>
              <a:xfrm>
                <a:off x="2310425" y="1256661"/>
                <a:ext cx="7647350" cy="2134239"/>
              </a:xfrm>
              <a:prstGeom prst="rect">
                <a:avLst/>
              </a:prstGeom>
              <a:blipFill>
                <a:blip r:embed="rId2"/>
                <a:stretch>
                  <a:fillRect l="-332" b="-710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81A4F94A-F661-054A-9319-3BF211A3F33F}"/>
                  </a:ext>
                </a:extLst>
              </p:cNvPr>
              <p:cNvSpPr txBox="1"/>
              <p:nvPr/>
            </p:nvSpPr>
            <p:spPr>
              <a:xfrm>
                <a:off x="3766190" y="223297"/>
                <a:ext cx="4761560" cy="7694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𝜇</m:t>
                                  </m:r>
                                </m:e>
                                <m:sub>
                                  <m:r>
                                    <a:rPr lang="en-US" sz="5000" b="0" i="1" smtClean="0">
                                      <a:solidFill>
                                        <a:schemeClr val="bg1"/>
                                      </a:solidFill>
                                      <a:latin typeface="Cambria Math" panose="02040503050406030204" pitchFamily="18" charset="0"/>
                                    </a:rPr>
                                    <m:t>1</m:t>
                                  </m:r>
                                </m:sub>
                              </m:sSub>
                              <m:r>
                                <a:rPr lang="en-US" sz="5000" b="0" i="1" smtClean="0">
                                  <a:solidFill>
                                    <a:schemeClr val="bg1"/>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𝜇</m:t>
                                  </m:r>
                                </m:e>
                                <m:sub>
                                  <m:r>
                                    <a:rPr lang="en-US" sz="5000" b="0" i="1" smtClean="0">
                                      <a:solidFill>
                                        <a:schemeClr val="bg1"/>
                                      </a:solidFill>
                                      <a:latin typeface="Cambria Math" panose="02040503050406030204" pitchFamily="18" charset="0"/>
                                    </a:rPr>
                                    <m:t>0</m:t>
                                  </m:r>
                                </m:sub>
                              </m:sSub>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p:sp>
            <p:nvSpPr>
              <p:cNvPr id="10" name="TextBox 9">
                <a:extLst>
                  <a:ext uri="{FF2B5EF4-FFF2-40B4-BE49-F238E27FC236}">
                    <a16:creationId xmlns:a16="http://schemas.microsoft.com/office/drawing/2014/main" id="{81A4F94A-F661-054A-9319-3BF211A3F33F}"/>
                  </a:ext>
                </a:extLst>
              </p:cNvPr>
              <p:cNvSpPr txBox="1">
                <a:spLocks noRot="1" noChangeAspect="1" noMove="1" noResize="1" noEditPoints="1" noAdjustHandles="1" noChangeArrowheads="1" noChangeShapeType="1" noTextEdit="1"/>
              </p:cNvSpPr>
              <p:nvPr/>
            </p:nvSpPr>
            <p:spPr>
              <a:xfrm>
                <a:off x="3766190" y="223297"/>
                <a:ext cx="4761560" cy="769441"/>
              </a:xfrm>
              <a:prstGeom prst="rect">
                <a:avLst/>
              </a:prstGeom>
              <a:blipFill>
                <a:blip r:embed="rId3"/>
                <a:stretch>
                  <a:fillRect l="-2667" r="-267" b="-3278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F8BD1BEB-CA32-9F4C-B179-066A4A7B54C3}"/>
                  </a:ext>
                </a:extLst>
              </p:cNvPr>
              <p:cNvSpPr txBox="1"/>
              <p:nvPr/>
            </p:nvSpPr>
            <p:spPr>
              <a:xfrm>
                <a:off x="3773979" y="4415191"/>
                <a:ext cx="4620817" cy="17122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0" smtClean="0">
                          <a:solidFill>
                            <a:schemeClr val="bg1"/>
                          </a:solidFill>
                          <a:latin typeface="Cambria Math" panose="02040503050406030204" pitchFamily="18" charset="0"/>
                        </a:rPr>
                        <m:t>𝐀</m:t>
                      </m:r>
                      <m:r>
                        <a:rPr lang="en-US" sz="5000" b="0" i="1" smtClean="0">
                          <a:solidFill>
                            <a:schemeClr val="bg1"/>
                          </a:solidFill>
                          <a:latin typeface="Cambria Math" panose="02040503050406030204" pitchFamily="18" charset="0"/>
                        </a:rPr>
                        <m:t>=−</m:t>
                      </m:r>
                      <m:r>
                        <a:rPr lang="en-US" sz="5000" b="0" i="1" smtClean="0">
                          <a:solidFill>
                            <a:schemeClr val="bg1"/>
                          </a:solidFill>
                          <a:latin typeface="Cambria Math" panose="02040503050406030204" pitchFamily="18" charset="0"/>
                        </a:rPr>
                        <m:t>𝐸</m:t>
                      </m:r>
                      <m:d>
                        <m:dPr>
                          <m:begChr m:val="["/>
                          <m:endChr m:val="]"/>
                          <m:ctrlPr>
                            <a:rPr lang="en-US" sz="5000" b="0" i="1" smtClean="0">
                              <a:solidFill>
                                <a:schemeClr val="bg1"/>
                              </a:solidFill>
                              <a:latin typeface="Cambria Math" panose="02040503050406030204" pitchFamily="18" charset="0"/>
                            </a:rPr>
                          </m:ctrlPr>
                        </m:dPr>
                        <m:e>
                          <m:f>
                            <m:fPr>
                              <m:ctrlPr>
                                <a:rPr lang="en-US" sz="5000" b="0" i="1" smtClean="0">
                                  <a:solidFill>
                                    <a:schemeClr val="bg1"/>
                                  </a:solidFill>
                                  <a:latin typeface="Cambria Math" panose="02040503050406030204" pitchFamily="18" charset="0"/>
                                </a:rPr>
                              </m:ctrlPr>
                            </m:fPr>
                            <m:num>
                              <m:r>
                                <a:rPr lang="en-US" sz="5000" b="0" i="1" smtClean="0">
                                  <a:solidFill>
                                    <a:schemeClr val="bg1"/>
                                  </a:solidFill>
                                  <a:latin typeface="Cambria Math" panose="02040503050406030204" pitchFamily="18" charset="0"/>
                                </a:rPr>
                                <m:t>𝜕</m:t>
                              </m:r>
                              <m:r>
                                <a:rPr lang="en-US" sz="5000" b="1" i="1" smtClean="0">
                                  <a:solidFill>
                                    <a:schemeClr val="bg1"/>
                                  </a:solidFill>
                                  <a:latin typeface="Cambria Math" panose="02040503050406030204" pitchFamily="18" charset="0"/>
                                </a:rPr>
                                <m:t>𝒖</m:t>
                              </m:r>
                              <m:d>
                                <m:dPr>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𝜽</m:t>
                                  </m:r>
                                </m:e>
                              </m:d>
                            </m:num>
                            <m:den>
                              <m:r>
                                <a:rPr lang="en-US" sz="5000" b="0" i="1" smtClean="0">
                                  <a:solidFill>
                                    <a:schemeClr val="bg1"/>
                                  </a:solidFill>
                                  <a:latin typeface="Cambria Math" panose="02040503050406030204" pitchFamily="18" charset="0"/>
                                </a:rPr>
                                <m:t>𝜕</m:t>
                              </m:r>
                              <m:r>
                                <a:rPr lang="en-US" sz="5000" b="1" i="1" smtClean="0">
                                  <a:solidFill>
                                    <a:schemeClr val="bg1"/>
                                  </a:solidFill>
                                  <a:latin typeface="Cambria Math" panose="02040503050406030204" pitchFamily="18" charset="0"/>
                                </a:rPr>
                                <m:t>𝜽</m:t>
                              </m:r>
                            </m:den>
                          </m:f>
                        </m:e>
                      </m:d>
                    </m:oMath>
                  </m:oMathPara>
                </a14:m>
                <a:endParaRPr lang="en-US" sz="5000" dirty="0">
                  <a:solidFill>
                    <a:schemeClr val="bg1"/>
                  </a:solidFill>
                </a:endParaRPr>
              </a:p>
            </p:txBody>
          </p:sp>
        </mc:Choice>
        <mc:Fallback>
          <p:sp>
            <p:nvSpPr>
              <p:cNvPr id="11" name="TextBox 10">
                <a:extLst>
                  <a:ext uri="{FF2B5EF4-FFF2-40B4-BE49-F238E27FC236}">
                    <a16:creationId xmlns:a16="http://schemas.microsoft.com/office/drawing/2014/main" id="{F8BD1BEB-CA32-9F4C-B179-066A4A7B54C3}"/>
                  </a:ext>
                </a:extLst>
              </p:cNvPr>
              <p:cNvSpPr txBox="1">
                <a:spLocks noRot="1" noChangeAspect="1" noMove="1" noResize="1" noEditPoints="1" noAdjustHandles="1" noChangeArrowheads="1" noChangeShapeType="1" noTextEdit="1"/>
              </p:cNvSpPr>
              <p:nvPr/>
            </p:nvSpPr>
            <p:spPr>
              <a:xfrm>
                <a:off x="3773979" y="4415191"/>
                <a:ext cx="4620817" cy="1712264"/>
              </a:xfrm>
              <a:prstGeom prst="rect">
                <a:avLst/>
              </a:prstGeom>
              <a:blipFill>
                <a:blip r:embed="rId4"/>
                <a:stretch>
                  <a:fillRect l="-2466" b="-1493"/>
                </a:stretch>
              </a:blipFill>
            </p:spPr>
            <p:txBody>
              <a:bodyPr/>
              <a:lstStyle/>
              <a:p>
                <a:r>
                  <a:rPr lang="en-US">
                    <a:noFill/>
                  </a:rPr>
                  <a:t> </a:t>
                </a:r>
              </a:p>
            </p:txBody>
          </p:sp>
        </mc:Fallback>
      </mc:AlternateContent>
    </p:spTree>
    <p:extLst>
      <p:ext uri="{BB962C8B-B14F-4D97-AF65-F5344CB8AC3E}">
        <p14:creationId xmlns:p14="http://schemas.microsoft.com/office/powerpoint/2010/main" val="1171687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CB41D26A-23FD-054E-89E1-D7B221383817}"/>
                  </a:ext>
                </a:extLst>
              </p:cNvPr>
              <p:cNvSpPr txBox="1"/>
              <p:nvPr/>
            </p:nvSpPr>
            <p:spPr>
              <a:xfrm>
                <a:off x="2310425" y="1256661"/>
                <a:ext cx="7647350" cy="21342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b="1" i="1" smtClean="0">
                          <a:solidFill>
                            <a:schemeClr val="bg1"/>
                          </a:solidFill>
                          <a:latin typeface="Cambria Math" panose="02040503050406030204" pitchFamily="18" charset="0"/>
                        </a:rPr>
                        <m:t>𝒖</m:t>
                      </m:r>
                      <m:d>
                        <m:dPr>
                          <m:ctrlPr>
                            <a:rPr lang="en-US" sz="4000" b="1" i="1" smtClean="0">
                              <a:solidFill>
                                <a:schemeClr val="bg1"/>
                              </a:solidFill>
                              <a:latin typeface="Cambria Math" panose="02040503050406030204" pitchFamily="18" charset="0"/>
                            </a:rPr>
                          </m:ctrlPr>
                        </m:dPr>
                        <m:e>
                          <m:r>
                            <a:rPr lang="en-US" sz="4000" b="1" i="1" smtClean="0">
                              <a:solidFill>
                                <a:schemeClr val="bg1"/>
                              </a:solidFill>
                              <a:latin typeface="Cambria Math" panose="02040503050406030204" pitchFamily="18" charset="0"/>
                            </a:rPr>
                            <m:t>𝜽</m:t>
                          </m:r>
                        </m:e>
                      </m:d>
                      <m:r>
                        <a:rPr lang="en-US" sz="4000" b="0" i="1" smtClean="0">
                          <a:solidFill>
                            <a:schemeClr val="bg1"/>
                          </a:solidFill>
                          <a:latin typeface="Cambria Math" panose="02040503050406030204" pitchFamily="18" charset="0"/>
                        </a:rPr>
                        <m:t>=</m:t>
                      </m:r>
                      <m:d>
                        <m:dPr>
                          <m:ctrlPr>
                            <a:rPr lang="en-US" sz="4000" b="0" i="1" smtClean="0">
                              <a:solidFill>
                                <a:schemeClr val="bg1"/>
                              </a:solidFill>
                              <a:latin typeface="Cambria Math" panose="02040503050406030204" pitchFamily="18" charset="0"/>
                            </a:rPr>
                          </m:ctrlPr>
                        </m:dPr>
                        <m:e>
                          <m:m>
                            <m:mPr>
                              <m:mcs>
                                <m:mc>
                                  <m:mcPr>
                                    <m:count m:val="1"/>
                                    <m:mcJc m:val="center"/>
                                  </m:mcPr>
                                </m:mc>
                              </m:mcs>
                              <m:ctrlPr>
                                <a:rPr lang="en-US" sz="4000" b="0" i="1" smtClean="0">
                                  <a:solidFill>
                                    <a:schemeClr val="bg1"/>
                                  </a:solidFill>
                                  <a:latin typeface="Cambria Math" panose="02040503050406030204" pitchFamily="18" charset="0"/>
                                </a:rPr>
                              </m:ctrlPr>
                            </m:mPr>
                            <m:mr>
                              <m:e>
                                <m:d>
                                  <m:dPr>
                                    <m:ctrlPr>
                                      <a:rPr lang="en-US" sz="4000" b="0" i="1" smtClean="0">
                                        <a:solidFill>
                                          <a:schemeClr val="bg1"/>
                                        </a:solidFill>
                                        <a:latin typeface="Cambria Math" panose="02040503050406030204" pitchFamily="18" charset="0"/>
                                      </a:rPr>
                                    </m:ctrlPr>
                                  </m:dPr>
                                  <m:e>
                                    <m:r>
                                      <m:rPr>
                                        <m:brk m:alnAt="7"/>
                                      </m:rPr>
                                      <a:rPr lang="en-US" sz="4000" b="0" i="1" smtClean="0">
                                        <a:solidFill>
                                          <a:schemeClr val="bg1"/>
                                        </a:solidFill>
                                        <a:latin typeface="Cambria Math" panose="02040503050406030204" pitchFamily="18" charset="0"/>
                                      </a:rPr>
                                      <m:t>𝑌</m:t>
                                    </m:r>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𝜇</m:t>
                                        </m:r>
                                      </m:e>
                                      <m:sub>
                                        <m:r>
                                          <a:rPr lang="en-US" sz="4000" b="0" i="1" smtClean="0">
                                            <a:solidFill>
                                              <a:schemeClr val="bg1"/>
                                            </a:solidFill>
                                            <a:latin typeface="Cambria Math" panose="02040503050406030204" pitchFamily="18" charset="0"/>
                                          </a:rPr>
                                          <m:t>1</m:t>
                                        </m:r>
                                      </m:sub>
                                    </m:sSub>
                                  </m:e>
                                </m:d>
                                <m:r>
                                  <a:rPr lang="en-US" sz="4000" b="0" i="1" smtClean="0">
                                    <a:solidFill>
                                      <a:schemeClr val="bg1"/>
                                    </a:solidFill>
                                    <a:latin typeface="Cambria Math" panose="02040503050406030204" pitchFamily="18" charset="0"/>
                                  </a:rPr>
                                  <m:t>𝑍</m:t>
                                </m:r>
                                <m:d>
                                  <m:dPr>
                                    <m:ctrlPr>
                                      <a:rPr lang="en-US" sz="4000" b="0" i="1" smtClean="0">
                                        <a:solidFill>
                                          <a:schemeClr val="bg1"/>
                                        </a:solidFill>
                                        <a:latin typeface="Cambria Math" panose="02040503050406030204" pitchFamily="18" charset="0"/>
                                      </a:rPr>
                                    </m:ctrlPr>
                                  </m:dPr>
                                  <m:e>
                                    <m:r>
                                      <a:rPr lang="en-US" sz="4000" b="0" i="1" smtClean="0">
                                        <a:solidFill>
                                          <a:schemeClr val="bg1"/>
                                        </a:solidFill>
                                        <a:latin typeface="Cambria Math" panose="02040503050406030204" pitchFamily="18" charset="0"/>
                                      </a:rPr>
                                      <m:t>1−</m:t>
                                    </m:r>
                                    <m:r>
                                      <a:rPr lang="en-US" sz="4000" b="0" i="1" smtClean="0">
                                        <a:solidFill>
                                          <a:schemeClr val="bg1"/>
                                        </a:solidFill>
                                        <a:latin typeface="Cambria Math" panose="02040503050406030204" pitchFamily="18" charset="0"/>
                                      </a:rPr>
                                      <m:t>𝑒</m:t>
                                    </m:r>
                                    <m:d>
                                      <m:dPr>
                                        <m:ctrlPr>
                                          <a:rPr lang="en-US" sz="4000" b="0" i="1" smtClean="0">
                                            <a:solidFill>
                                              <a:schemeClr val="bg1"/>
                                            </a:solidFill>
                                            <a:latin typeface="Cambria Math" panose="02040503050406030204" pitchFamily="18" charset="0"/>
                                          </a:rPr>
                                        </m:ctrlPr>
                                      </m:dPr>
                                      <m:e>
                                        <m:r>
                                          <a:rPr lang="en-US" sz="4000" b="1" i="0" smtClean="0">
                                            <a:solidFill>
                                              <a:schemeClr val="bg1"/>
                                            </a:solidFill>
                                            <a:latin typeface="Cambria Math" panose="02040503050406030204" pitchFamily="18" charset="0"/>
                                          </a:rPr>
                                          <m:t>𝐗</m:t>
                                        </m:r>
                                        <m:r>
                                          <a:rPr lang="en-US" sz="4000" b="0" i="1" smtClean="0">
                                            <a:solidFill>
                                              <a:schemeClr val="bg1"/>
                                            </a:solidFill>
                                            <a:latin typeface="Cambria Math" panose="02040503050406030204" pitchFamily="18" charset="0"/>
                                          </a:rPr>
                                          <m:t>, </m:t>
                                        </m:r>
                                        <m:r>
                                          <a:rPr lang="en-US" sz="4000" b="1" i="1" smtClean="0">
                                            <a:solidFill>
                                              <a:schemeClr val="bg1"/>
                                            </a:solidFill>
                                            <a:latin typeface="Cambria Math" panose="02040503050406030204" pitchFamily="18" charset="0"/>
                                          </a:rPr>
                                          <m:t>𝜷</m:t>
                                        </m:r>
                                      </m:e>
                                    </m:d>
                                  </m:e>
                                </m:d>
                              </m:e>
                            </m:mr>
                            <m:mr>
                              <m:e>
                                <m:d>
                                  <m:dPr>
                                    <m:ctrlPr>
                                      <a:rPr lang="en-US" sz="4000" b="0" i="1" smtClean="0">
                                        <a:solidFill>
                                          <a:schemeClr val="tx1">
                                            <a:lumMod val="75000"/>
                                            <a:lumOff val="25000"/>
                                          </a:schemeClr>
                                        </a:solidFill>
                                        <a:latin typeface="Cambria Math" panose="02040503050406030204" pitchFamily="18" charset="0"/>
                                      </a:rPr>
                                    </m:ctrlPr>
                                  </m:dPr>
                                  <m:e>
                                    <m:r>
                                      <a:rPr lang="en-US" sz="4000" b="0" i="1" smtClean="0">
                                        <a:solidFill>
                                          <a:schemeClr val="tx1">
                                            <a:lumMod val="75000"/>
                                            <a:lumOff val="25000"/>
                                          </a:schemeClr>
                                        </a:solidFill>
                                        <a:latin typeface="Cambria Math" panose="02040503050406030204" pitchFamily="18" charset="0"/>
                                      </a:rPr>
                                      <m:t>𝑌</m:t>
                                    </m:r>
                                    <m:r>
                                      <a:rPr lang="en-US" sz="4000" b="0" i="1" smtClean="0">
                                        <a:solidFill>
                                          <a:schemeClr val="tx1">
                                            <a:lumMod val="75000"/>
                                            <a:lumOff val="25000"/>
                                          </a:schemeClr>
                                        </a:solidFill>
                                        <a:latin typeface="Cambria Math" panose="02040503050406030204" pitchFamily="18" charset="0"/>
                                      </a:rPr>
                                      <m:t>−</m:t>
                                    </m:r>
                                    <m:sSub>
                                      <m:sSubPr>
                                        <m:ctrlPr>
                                          <a:rPr lang="en-US" sz="4000" b="0" i="1" smtClean="0">
                                            <a:solidFill>
                                              <a:schemeClr val="tx1">
                                                <a:lumMod val="75000"/>
                                                <a:lumOff val="25000"/>
                                              </a:schemeClr>
                                            </a:solidFill>
                                            <a:latin typeface="Cambria Math" panose="02040503050406030204" pitchFamily="18" charset="0"/>
                                          </a:rPr>
                                        </m:ctrlPr>
                                      </m:sSubPr>
                                      <m:e>
                                        <m:r>
                                          <a:rPr lang="en-US" sz="4000" b="0" i="1" smtClean="0">
                                            <a:solidFill>
                                              <a:schemeClr val="tx1">
                                                <a:lumMod val="75000"/>
                                                <a:lumOff val="25000"/>
                                              </a:schemeClr>
                                            </a:solidFill>
                                            <a:latin typeface="Cambria Math" panose="02040503050406030204" pitchFamily="18" charset="0"/>
                                          </a:rPr>
                                          <m:t>𝜇</m:t>
                                        </m:r>
                                      </m:e>
                                      <m:sub>
                                        <m:r>
                                          <a:rPr lang="en-US" sz="4000" b="0" i="1" smtClean="0">
                                            <a:solidFill>
                                              <a:schemeClr val="tx1">
                                                <a:lumMod val="75000"/>
                                                <a:lumOff val="25000"/>
                                              </a:schemeClr>
                                            </a:solidFill>
                                            <a:latin typeface="Cambria Math" panose="02040503050406030204" pitchFamily="18" charset="0"/>
                                          </a:rPr>
                                          <m:t>0</m:t>
                                        </m:r>
                                      </m:sub>
                                    </m:sSub>
                                  </m:e>
                                </m:d>
                                <m:d>
                                  <m:dPr>
                                    <m:ctrlPr>
                                      <a:rPr lang="en-US" sz="4000" b="0" i="1" smtClean="0">
                                        <a:solidFill>
                                          <a:schemeClr val="tx1">
                                            <a:lumMod val="75000"/>
                                            <a:lumOff val="25000"/>
                                          </a:schemeClr>
                                        </a:solidFill>
                                        <a:latin typeface="Cambria Math" panose="02040503050406030204" pitchFamily="18" charset="0"/>
                                      </a:rPr>
                                    </m:ctrlPr>
                                  </m:dPr>
                                  <m:e>
                                    <m:r>
                                      <a:rPr lang="en-US" sz="4000" b="0" i="1" smtClean="0">
                                        <a:solidFill>
                                          <a:schemeClr val="tx1">
                                            <a:lumMod val="75000"/>
                                            <a:lumOff val="25000"/>
                                          </a:schemeClr>
                                        </a:solidFill>
                                        <a:latin typeface="Cambria Math" panose="02040503050406030204" pitchFamily="18" charset="0"/>
                                      </a:rPr>
                                      <m:t>1−</m:t>
                                    </m:r>
                                    <m:r>
                                      <a:rPr lang="en-US" sz="4000" b="0" i="1" smtClean="0">
                                        <a:solidFill>
                                          <a:schemeClr val="tx1">
                                            <a:lumMod val="75000"/>
                                            <a:lumOff val="25000"/>
                                          </a:schemeClr>
                                        </a:solidFill>
                                        <a:latin typeface="Cambria Math" panose="02040503050406030204" pitchFamily="18" charset="0"/>
                                      </a:rPr>
                                      <m:t>𝑍</m:t>
                                    </m:r>
                                  </m:e>
                                </m:d>
                                <m:r>
                                  <a:rPr lang="en-US" sz="4000" b="0" i="1" smtClean="0">
                                    <a:solidFill>
                                      <a:schemeClr val="tx1">
                                        <a:lumMod val="75000"/>
                                        <a:lumOff val="25000"/>
                                      </a:schemeClr>
                                    </a:solidFill>
                                    <a:latin typeface="Cambria Math" panose="02040503050406030204" pitchFamily="18" charset="0"/>
                                  </a:rPr>
                                  <m:t>𝑒</m:t>
                                </m:r>
                                <m:d>
                                  <m:dPr>
                                    <m:ctrlPr>
                                      <a:rPr lang="en-US" sz="4000" b="0" i="1" smtClean="0">
                                        <a:solidFill>
                                          <a:schemeClr val="tx1">
                                            <a:lumMod val="75000"/>
                                            <a:lumOff val="25000"/>
                                          </a:schemeClr>
                                        </a:solidFill>
                                        <a:latin typeface="Cambria Math" panose="02040503050406030204" pitchFamily="18" charset="0"/>
                                      </a:rPr>
                                    </m:ctrlPr>
                                  </m:dPr>
                                  <m:e>
                                    <m:r>
                                      <a:rPr lang="en-US" sz="4000" b="1" i="0" smtClean="0">
                                        <a:solidFill>
                                          <a:schemeClr val="tx1">
                                            <a:lumMod val="75000"/>
                                            <a:lumOff val="25000"/>
                                          </a:schemeClr>
                                        </a:solidFill>
                                        <a:latin typeface="Cambria Math" panose="02040503050406030204" pitchFamily="18" charset="0"/>
                                      </a:rPr>
                                      <m:t>𝐗</m:t>
                                    </m:r>
                                    <m:r>
                                      <a:rPr lang="en-US" sz="4000" b="0" i="1" smtClean="0">
                                        <a:solidFill>
                                          <a:schemeClr val="tx1">
                                            <a:lumMod val="75000"/>
                                            <a:lumOff val="25000"/>
                                          </a:schemeClr>
                                        </a:solidFill>
                                        <a:latin typeface="Cambria Math" panose="02040503050406030204" pitchFamily="18" charset="0"/>
                                      </a:rPr>
                                      <m:t>, </m:t>
                                    </m:r>
                                    <m:r>
                                      <a:rPr lang="en-US" sz="4000" b="1" i="1" smtClean="0">
                                        <a:solidFill>
                                          <a:schemeClr val="tx1">
                                            <a:lumMod val="75000"/>
                                            <a:lumOff val="25000"/>
                                          </a:schemeClr>
                                        </a:solidFill>
                                        <a:latin typeface="Cambria Math" panose="02040503050406030204" pitchFamily="18" charset="0"/>
                                      </a:rPr>
                                      <m:t>𝜷</m:t>
                                    </m:r>
                                  </m:e>
                                </m:d>
                              </m:e>
                            </m:mr>
                            <m:mr>
                              <m:e>
                                <m:r>
                                  <a:rPr lang="en-US" sz="4000" b="1" i="0" smtClean="0">
                                    <a:solidFill>
                                      <a:schemeClr val="tx1">
                                        <a:lumMod val="75000"/>
                                        <a:lumOff val="25000"/>
                                      </a:schemeClr>
                                    </a:solidFill>
                                    <a:latin typeface="Cambria Math" panose="02040503050406030204" pitchFamily="18" charset="0"/>
                                  </a:rPr>
                                  <m:t>𝐗</m:t>
                                </m:r>
                                <m:d>
                                  <m:dPr>
                                    <m:ctrlPr>
                                      <a:rPr lang="en-US" sz="4000" b="0" i="1" smtClean="0">
                                        <a:solidFill>
                                          <a:schemeClr val="tx1">
                                            <a:lumMod val="75000"/>
                                            <a:lumOff val="25000"/>
                                          </a:schemeClr>
                                        </a:solidFill>
                                        <a:latin typeface="Cambria Math" panose="02040503050406030204" pitchFamily="18" charset="0"/>
                                      </a:rPr>
                                    </m:ctrlPr>
                                  </m:dPr>
                                  <m:e>
                                    <m:r>
                                      <a:rPr lang="en-US" sz="4000" b="0" i="1" smtClean="0">
                                        <a:solidFill>
                                          <a:schemeClr val="tx1">
                                            <a:lumMod val="75000"/>
                                            <a:lumOff val="25000"/>
                                          </a:schemeClr>
                                        </a:solidFill>
                                        <a:latin typeface="Cambria Math" panose="02040503050406030204" pitchFamily="18" charset="0"/>
                                      </a:rPr>
                                      <m:t>𝑍</m:t>
                                    </m:r>
                                    <m:r>
                                      <a:rPr lang="en-US" sz="4000" b="0" i="1" smtClean="0">
                                        <a:solidFill>
                                          <a:schemeClr val="tx1">
                                            <a:lumMod val="75000"/>
                                            <a:lumOff val="25000"/>
                                          </a:schemeClr>
                                        </a:solidFill>
                                        <a:latin typeface="Cambria Math" panose="02040503050406030204" pitchFamily="18" charset="0"/>
                                      </a:rPr>
                                      <m:t>−</m:t>
                                    </m:r>
                                    <m:r>
                                      <a:rPr lang="en-US" sz="4000" b="0" i="1" smtClean="0">
                                        <a:solidFill>
                                          <a:schemeClr val="tx1">
                                            <a:lumMod val="75000"/>
                                            <a:lumOff val="25000"/>
                                          </a:schemeClr>
                                        </a:solidFill>
                                        <a:latin typeface="Cambria Math" panose="02040503050406030204" pitchFamily="18" charset="0"/>
                                      </a:rPr>
                                      <m:t>𝑒</m:t>
                                    </m:r>
                                    <m:d>
                                      <m:dPr>
                                        <m:ctrlPr>
                                          <a:rPr lang="en-US" sz="4000" b="0" i="1" smtClean="0">
                                            <a:solidFill>
                                              <a:schemeClr val="tx1">
                                                <a:lumMod val="75000"/>
                                                <a:lumOff val="25000"/>
                                              </a:schemeClr>
                                            </a:solidFill>
                                            <a:latin typeface="Cambria Math" panose="02040503050406030204" pitchFamily="18" charset="0"/>
                                          </a:rPr>
                                        </m:ctrlPr>
                                      </m:dPr>
                                      <m:e>
                                        <m:r>
                                          <a:rPr lang="en-US" sz="4000" b="1" i="0" smtClean="0">
                                            <a:solidFill>
                                              <a:schemeClr val="tx1">
                                                <a:lumMod val="75000"/>
                                                <a:lumOff val="25000"/>
                                              </a:schemeClr>
                                            </a:solidFill>
                                            <a:latin typeface="Cambria Math" panose="02040503050406030204" pitchFamily="18" charset="0"/>
                                          </a:rPr>
                                          <m:t>𝐗</m:t>
                                        </m:r>
                                        <m:r>
                                          <a:rPr lang="en-US" sz="4000" b="0" i="1" smtClean="0">
                                            <a:solidFill>
                                              <a:schemeClr val="tx1">
                                                <a:lumMod val="75000"/>
                                                <a:lumOff val="25000"/>
                                              </a:schemeClr>
                                            </a:solidFill>
                                            <a:latin typeface="Cambria Math" panose="02040503050406030204" pitchFamily="18" charset="0"/>
                                          </a:rPr>
                                          <m:t>, </m:t>
                                        </m:r>
                                        <m:r>
                                          <a:rPr lang="en-US" sz="4000" b="1" i="1" smtClean="0">
                                            <a:solidFill>
                                              <a:schemeClr val="tx1">
                                                <a:lumMod val="75000"/>
                                                <a:lumOff val="25000"/>
                                              </a:schemeClr>
                                            </a:solidFill>
                                            <a:latin typeface="Cambria Math" panose="02040503050406030204" pitchFamily="18" charset="0"/>
                                          </a:rPr>
                                          <m:t>𝜷</m:t>
                                        </m:r>
                                      </m:e>
                                    </m:d>
                                  </m:e>
                                </m:d>
                              </m:e>
                            </m:mr>
                          </m:m>
                        </m:e>
                      </m:d>
                    </m:oMath>
                  </m:oMathPara>
                </a14:m>
                <a:endParaRPr lang="en-US" sz="4000" dirty="0">
                  <a:solidFill>
                    <a:schemeClr val="bg1"/>
                  </a:solidFill>
                </a:endParaRPr>
              </a:p>
            </p:txBody>
          </p:sp>
        </mc:Choice>
        <mc:Fallback>
          <p:sp>
            <p:nvSpPr>
              <p:cNvPr id="7" name="TextBox 6">
                <a:extLst>
                  <a:ext uri="{FF2B5EF4-FFF2-40B4-BE49-F238E27FC236}">
                    <a16:creationId xmlns:a16="http://schemas.microsoft.com/office/drawing/2014/main" id="{CB41D26A-23FD-054E-89E1-D7B221383817}"/>
                  </a:ext>
                </a:extLst>
              </p:cNvPr>
              <p:cNvSpPr txBox="1">
                <a:spLocks noRot="1" noChangeAspect="1" noMove="1" noResize="1" noEditPoints="1" noAdjustHandles="1" noChangeArrowheads="1" noChangeShapeType="1" noTextEdit="1"/>
              </p:cNvSpPr>
              <p:nvPr/>
            </p:nvSpPr>
            <p:spPr>
              <a:xfrm>
                <a:off x="2310425" y="1256661"/>
                <a:ext cx="7647350" cy="2134239"/>
              </a:xfrm>
              <a:prstGeom prst="rect">
                <a:avLst/>
              </a:prstGeom>
              <a:blipFill>
                <a:blip r:embed="rId2"/>
                <a:stretch>
                  <a:fillRect l="-332" b="-710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94957E41-B2E5-0244-9247-2193F4DD4A4D}"/>
                  </a:ext>
                </a:extLst>
              </p:cNvPr>
              <p:cNvSpPr/>
              <p:nvPr/>
            </p:nvSpPr>
            <p:spPr>
              <a:xfrm>
                <a:off x="419010" y="4035722"/>
                <a:ext cx="11430180" cy="170713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ctrlPr>
                            <a:rPr lang="en-US" sz="3200" i="1" smtClean="0">
                              <a:solidFill>
                                <a:schemeClr val="bg1"/>
                              </a:solidFill>
                              <a:latin typeface="Cambria Math" panose="02040503050406030204" pitchFamily="18" charset="0"/>
                            </a:rPr>
                          </m:ctrlPr>
                        </m:dPr>
                        <m:e>
                          <m:m>
                            <m:mPr>
                              <m:mcs>
                                <m:mc>
                                  <m:mcPr>
                                    <m:count m:val="3"/>
                                    <m:mcJc m:val="center"/>
                                  </m:mcPr>
                                </m:mc>
                              </m:mcs>
                              <m:ctrlPr>
                                <a:rPr lang="en-US" sz="3200" i="1" smtClean="0">
                                  <a:solidFill>
                                    <a:schemeClr val="tx1">
                                      <a:lumMod val="75000"/>
                                      <a:lumOff val="25000"/>
                                    </a:schemeClr>
                                  </a:solidFill>
                                  <a:latin typeface="Cambria Math" panose="02040503050406030204" pitchFamily="18" charset="0"/>
                                </a:rPr>
                              </m:ctrlPr>
                            </m:mPr>
                            <m:mr>
                              <m:e>
                                <m:r>
                                  <m:rPr>
                                    <m:brk m:alnAt="7"/>
                                  </m:rPr>
                                  <a:rPr lang="en-US" sz="3200" i="1" smtClean="0">
                                    <a:solidFill>
                                      <a:schemeClr val="bg1"/>
                                    </a:solidFill>
                                    <a:latin typeface="Cambria Math" panose="02040503050406030204" pitchFamily="18" charset="0"/>
                                  </a:rPr>
                                  <m:t>𝐸</m:t>
                                </m:r>
                                <m:d>
                                  <m:dPr>
                                    <m:begChr m:val="["/>
                                    <m:endChr m:val="]"/>
                                    <m:ctrlPr>
                                      <a:rPr lang="en-US" sz="3200" i="1">
                                        <a:solidFill>
                                          <a:schemeClr val="bg1"/>
                                        </a:solidFill>
                                        <a:latin typeface="Cambria Math" panose="02040503050406030204" pitchFamily="18" charset="0"/>
                                      </a:rPr>
                                    </m:ctrlPr>
                                  </m:dPr>
                                  <m:e>
                                    <m:r>
                                      <a:rPr lang="en-US" sz="3200" i="1">
                                        <a:solidFill>
                                          <a:schemeClr val="bg1"/>
                                        </a:solidFill>
                                        <a:latin typeface="Cambria Math" panose="02040503050406030204" pitchFamily="18" charset="0"/>
                                      </a:rPr>
                                      <m:t>𝑍</m:t>
                                    </m:r>
                                    <m:r>
                                      <a:rPr lang="en-US" sz="3200" i="1">
                                        <a:solidFill>
                                          <a:schemeClr val="bg1"/>
                                        </a:solidFill>
                                        <a:latin typeface="Cambria Math" panose="02040503050406030204" pitchFamily="18" charset="0"/>
                                      </a:rPr>
                                      <m:t>(1−</m:t>
                                    </m:r>
                                    <m:r>
                                      <a:rPr lang="en-US" sz="3200" i="1">
                                        <a:solidFill>
                                          <a:schemeClr val="bg1"/>
                                        </a:solidFill>
                                        <a:latin typeface="Cambria Math" panose="02040503050406030204" pitchFamily="18" charset="0"/>
                                      </a:rPr>
                                      <m:t>𝑒</m:t>
                                    </m:r>
                                    <m:r>
                                      <a:rPr lang="en-US" sz="3200" i="1">
                                        <a:solidFill>
                                          <a:schemeClr val="bg1"/>
                                        </a:solidFill>
                                        <a:latin typeface="Cambria Math" panose="02040503050406030204" pitchFamily="18" charset="0"/>
                                      </a:rPr>
                                      <m:t>)</m:t>
                                    </m:r>
                                  </m:e>
                                </m:d>
                              </m:e>
                              <m:e>
                                <m:r>
                                  <a:rPr lang="en-US" sz="3200" i="1">
                                    <a:solidFill>
                                      <a:schemeClr val="tx1">
                                        <a:lumMod val="75000"/>
                                        <a:lumOff val="25000"/>
                                      </a:schemeClr>
                                    </a:solidFill>
                                    <a:latin typeface="Cambria Math" panose="02040503050406030204" pitchFamily="18" charset="0"/>
                                  </a:rPr>
                                  <m:t>0</m:t>
                                </m:r>
                              </m:e>
                              <m:e>
                                <m:r>
                                  <a:rPr lang="en-US" sz="3200" i="1">
                                    <a:solidFill>
                                      <a:schemeClr val="tx1">
                                        <a:lumMod val="75000"/>
                                        <a:lumOff val="25000"/>
                                      </a:schemeClr>
                                    </a:solidFill>
                                    <a:latin typeface="Cambria Math" panose="02040503050406030204" pitchFamily="18" charset="0"/>
                                  </a:rPr>
                                  <m:t>𝐸</m:t>
                                </m:r>
                                <m:d>
                                  <m:dPr>
                                    <m:begChr m:val="["/>
                                    <m:endChr m:val="]"/>
                                    <m:ctrlPr>
                                      <a:rPr lang="en-US" sz="3200" i="1">
                                        <a:solidFill>
                                          <a:schemeClr val="tx1">
                                            <a:lumMod val="75000"/>
                                            <a:lumOff val="25000"/>
                                          </a:schemeClr>
                                        </a:solidFill>
                                        <a:latin typeface="Cambria Math" panose="02040503050406030204" pitchFamily="18" charset="0"/>
                                      </a:rPr>
                                    </m:ctrlPr>
                                  </m:dPr>
                                  <m:e>
                                    <m:sSup>
                                      <m:sSupPr>
                                        <m:ctrlPr>
                                          <a:rPr lang="en-US" sz="3200" i="1">
                                            <a:solidFill>
                                              <a:schemeClr val="tx1">
                                                <a:lumMod val="75000"/>
                                                <a:lumOff val="25000"/>
                                              </a:schemeClr>
                                            </a:solidFill>
                                            <a:latin typeface="Cambria Math" panose="02040503050406030204" pitchFamily="18" charset="0"/>
                                          </a:rPr>
                                        </m:ctrlPr>
                                      </m:sSupPr>
                                      <m:e>
                                        <m:r>
                                          <a:rPr lang="en-US" sz="3200" b="1" i="1">
                                            <a:solidFill>
                                              <a:schemeClr val="tx1">
                                                <a:lumMod val="75000"/>
                                                <a:lumOff val="25000"/>
                                              </a:schemeClr>
                                            </a:solidFill>
                                            <a:latin typeface="Cambria Math" panose="02040503050406030204" pitchFamily="18" charset="0"/>
                                          </a:rPr>
                                          <m:t>𝒙</m:t>
                                        </m:r>
                                      </m:e>
                                      <m:sup>
                                        <m:r>
                                          <a:rPr lang="en-US" sz="3200" i="1">
                                            <a:solidFill>
                                              <a:schemeClr val="tx1">
                                                <a:lumMod val="75000"/>
                                                <a:lumOff val="25000"/>
                                              </a:schemeClr>
                                            </a:solidFill>
                                            <a:latin typeface="Cambria Math" panose="02040503050406030204" pitchFamily="18" charset="0"/>
                                          </a:rPr>
                                          <m:t>𝑇</m:t>
                                        </m:r>
                                      </m:sup>
                                    </m:sSup>
                                    <m:d>
                                      <m:dPr>
                                        <m:ctrlPr>
                                          <a:rPr lang="en-US" sz="3200" i="1">
                                            <a:solidFill>
                                              <a:schemeClr val="tx1">
                                                <a:lumMod val="75000"/>
                                                <a:lumOff val="25000"/>
                                              </a:schemeClr>
                                            </a:solidFill>
                                            <a:latin typeface="Cambria Math" panose="02040503050406030204" pitchFamily="18" charset="0"/>
                                          </a:rPr>
                                        </m:ctrlPr>
                                      </m:dPr>
                                      <m:e>
                                        <m:r>
                                          <a:rPr lang="en-US" sz="3200" i="1">
                                            <a:solidFill>
                                              <a:schemeClr val="tx1">
                                                <a:lumMod val="75000"/>
                                                <a:lumOff val="25000"/>
                                              </a:schemeClr>
                                            </a:solidFill>
                                            <a:latin typeface="Cambria Math" panose="02040503050406030204" pitchFamily="18" charset="0"/>
                                          </a:rPr>
                                          <m:t>𝑌</m:t>
                                        </m:r>
                                        <m:r>
                                          <a:rPr lang="en-US" sz="3200" i="1">
                                            <a:solidFill>
                                              <a:schemeClr val="tx1">
                                                <a:lumMod val="75000"/>
                                                <a:lumOff val="25000"/>
                                              </a:schemeClr>
                                            </a:solidFill>
                                            <a:latin typeface="Cambria Math" panose="02040503050406030204" pitchFamily="18" charset="0"/>
                                          </a:rPr>
                                          <m:t>−</m:t>
                                        </m:r>
                                        <m:sSub>
                                          <m:sSubPr>
                                            <m:ctrlPr>
                                              <a:rPr lang="en-US" sz="3200" i="1">
                                                <a:solidFill>
                                                  <a:schemeClr val="tx1">
                                                    <a:lumMod val="75000"/>
                                                    <a:lumOff val="25000"/>
                                                  </a:schemeClr>
                                                </a:solidFill>
                                                <a:latin typeface="Cambria Math" panose="02040503050406030204" pitchFamily="18" charset="0"/>
                                              </a:rPr>
                                            </m:ctrlPr>
                                          </m:sSubPr>
                                          <m:e>
                                            <m:r>
                                              <a:rPr lang="en-US" sz="3200" i="1">
                                                <a:solidFill>
                                                  <a:schemeClr val="tx1">
                                                    <a:lumMod val="75000"/>
                                                    <a:lumOff val="25000"/>
                                                  </a:schemeClr>
                                                </a:solidFill>
                                                <a:latin typeface="Cambria Math" panose="02040503050406030204" pitchFamily="18" charset="0"/>
                                              </a:rPr>
                                              <m:t>𝜇</m:t>
                                            </m:r>
                                          </m:e>
                                          <m:sub>
                                            <m:r>
                                              <a:rPr lang="en-US" sz="3200" i="1">
                                                <a:solidFill>
                                                  <a:schemeClr val="tx1">
                                                    <a:lumMod val="75000"/>
                                                    <a:lumOff val="25000"/>
                                                  </a:schemeClr>
                                                </a:solidFill>
                                                <a:latin typeface="Cambria Math" panose="02040503050406030204" pitchFamily="18" charset="0"/>
                                              </a:rPr>
                                              <m:t>1</m:t>
                                            </m:r>
                                          </m:sub>
                                        </m:sSub>
                                      </m:e>
                                    </m:d>
                                    <m:r>
                                      <a:rPr lang="en-US" sz="3200" i="1">
                                        <a:solidFill>
                                          <a:schemeClr val="tx1">
                                            <a:lumMod val="75000"/>
                                            <a:lumOff val="25000"/>
                                          </a:schemeClr>
                                        </a:solidFill>
                                        <a:latin typeface="Cambria Math" panose="02040503050406030204" pitchFamily="18" charset="0"/>
                                      </a:rPr>
                                      <m:t>𝑍𝑒</m:t>
                                    </m:r>
                                    <m:r>
                                      <a:rPr lang="en-US" sz="3200" i="1">
                                        <a:solidFill>
                                          <a:schemeClr val="tx1">
                                            <a:lumMod val="75000"/>
                                            <a:lumOff val="25000"/>
                                          </a:schemeClr>
                                        </a:solidFill>
                                        <a:latin typeface="Cambria Math" panose="02040503050406030204" pitchFamily="18" charset="0"/>
                                      </a:rPr>
                                      <m:t>(1−</m:t>
                                    </m:r>
                                    <m:r>
                                      <a:rPr lang="en-US" sz="3200" i="1">
                                        <a:solidFill>
                                          <a:schemeClr val="tx1">
                                            <a:lumMod val="75000"/>
                                            <a:lumOff val="25000"/>
                                          </a:schemeClr>
                                        </a:solidFill>
                                        <a:latin typeface="Cambria Math" panose="02040503050406030204" pitchFamily="18" charset="0"/>
                                      </a:rPr>
                                      <m:t>𝑒</m:t>
                                    </m:r>
                                    <m:r>
                                      <a:rPr lang="en-US" sz="3200" i="1">
                                        <a:solidFill>
                                          <a:schemeClr val="tx1">
                                            <a:lumMod val="75000"/>
                                            <a:lumOff val="25000"/>
                                          </a:schemeClr>
                                        </a:solidFill>
                                        <a:latin typeface="Cambria Math" panose="02040503050406030204" pitchFamily="18" charset="0"/>
                                      </a:rPr>
                                      <m:t>) </m:t>
                                    </m:r>
                                  </m:e>
                                </m:d>
                              </m:e>
                            </m:mr>
                            <m:mr>
                              <m:e>
                                <m:r>
                                  <a:rPr lang="en-US" sz="3200" i="1">
                                    <a:solidFill>
                                      <a:schemeClr val="tx1">
                                        <a:lumMod val="75000"/>
                                        <a:lumOff val="25000"/>
                                      </a:schemeClr>
                                    </a:solidFill>
                                    <a:latin typeface="Cambria Math" panose="02040503050406030204" pitchFamily="18" charset="0"/>
                                  </a:rPr>
                                  <m:t>0</m:t>
                                </m:r>
                              </m:e>
                              <m:e>
                                <m:r>
                                  <a:rPr lang="en-US" sz="3200" i="1">
                                    <a:solidFill>
                                      <a:schemeClr val="tx1">
                                        <a:lumMod val="75000"/>
                                        <a:lumOff val="25000"/>
                                      </a:schemeClr>
                                    </a:solidFill>
                                    <a:latin typeface="Cambria Math" panose="02040503050406030204" pitchFamily="18" charset="0"/>
                                  </a:rPr>
                                  <m:t>𝐸</m:t>
                                </m:r>
                                <m:d>
                                  <m:dPr>
                                    <m:begChr m:val="["/>
                                    <m:endChr m:val="]"/>
                                    <m:ctrlPr>
                                      <a:rPr lang="en-US" sz="3200" i="1">
                                        <a:solidFill>
                                          <a:schemeClr val="tx1">
                                            <a:lumMod val="75000"/>
                                            <a:lumOff val="25000"/>
                                          </a:schemeClr>
                                        </a:solidFill>
                                        <a:latin typeface="Cambria Math" panose="02040503050406030204" pitchFamily="18" charset="0"/>
                                      </a:rPr>
                                    </m:ctrlPr>
                                  </m:dPr>
                                  <m:e>
                                    <m:d>
                                      <m:dPr>
                                        <m:ctrlPr>
                                          <a:rPr lang="en-US" sz="3200" i="1">
                                            <a:solidFill>
                                              <a:schemeClr val="tx1">
                                                <a:lumMod val="75000"/>
                                                <a:lumOff val="25000"/>
                                              </a:schemeClr>
                                            </a:solidFill>
                                            <a:latin typeface="Cambria Math" panose="02040503050406030204" pitchFamily="18" charset="0"/>
                                          </a:rPr>
                                        </m:ctrlPr>
                                      </m:dPr>
                                      <m:e>
                                        <m:r>
                                          <a:rPr lang="en-US" sz="3200" i="1">
                                            <a:solidFill>
                                              <a:schemeClr val="tx1">
                                                <a:lumMod val="75000"/>
                                                <a:lumOff val="25000"/>
                                              </a:schemeClr>
                                            </a:solidFill>
                                            <a:latin typeface="Cambria Math" panose="02040503050406030204" pitchFamily="18" charset="0"/>
                                          </a:rPr>
                                          <m:t>1−</m:t>
                                        </m:r>
                                        <m:r>
                                          <a:rPr lang="en-US" sz="3200" i="1">
                                            <a:solidFill>
                                              <a:schemeClr val="tx1">
                                                <a:lumMod val="75000"/>
                                                <a:lumOff val="25000"/>
                                              </a:schemeClr>
                                            </a:solidFill>
                                            <a:latin typeface="Cambria Math" panose="02040503050406030204" pitchFamily="18" charset="0"/>
                                          </a:rPr>
                                          <m:t>𝑍</m:t>
                                        </m:r>
                                      </m:e>
                                    </m:d>
                                    <m:r>
                                      <a:rPr lang="en-US" sz="3200" i="1">
                                        <a:solidFill>
                                          <a:schemeClr val="tx1">
                                            <a:lumMod val="75000"/>
                                            <a:lumOff val="25000"/>
                                          </a:schemeClr>
                                        </a:solidFill>
                                        <a:latin typeface="Cambria Math" panose="02040503050406030204" pitchFamily="18" charset="0"/>
                                      </a:rPr>
                                      <m:t>𝑒</m:t>
                                    </m:r>
                                  </m:e>
                                </m:d>
                              </m:e>
                              <m:e>
                                <m:r>
                                  <a:rPr lang="en-US" sz="3200" i="1">
                                    <a:solidFill>
                                      <a:schemeClr val="tx1">
                                        <a:lumMod val="75000"/>
                                        <a:lumOff val="25000"/>
                                      </a:schemeClr>
                                    </a:solidFill>
                                    <a:latin typeface="Cambria Math" panose="02040503050406030204" pitchFamily="18" charset="0"/>
                                  </a:rPr>
                                  <m:t>−</m:t>
                                </m:r>
                                <m:r>
                                  <a:rPr lang="en-US" sz="3200" i="1">
                                    <a:solidFill>
                                      <a:schemeClr val="tx1">
                                        <a:lumMod val="75000"/>
                                        <a:lumOff val="25000"/>
                                      </a:schemeClr>
                                    </a:solidFill>
                                    <a:latin typeface="Cambria Math" panose="02040503050406030204" pitchFamily="18" charset="0"/>
                                  </a:rPr>
                                  <m:t>𝐸</m:t>
                                </m:r>
                                <m:r>
                                  <a:rPr lang="en-US" sz="3200" i="1">
                                    <a:solidFill>
                                      <a:schemeClr val="tx1">
                                        <a:lumMod val="75000"/>
                                        <a:lumOff val="25000"/>
                                      </a:schemeClr>
                                    </a:solidFill>
                                    <a:latin typeface="Cambria Math" panose="02040503050406030204" pitchFamily="18" charset="0"/>
                                  </a:rPr>
                                  <m:t>[</m:t>
                                </m:r>
                                <m:sSup>
                                  <m:sSupPr>
                                    <m:ctrlPr>
                                      <a:rPr lang="en-US" sz="3200" i="1">
                                        <a:solidFill>
                                          <a:schemeClr val="tx1">
                                            <a:lumMod val="75000"/>
                                            <a:lumOff val="25000"/>
                                          </a:schemeClr>
                                        </a:solidFill>
                                        <a:latin typeface="Cambria Math" panose="02040503050406030204" pitchFamily="18" charset="0"/>
                                      </a:rPr>
                                    </m:ctrlPr>
                                  </m:sSupPr>
                                  <m:e>
                                    <m:r>
                                      <a:rPr lang="en-US" sz="3200" b="1" i="1">
                                        <a:solidFill>
                                          <a:schemeClr val="tx1">
                                            <a:lumMod val="75000"/>
                                            <a:lumOff val="25000"/>
                                          </a:schemeClr>
                                        </a:solidFill>
                                        <a:latin typeface="Cambria Math" panose="02040503050406030204" pitchFamily="18" charset="0"/>
                                      </a:rPr>
                                      <m:t>𝒙</m:t>
                                    </m:r>
                                  </m:e>
                                  <m:sup>
                                    <m:r>
                                      <a:rPr lang="en-US" sz="3200" i="1">
                                        <a:solidFill>
                                          <a:schemeClr val="tx1">
                                            <a:lumMod val="75000"/>
                                            <a:lumOff val="25000"/>
                                          </a:schemeClr>
                                        </a:solidFill>
                                        <a:latin typeface="Cambria Math" panose="02040503050406030204" pitchFamily="18" charset="0"/>
                                      </a:rPr>
                                      <m:t>𝑇</m:t>
                                    </m:r>
                                  </m:sup>
                                </m:sSup>
                                <m:d>
                                  <m:dPr>
                                    <m:ctrlPr>
                                      <a:rPr lang="en-US" sz="3200" i="1">
                                        <a:solidFill>
                                          <a:schemeClr val="tx1">
                                            <a:lumMod val="75000"/>
                                            <a:lumOff val="25000"/>
                                          </a:schemeClr>
                                        </a:solidFill>
                                        <a:latin typeface="Cambria Math" panose="02040503050406030204" pitchFamily="18" charset="0"/>
                                      </a:rPr>
                                    </m:ctrlPr>
                                  </m:dPr>
                                  <m:e>
                                    <m:r>
                                      <a:rPr lang="en-US" sz="3200" i="1">
                                        <a:solidFill>
                                          <a:schemeClr val="tx1">
                                            <a:lumMod val="75000"/>
                                            <a:lumOff val="25000"/>
                                          </a:schemeClr>
                                        </a:solidFill>
                                        <a:latin typeface="Cambria Math" panose="02040503050406030204" pitchFamily="18" charset="0"/>
                                      </a:rPr>
                                      <m:t>𝑌</m:t>
                                    </m:r>
                                    <m:r>
                                      <a:rPr lang="en-US" sz="3200" i="1">
                                        <a:solidFill>
                                          <a:schemeClr val="tx1">
                                            <a:lumMod val="75000"/>
                                            <a:lumOff val="25000"/>
                                          </a:schemeClr>
                                        </a:solidFill>
                                        <a:latin typeface="Cambria Math" panose="02040503050406030204" pitchFamily="18" charset="0"/>
                                      </a:rPr>
                                      <m:t>−</m:t>
                                    </m:r>
                                    <m:sSub>
                                      <m:sSubPr>
                                        <m:ctrlPr>
                                          <a:rPr lang="en-US" sz="3200" i="1">
                                            <a:solidFill>
                                              <a:schemeClr val="tx1">
                                                <a:lumMod val="75000"/>
                                                <a:lumOff val="25000"/>
                                              </a:schemeClr>
                                            </a:solidFill>
                                            <a:latin typeface="Cambria Math" panose="02040503050406030204" pitchFamily="18" charset="0"/>
                                          </a:rPr>
                                        </m:ctrlPr>
                                      </m:sSubPr>
                                      <m:e>
                                        <m:r>
                                          <a:rPr lang="en-US" sz="3200" i="1">
                                            <a:solidFill>
                                              <a:schemeClr val="tx1">
                                                <a:lumMod val="75000"/>
                                                <a:lumOff val="25000"/>
                                              </a:schemeClr>
                                            </a:solidFill>
                                            <a:latin typeface="Cambria Math" panose="02040503050406030204" pitchFamily="18" charset="0"/>
                                          </a:rPr>
                                          <m:t>𝜇</m:t>
                                        </m:r>
                                      </m:e>
                                      <m:sub>
                                        <m:r>
                                          <a:rPr lang="en-US" sz="3200" i="1">
                                            <a:solidFill>
                                              <a:schemeClr val="tx1">
                                                <a:lumMod val="75000"/>
                                                <a:lumOff val="25000"/>
                                              </a:schemeClr>
                                            </a:solidFill>
                                            <a:latin typeface="Cambria Math" panose="02040503050406030204" pitchFamily="18" charset="0"/>
                                          </a:rPr>
                                          <m:t>0</m:t>
                                        </m:r>
                                      </m:sub>
                                    </m:sSub>
                                  </m:e>
                                </m:d>
                                <m:d>
                                  <m:dPr>
                                    <m:ctrlPr>
                                      <a:rPr lang="en-US" sz="3200" i="1">
                                        <a:solidFill>
                                          <a:schemeClr val="tx1">
                                            <a:lumMod val="75000"/>
                                            <a:lumOff val="25000"/>
                                          </a:schemeClr>
                                        </a:solidFill>
                                        <a:latin typeface="Cambria Math" panose="02040503050406030204" pitchFamily="18" charset="0"/>
                                      </a:rPr>
                                    </m:ctrlPr>
                                  </m:dPr>
                                  <m:e>
                                    <m:r>
                                      <a:rPr lang="en-US" sz="3200" i="1">
                                        <a:solidFill>
                                          <a:schemeClr val="tx1">
                                            <a:lumMod val="75000"/>
                                            <a:lumOff val="25000"/>
                                          </a:schemeClr>
                                        </a:solidFill>
                                        <a:latin typeface="Cambria Math" panose="02040503050406030204" pitchFamily="18" charset="0"/>
                                      </a:rPr>
                                      <m:t>1−</m:t>
                                    </m:r>
                                    <m:r>
                                      <a:rPr lang="en-US" sz="3200" i="1">
                                        <a:solidFill>
                                          <a:schemeClr val="tx1">
                                            <a:lumMod val="75000"/>
                                            <a:lumOff val="25000"/>
                                          </a:schemeClr>
                                        </a:solidFill>
                                        <a:latin typeface="Cambria Math" panose="02040503050406030204" pitchFamily="18" charset="0"/>
                                      </a:rPr>
                                      <m:t>𝑍</m:t>
                                    </m:r>
                                  </m:e>
                                </m:d>
                                <m:r>
                                  <a:rPr lang="en-US" sz="3200" i="1">
                                    <a:solidFill>
                                      <a:schemeClr val="tx1">
                                        <a:lumMod val="75000"/>
                                        <a:lumOff val="25000"/>
                                      </a:schemeClr>
                                    </a:solidFill>
                                    <a:latin typeface="Cambria Math" panose="02040503050406030204" pitchFamily="18" charset="0"/>
                                  </a:rPr>
                                  <m:t>𝑒</m:t>
                                </m:r>
                                <m:r>
                                  <a:rPr lang="en-US" sz="3200" i="1">
                                    <a:solidFill>
                                      <a:schemeClr val="tx1">
                                        <a:lumMod val="75000"/>
                                        <a:lumOff val="25000"/>
                                      </a:schemeClr>
                                    </a:solidFill>
                                    <a:latin typeface="Cambria Math" panose="02040503050406030204" pitchFamily="18" charset="0"/>
                                  </a:rPr>
                                  <m:t>(1−</m:t>
                                </m:r>
                                <m:r>
                                  <a:rPr lang="en-US" sz="3200" i="1">
                                    <a:solidFill>
                                      <a:schemeClr val="tx1">
                                        <a:lumMod val="75000"/>
                                        <a:lumOff val="25000"/>
                                      </a:schemeClr>
                                    </a:solidFill>
                                    <a:latin typeface="Cambria Math" panose="02040503050406030204" pitchFamily="18" charset="0"/>
                                  </a:rPr>
                                  <m:t>𝑒</m:t>
                                </m:r>
                                <m:r>
                                  <a:rPr lang="en-US" sz="3200" i="1">
                                    <a:solidFill>
                                      <a:schemeClr val="tx1">
                                        <a:lumMod val="75000"/>
                                        <a:lumOff val="25000"/>
                                      </a:schemeClr>
                                    </a:solidFill>
                                    <a:latin typeface="Cambria Math" panose="02040503050406030204" pitchFamily="18" charset="0"/>
                                  </a:rPr>
                                  <m:t>)]</m:t>
                                </m:r>
                              </m:e>
                            </m:mr>
                            <m:mr>
                              <m:e>
                                <m:r>
                                  <a:rPr lang="en-US" sz="3200" i="1">
                                    <a:solidFill>
                                      <a:schemeClr val="tx1">
                                        <a:lumMod val="75000"/>
                                        <a:lumOff val="25000"/>
                                      </a:schemeClr>
                                    </a:solidFill>
                                    <a:latin typeface="Cambria Math" panose="02040503050406030204" pitchFamily="18" charset="0"/>
                                  </a:rPr>
                                  <m:t>0</m:t>
                                </m:r>
                              </m:e>
                              <m:e>
                                <m:r>
                                  <a:rPr lang="en-US" sz="3200" i="1">
                                    <a:solidFill>
                                      <a:schemeClr val="tx1">
                                        <a:lumMod val="75000"/>
                                        <a:lumOff val="25000"/>
                                      </a:schemeClr>
                                    </a:solidFill>
                                    <a:latin typeface="Cambria Math" panose="02040503050406030204" pitchFamily="18" charset="0"/>
                                  </a:rPr>
                                  <m:t>0</m:t>
                                </m:r>
                              </m:e>
                              <m:e>
                                <m:r>
                                  <a:rPr lang="en-US" sz="3200" i="1">
                                    <a:solidFill>
                                      <a:schemeClr val="tx1">
                                        <a:lumMod val="75000"/>
                                        <a:lumOff val="25000"/>
                                      </a:schemeClr>
                                    </a:solidFill>
                                    <a:latin typeface="Cambria Math" panose="02040503050406030204" pitchFamily="18" charset="0"/>
                                  </a:rPr>
                                  <m:t>𝐸</m:t>
                                </m:r>
                                <m:d>
                                  <m:dPr>
                                    <m:begChr m:val="["/>
                                    <m:endChr m:val="]"/>
                                    <m:ctrlPr>
                                      <a:rPr lang="en-US" sz="3200" i="1">
                                        <a:solidFill>
                                          <a:schemeClr val="tx1">
                                            <a:lumMod val="75000"/>
                                            <a:lumOff val="25000"/>
                                          </a:schemeClr>
                                        </a:solidFill>
                                        <a:latin typeface="Cambria Math" panose="02040503050406030204" pitchFamily="18" charset="0"/>
                                      </a:rPr>
                                    </m:ctrlPr>
                                  </m:dPr>
                                  <m:e>
                                    <m:sSup>
                                      <m:sSupPr>
                                        <m:ctrlPr>
                                          <a:rPr lang="en-US" sz="3200" i="1">
                                            <a:solidFill>
                                              <a:schemeClr val="tx1">
                                                <a:lumMod val="75000"/>
                                                <a:lumOff val="25000"/>
                                              </a:schemeClr>
                                            </a:solidFill>
                                            <a:latin typeface="Cambria Math" panose="02040503050406030204" pitchFamily="18" charset="0"/>
                                          </a:rPr>
                                        </m:ctrlPr>
                                      </m:sSupPr>
                                      <m:e>
                                        <m:r>
                                          <a:rPr lang="en-US" sz="3200" b="1" i="1">
                                            <a:solidFill>
                                              <a:schemeClr val="tx1">
                                                <a:lumMod val="75000"/>
                                                <a:lumOff val="25000"/>
                                              </a:schemeClr>
                                            </a:solidFill>
                                            <a:latin typeface="Cambria Math" panose="02040503050406030204" pitchFamily="18" charset="0"/>
                                          </a:rPr>
                                          <m:t>𝒙𝒙</m:t>
                                        </m:r>
                                      </m:e>
                                      <m:sup>
                                        <m:r>
                                          <a:rPr lang="en-US" sz="3200" i="1">
                                            <a:solidFill>
                                              <a:schemeClr val="tx1">
                                                <a:lumMod val="75000"/>
                                                <a:lumOff val="25000"/>
                                              </a:schemeClr>
                                            </a:solidFill>
                                            <a:latin typeface="Cambria Math" panose="02040503050406030204" pitchFamily="18" charset="0"/>
                                          </a:rPr>
                                          <m:t>𝑇</m:t>
                                        </m:r>
                                      </m:sup>
                                    </m:sSup>
                                    <m:r>
                                      <a:rPr lang="en-US" sz="3200" i="1">
                                        <a:solidFill>
                                          <a:schemeClr val="tx1">
                                            <a:lumMod val="75000"/>
                                            <a:lumOff val="25000"/>
                                          </a:schemeClr>
                                        </a:solidFill>
                                        <a:latin typeface="Cambria Math" panose="02040503050406030204" pitchFamily="18" charset="0"/>
                                      </a:rPr>
                                      <m:t>𝑒</m:t>
                                    </m:r>
                                    <m:r>
                                      <a:rPr lang="en-US" sz="3200" i="1">
                                        <a:solidFill>
                                          <a:schemeClr val="tx1">
                                            <a:lumMod val="75000"/>
                                            <a:lumOff val="25000"/>
                                          </a:schemeClr>
                                        </a:solidFill>
                                        <a:latin typeface="Cambria Math" panose="02040503050406030204" pitchFamily="18" charset="0"/>
                                      </a:rPr>
                                      <m:t>(1−</m:t>
                                    </m:r>
                                    <m:r>
                                      <a:rPr lang="en-US" sz="3200" i="1">
                                        <a:solidFill>
                                          <a:schemeClr val="tx1">
                                            <a:lumMod val="75000"/>
                                            <a:lumOff val="25000"/>
                                          </a:schemeClr>
                                        </a:solidFill>
                                        <a:latin typeface="Cambria Math" panose="02040503050406030204" pitchFamily="18" charset="0"/>
                                      </a:rPr>
                                      <m:t>𝑒</m:t>
                                    </m:r>
                                    <m:r>
                                      <a:rPr lang="en-US" sz="3200" i="1">
                                        <a:solidFill>
                                          <a:schemeClr val="tx1">
                                            <a:lumMod val="75000"/>
                                            <a:lumOff val="25000"/>
                                          </a:schemeClr>
                                        </a:solidFill>
                                        <a:latin typeface="Cambria Math" panose="02040503050406030204" pitchFamily="18" charset="0"/>
                                      </a:rPr>
                                      <m:t>)</m:t>
                                    </m:r>
                                  </m:e>
                                </m:d>
                              </m:e>
                            </m:mr>
                          </m:m>
                        </m:e>
                      </m:d>
                    </m:oMath>
                  </m:oMathPara>
                </a14:m>
                <a:endParaRPr lang="en-US" sz="3200" dirty="0">
                  <a:solidFill>
                    <a:schemeClr val="bg1"/>
                  </a:solidFill>
                </a:endParaRPr>
              </a:p>
            </p:txBody>
          </p:sp>
        </mc:Choice>
        <mc:Fallback>
          <p:sp>
            <p:nvSpPr>
              <p:cNvPr id="9" name="Rectangle 8">
                <a:extLst>
                  <a:ext uri="{FF2B5EF4-FFF2-40B4-BE49-F238E27FC236}">
                    <a16:creationId xmlns:a16="http://schemas.microsoft.com/office/drawing/2014/main" id="{94957E41-B2E5-0244-9247-2193F4DD4A4D}"/>
                  </a:ext>
                </a:extLst>
              </p:cNvPr>
              <p:cNvSpPr>
                <a:spLocks noRot="1" noChangeAspect="1" noMove="1" noResize="1" noEditPoints="1" noAdjustHandles="1" noChangeArrowheads="1" noChangeShapeType="1" noTextEdit="1"/>
              </p:cNvSpPr>
              <p:nvPr/>
            </p:nvSpPr>
            <p:spPr>
              <a:xfrm>
                <a:off x="419010" y="4035722"/>
                <a:ext cx="11430180" cy="1707134"/>
              </a:xfrm>
              <a:prstGeom prst="rect">
                <a:avLst/>
              </a:prstGeom>
              <a:blipFill>
                <a:blip r:embed="rId3"/>
                <a:stretch>
                  <a:fillRect b="-740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81A4F94A-F661-054A-9319-3BF211A3F33F}"/>
                  </a:ext>
                </a:extLst>
              </p:cNvPr>
              <p:cNvSpPr txBox="1"/>
              <p:nvPr/>
            </p:nvSpPr>
            <p:spPr>
              <a:xfrm>
                <a:off x="3766190" y="223297"/>
                <a:ext cx="4761560" cy="7694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𝜇</m:t>
                                  </m:r>
                                </m:e>
                                <m:sub>
                                  <m:r>
                                    <a:rPr lang="en-US" sz="5000" b="0" i="1" smtClean="0">
                                      <a:solidFill>
                                        <a:schemeClr val="bg1"/>
                                      </a:solidFill>
                                      <a:latin typeface="Cambria Math" panose="02040503050406030204" pitchFamily="18" charset="0"/>
                                    </a:rPr>
                                    <m:t>1</m:t>
                                  </m:r>
                                </m:sub>
                              </m:sSub>
                              <m:r>
                                <a:rPr lang="en-US" sz="5000" b="0" i="1" smtClean="0">
                                  <a:solidFill>
                                    <a:schemeClr val="tx1">
                                      <a:lumMod val="75000"/>
                                      <a:lumOff val="25000"/>
                                    </a:schemeClr>
                                  </a:solidFill>
                                  <a:latin typeface="Cambria Math" panose="02040503050406030204" pitchFamily="18" charset="0"/>
                                </a:rPr>
                                <m:t>, </m:t>
                              </m:r>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𝜇</m:t>
                                  </m:r>
                                </m:e>
                                <m:sub>
                                  <m:r>
                                    <a:rPr lang="en-US" sz="5000" b="0" i="1" smtClean="0">
                                      <a:solidFill>
                                        <a:schemeClr val="tx1">
                                          <a:lumMod val="75000"/>
                                          <a:lumOff val="25000"/>
                                        </a:schemeClr>
                                      </a:solidFill>
                                      <a:latin typeface="Cambria Math" panose="02040503050406030204" pitchFamily="18" charset="0"/>
                                    </a:rPr>
                                    <m:t>0</m:t>
                                  </m:r>
                                </m:sub>
                              </m:sSub>
                              <m:r>
                                <a:rPr lang="en-US" sz="5000" b="0" i="1" smtClean="0">
                                  <a:solidFill>
                                    <a:schemeClr val="tx1">
                                      <a:lumMod val="75000"/>
                                      <a:lumOff val="25000"/>
                                    </a:schemeClr>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r>
                                    <a:rPr lang="en-US" sz="5000" b="1" i="1" smtClean="0">
                                      <a:solidFill>
                                        <a:schemeClr val="tx1">
                                          <a:lumMod val="75000"/>
                                          <a:lumOff val="25000"/>
                                        </a:schemeClr>
                                      </a:solidFill>
                                      <a:latin typeface="Cambria Math" panose="02040503050406030204" pitchFamily="18" charset="0"/>
                                    </a:rPr>
                                    <m:t>𝜷</m:t>
                                  </m:r>
                                </m:e>
                                <m:sup>
                                  <m:r>
                                    <a:rPr lang="en-US" sz="5000" b="0" i="1" smtClean="0">
                                      <a:solidFill>
                                        <a:schemeClr val="tx1">
                                          <a:lumMod val="75000"/>
                                          <a:lumOff val="25000"/>
                                        </a:schemeClr>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tx1">
                      <a:lumMod val="75000"/>
                      <a:lumOff val="25000"/>
                    </a:schemeClr>
                  </a:solidFill>
                </a:endParaRPr>
              </a:p>
            </p:txBody>
          </p:sp>
        </mc:Choice>
        <mc:Fallback>
          <p:sp>
            <p:nvSpPr>
              <p:cNvPr id="10" name="TextBox 9">
                <a:extLst>
                  <a:ext uri="{FF2B5EF4-FFF2-40B4-BE49-F238E27FC236}">
                    <a16:creationId xmlns:a16="http://schemas.microsoft.com/office/drawing/2014/main" id="{81A4F94A-F661-054A-9319-3BF211A3F33F}"/>
                  </a:ext>
                </a:extLst>
              </p:cNvPr>
              <p:cNvSpPr txBox="1">
                <a:spLocks noRot="1" noChangeAspect="1" noMove="1" noResize="1" noEditPoints="1" noAdjustHandles="1" noChangeArrowheads="1" noChangeShapeType="1" noTextEdit="1"/>
              </p:cNvSpPr>
              <p:nvPr/>
            </p:nvSpPr>
            <p:spPr>
              <a:xfrm>
                <a:off x="3766190" y="223297"/>
                <a:ext cx="4761560" cy="769441"/>
              </a:xfrm>
              <a:prstGeom prst="rect">
                <a:avLst/>
              </a:prstGeom>
              <a:blipFill>
                <a:blip r:embed="rId4"/>
                <a:stretch>
                  <a:fillRect l="-2667" r="-267" b="-32787"/>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E86211DB-0568-0D4B-8D20-4C71A0EE058D}"/>
              </a:ext>
            </a:extLst>
          </p:cNvPr>
          <p:cNvCxnSpPr/>
          <p:nvPr/>
        </p:nvCxnSpPr>
        <p:spPr>
          <a:xfrm flipH="1">
            <a:off x="9957775" y="1623527"/>
            <a:ext cx="17241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03C2F14-9714-B147-AD27-BCD06F25BD37}"/>
              </a:ext>
            </a:extLst>
          </p:cNvPr>
          <p:cNvCxnSpPr>
            <a:cxnSpLocks/>
          </p:cNvCxnSpPr>
          <p:nvPr/>
        </p:nvCxnSpPr>
        <p:spPr>
          <a:xfrm>
            <a:off x="1914877" y="3409561"/>
            <a:ext cx="0" cy="55462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0650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CB41D26A-23FD-054E-89E1-D7B221383817}"/>
                  </a:ext>
                </a:extLst>
              </p:cNvPr>
              <p:cNvSpPr txBox="1"/>
              <p:nvPr/>
            </p:nvSpPr>
            <p:spPr>
              <a:xfrm>
                <a:off x="2310425" y="1256661"/>
                <a:ext cx="7647350" cy="21342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b="1" i="1" smtClean="0">
                          <a:solidFill>
                            <a:schemeClr val="bg1"/>
                          </a:solidFill>
                          <a:latin typeface="Cambria Math" panose="02040503050406030204" pitchFamily="18" charset="0"/>
                        </a:rPr>
                        <m:t>𝒖</m:t>
                      </m:r>
                      <m:d>
                        <m:dPr>
                          <m:ctrlPr>
                            <a:rPr lang="en-US" sz="4000" b="1" i="1" smtClean="0">
                              <a:solidFill>
                                <a:schemeClr val="bg1"/>
                              </a:solidFill>
                              <a:latin typeface="Cambria Math" panose="02040503050406030204" pitchFamily="18" charset="0"/>
                            </a:rPr>
                          </m:ctrlPr>
                        </m:dPr>
                        <m:e>
                          <m:r>
                            <a:rPr lang="en-US" sz="4000" b="1" i="1" smtClean="0">
                              <a:solidFill>
                                <a:schemeClr val="bg1"/>
                              </a:solidFill>
                              <a:latin typeface="Cambria Math" panose="02040503050406030204" pitchFamily="18" charset="0"/>
                            </a:rPr>
                            <m:t>𝜽</m:t>
                          </m:r>
                        </m:e>
                      </m:d>
                      <m:r>
                        <a:rPr lang="en-US" sz="4000" b="0" i="1" smtClean="0">
                          <a:solidFill>
                            <a:schemeClr val="bg1"/>
                          </a:solidFill>
                          <a:latin typeface="Cambria Math" panose="02040503050406030204" pitchFamily="18" charset="0"/>
                        </a:rPr>
                        <m:t>=</m:t>
                      </m:r>
                      <m:d>
                        <m:dPr>
                          <m:ctrlPr>
                            <a:rPr lang="en-US" sz="4000" b="0" i="1" smtClean="0">
                              <a:solidFill>
                                <a:schemeClr val="bg1"/>
                              </a:solidFill>
                              <a:latin typeface="Cambria Math" panose="02040503050406030204" pitchFamily="18" charset="0"/>
                            </a:rPr>
                          </m:ctrlPr>
                        </m:dPr>
                        <m:e>
                          <m:m>
                            <m:mPr>
                              <m:mcs>
                                <m:mc>
                                  <m:mcPr>
                                    <m:count m:val="1"/>
                                    <m:mcJc m:val="center"/>
                                  </m:mcPr>
                                </m:mc>
                              </m:mcs>
                              <m:ctrlPr>
                                <a:rPr lang="en-US" sz="4000" b="0" i="1" smtClean="0">
                                  <a:solidFill>
                                    <a:schemeClr val="bg1"/>
                                  </a:solidFill>
                                  <a:latin typeface="Cambria Math" panose="02040503050406030204" pitchFamily="18" charset="0"/>
                                </a:rPr>
                              </m:ctrlPr>
                            </m:mPr>
                            <m:mr>
                              <m:e>
                                <m:d>
                                  <m:dPr>
                                    <m:ctrlPr>
                                      <a:rPr lang="en-US" sz="4000" b="0" i="1" smtClean="0">
                                        <a:solidFill>
                                          <a:schemeClr val="bg1"/>
                                        </a:solidFill>
                                        <a:latin typeface="Cambria Math" panose="02040503050406030204" pitchFamily="18" charset="0"/>
                                      </a:rPr>
                                    </m:ctrlPr>
                                  </m:dPr>
                                  <m:e>
                                    <m:r>
                                      <m:rPr>
                                        <m:brk m:alnAt="7"/>
                                      </m:rPr>
                                      <a:rPr lang="en-US" sz="4000" b="0" i="1" smtClean="0">
                                        <a:solidFill>
                                          <a:schemeClr val="bg1"/>
                                        </a:solidFill>
                                        <a:latin typeface="Cambria Math" panose="02040503050406030204" pitchFamily="18" charset="0"/>
                                      </a:rPr>
                                      <m:t>𝑌</m:t>
                                    </m:r>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𝜇</m:t>
                                        </m:r>
                                      </m:e>
                                      <m:sub>
                                        <m:r>
                                          <a:rPr lang="en-US" sz="4000" b="0" i="1" smtClean="0">
                                            <a:solidFill>
                                              <a:schemeClr val="bg1"/>
                                            </a:solidFill>
                                            <a:latin typeface="Cambria Math" panose="02040503050406030204" pitchFamily="18" charset="0"/>
                                          </a:rPr>
                                          <m:t>1</m:t>
                                        </m:r>
                                      </m:sub>
                                    </m:sSub>
                                  </m:e>
                                </m:d>
                                <m:r>
                                  <a:rPr lang="en-US" sz="4000" b="0" i="1" smtClean="0">
                                    <a:solidFill>
                                      <a:schemeClr val="bg1"/>
                                    </a:solidFill>
                                    <a:latin typeface="Cambria Math" panose="02040503050406030204" pitchFamily="18" charset="0"/>
                                  </a:rPr>
                                  <m:t>𝑍</m:t>
                                </m:r>
                                <m:d>
                                  <m:dPr>
                                    <m:ctrlPr>
                                      <a:rPr lang="en-US" sz="4000" b="0" i="1" smtClean="0">
                                        <a:solidFill>
                                          <a:schemeClr val="bg1"/>
                                        </a:solidFill>
                                        <a:latin typeface="Cambria Math" panose="02040503050406030204" pitchFamily="18" charset="0"/>
                                      </a:rPr>
                                    </m:ctrlPr>
                                  </m:dPr>
                                  <m:e>
                                    <m:r>
                                      <a:rPr lang="en-US" sz="4000" b="0" i="1" smtClean="0">
                                        <a:solidFill>
                                          <a:schemeClr val="bg1"/>
                                        </a:solidFill>
                                        <a:latin typeface="Cambria Math" panose="02040503050406030204" pitchFamily="18" charset="0"/>
                                      </a:rPr>
                                      <m:t>1−</m:t>
                                    </m:r>
                                    <m:r>
                                      <a:rPr lang="en-US" sz="4000" b="0" i="1" smtClean="0">
                                        <a:solidFill>
                                          <a:schemeClr val="bg1"/>
                                        </a:solidFill>
                                        <a:latin typeface="Cambria Math" panose="02040503050406030204" pitchFamily="18" charset="0"/>
                                      </a:rPr>
                                      <m:t>𝑒</m:t>
                                    </m:r>
                                    <m:d>
                                      <m:dPr>
                                        <m:ctrlPr>
                                          <a:rPr lang="en-US" sz="4000" b="0" i="1" smtClean="0">
                                            <a:solidFill>
                                              <a:schemeClr val="bg1"/>
                                            </a:solidFill>
                                            <a:latin typeface="Cambria Math" panose="02040503050406030204" pitchFamily="18" charset="0"/>
                                          </a:rPr>
                                        </m:ctrlPr>
                                      </m:dPr>
                                      <m:e>
                                        <m:r>
                                          <a:rPr lang="en-US" sz="4000" b="1" i="0" smtClean="0">
                                            <a:solidFill>
                                              <a:schemeClr val="bg1"/>
                                            </a:solidFill>
                                            <a:latin typeface="Cambria Math" panose="02040503050406030204" pitchFamily="18" charset="0"/>
                                          </a:rPr>
                                          <m:t>𝐗</m:t>
                                        </m:r>
                                        <m:r>
                                          <a:rPr lang="en-US" sz="4000" b="0" i="1" smtClean="0">
                                            <a:solidFill>
                                              <a:schemeClr val="bg1"/>
                                            </a:solidFill>
                                            <a:latin typeface="Cambria Math" panose="02040503050406030204" pitchFamily="18" charset="0"/>
                                          </a:rPr>
                                          <m:t>, </m:t>
                                        </m:r>
                                        <m:r>
                                          <a:rPr lang="en-US" sz="4000" b="1" i="1" smtClean="0">
                                            <a:solidFill>
                                              <a:schemeClr val="bg1"/>
                                            </a:solidFill>
                                            <a:latin typeface="Cambria Math" panose="02040503050406030204" pitchFamily="18" charset="0"/>
                                          </a:rPr>
                                          <m:t>𝜷</m:t>
                                        </m:r>
                                      </m:e>
                                    </m:d>
                                  </m:e>
                                </m:d>
                              </m:e>
                            </m:mr>
                            <m:mr>
                              <m:e>
                                <m:d>
                                  <m:dPr>
                                    <m:ctrlPr>
                                      <a:rPr lang="en-US" sz="4000" b="0" i="1" smtClean="0">
                                        <a:solidFill>
                                          <a:schemeClr val="bg1"/>
                                        </a:solidFill>
                                        <a:latin typeface="Cambria Math" panose="02040503050406030204" pitchFamily="18" charset="0"/>
                                      </a:rPr>
                                    </m:ctrlPr>
                                  </m:dPr>
                                  <m:e>
                                    <m:r>
                                      <a:rPr lang="en-US" sz="4000" b="0" i="1" smtClean="0">
                                        <a:solidFill>
                                          <a:schemeClr val="bg1"/>
                                        </a:solidFill>
                                        <a:latin typeface="Cambria Math" panose="02040503050406030204" pitchFamily="18" charset="0"/>
                                      </a:rPr>
                                      <m:t>𝑌</m:t>
                                    </m:r>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𝜇</m:t>
                                        </m:r>
                                      </m:e>
                                      <m:sub>
                                        <m:r>
                                          <a:rPr lang="en-US" sz="4000" b="0" i="1" smtClean="0">
                                            <a:solidFill>
                                              <a:schemeClr val="bg1"/>
                                            </a:solidFill>
                                            <a:latin typeface="Cambria Math" panose="02040503050406030204" pitchFamily="18" charset="0"/>
                                          </a:rPr>
                                          <m:t>0</m:t>
                                        </m:r>
                                      </m:sub>
                                    </m:sSub>
                                  </m:e>
                                </m:d>
                                <m:d>
                                  <m:dPr>
                                    <m:ctrlPr>
                                      <a:rPr lang="en-US" sz="4000" b="0" i="1" smtClean="0">
                                        <a:solidFill>
                                          <a:schemeClr val="bg1"/>
                                        </a:solidFill>
                                        <a:latin typeface="Cambria Math" panose="02040503050406030204" pitchFamily="18" charset="0"/>
                                      </a:rPr>
                                    </m:ctrlPr>
                                  </m:dPr>
                                  <m:e>
                                    <m:r>
                                      <a:rPr lang="en-US" sz="4000" b="0" i="1" smtClean="0">
                                        <a:solidFill>
                                          <a:schemeClr val="bg1"/>
                                        </a:solidFill>
                                        <a:latin typeface="Cambria Math" panose="02040503050406030204" pitchFamily="18" charset="0"/>
                                      </a:rPr>
                                      <m:t>1−</m:t>
                                    </m:r>
                                    <m:r>
                                      <a:rPr lang="en-US" sz="4000" b="0" i="1" smtClean="0">
                                        <a:solidFill>
                                          <a:schemeClr val="bg1"/>
                                        </a:solidFill>
                                        <a:latin typeface="Cambria Math" panose="02040503050406030204" pitchFamily="18" charset="0"/>
                                      </a:rPr>
                                      <m:t>𝑍</m:t>
                                    </m:r>
                                  </m:e>
                                </m:d>
                                <m:r>
                                  <a:rPr lang="en-US" sz="4000" b="0" i="1" smtClean="0">
                                    <a:solidFill>
                                      <a:schemeClr val="bg1"/>
                                    </a:solidFill>
                                    <a:latin typeface="Cambria Math" panose="02040503050406030204" pitchFamily="18" charset="0"/>
                                  </a:rPr>
                                  <m:t>𝑒</m:t>
                                </m:r>
                                <m:d>
                                  <m:dPr>
                                    <m:ctrlPr>
                                      <a:rPr lang="en-US" sz="4000" b="0" i="1" smtClean="0">
                                        <a:solidFill>
                                          <a:schemeClr val="bg1"/>
                                        </a:solidFill>
                                        <a:latin typeface="Cambria Math" panose="02040503050406030204" pitchFamily="18" charset="0"/>
                                      </a:rPr>
                                    </m:ctrlPr>
                                  </m:dPr>
                                  <m:e>
                                    <m:r>
                                      <a:rPr lang="en-US" sz="4000" b="1" i="0" smtClean="0">
                                        <a:solidFill>
                                          <a:schemeClr val="bg1"/>
                                        </a:solidFill>
                                        <a:latin typeface="Cambria Math" panose="02040503050406030204" pitchFamily="18" charset="0"/>
                                      </a:rPr>
                                      <m:t>𝐗</m:t>
                                    </m:r>
                                    <m:r>
                                      <a:rPr lang="en-US" sz="4000" b="0" i="1" smtClean="0">
                                        <a:solidFill>
                                          <a:schemeClr val="bg1"/>
                                        </a:solidFill>
                                        <a:latin typeface="Cambria Math" panose="02040503050406030204" pitchFamily="18" charset="0"/>
                                      </a:rPr>
                                      <m:t>, </m:t>
                                    </m:r>
                                    <m:r>
                                      <a:rPr lang="en-US" sz="4000" b="1" i="1" smtClean="0">
                                        <a:solidFill>
                                          <a:schemeClr val="bg1"/>
                                        </a:solidFill>
                                        <a:latin typeface="Cambria Math" panose="02040503050406030204" pitchFamily="18" charset="0"/>
                                      </a:rPr>
                                      <m:t>𝜷</m:t>
                                    </m:r>
                                  </m:e>
                                </m:d>
                              </m:e>
                            </m:mr>
                            <m:mr>
                              <m:e>
                                <m:r>
                                  <a:rPr lang="en-US" sz="4000" b="1" i="0" smtClean="0">
                                    <a:solidFill>
                                      <a:schemeClr val="bg1"/>
                                    </a:solidFill>
                                    <a:latin typeface="Cambria Math" panose="02040503050406030204" pitchFamily="18" charset="0"/>
                                  </a:rPr>
                                  <m:t>𝐗</m:t>
                                </m:r>
                                <m:d>
                                  <m:dPr>
                                    <m:ctrlPr>
                                      <a:rPr lang="en-US" sz="4000" b="0" i="1" smtClean="0">
                                        <a:solidFill>
                                          <a:schemeClr val="bg1"/>
                                        </a:solidFill>
                                        <a:latin typeface="Cambria Math" panose="02040503050406030204" pitchFamily="18" charset="0"/>
                                      </a:rPr>
                                    </m:ctrlPr>
                                  </m:dPr>
                                  <m:e>
                                    <m:r>
                                      <a:rPr lang="en-US" sz="4000" b="0" i="1" smtClean="0">
                                        <a:solidFill>
                                          <a:schemeClr val="bg1"/>
                                        </a:solidFill>
                                        <a:latin typeface="Cambria Math" panose="02040503050406030204" pitchFamily="18" charset="0"/>
                                      </a:rPr>
                                      <m:t>𝑍</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𝑒</m:t>
                                    </m:r>
                                    <m:d>
                                      <m:dPr>
                                        <m:ctrlPr>
                                          <a:rPr lang="en-US" sz="4000" b="0" i="1" smtClean="0">
                                            <a:solidFill>
                                              <a:schemeClr val="bg1"/>
                                            </a:solidFill>
                                            <a:latin typeface="Cambria Math" panose="02040503050406030204" pitchFamily="18" charset="0"/>
                                          </a:rPr>
                                        </m:ctrlPr>
                                      </m:dPr>
                                      <m:e>
                                        <m:r>
                                          <a:rPr lang="en-US" sz="4000" b="1" i="0" smtClean="0">
                                            <a:solidFill>
                                              <a:schemeClr val="bg1"/>
                                            </a:solidFill>
                                            <a:latin typeface="Cambria Math" panose="02040503050406030204" pitchFamily="18" charset="0"/>
                                          </a:rPr>
                                          <m:t>𝐗</m:t>
                                        </m:r>
                                        <m:r>
                                          <a:rPr lang="en-US" sz="4000" b="0" i="1" smtClean="0">
                                            <a:solidFill>
                                              <a:schemeClr val="bg1"/>
                                            </a:solidFill>
                                            <a:latin typeface="Cambria Math" panose="02040503050406030204" pitchFamily="18" charset="0"/>
                                          </a:rPr>
                                          <m:t>, </m:t>
                                        </m:r>
                                        <m:r>
                                          <a:rPr lang="en-US" sz="4000" b="1" i="1" smtClean="0">
                                            <a:solidFill>
                                              <a:schemeClr val="bg1"/>
                                            </a:solidFill>
                                            <a:latin typeface="Cambria Math" panose="02040503050406030204" pitchFamily="18" charset="0"/>
                                          </a:rPr>
                                          <m:t>𝜷</m:t>
                                        </m:r>
                                      </m:e>
                                    </m:d>
                                  </m:e>
                                </m:d>
                              </m:e>
                            </m:mr>
                          </m:m>
                        </m:e>
                      </m:d>
                    </m:oMath>
                  </m:oMathPara>
                </a14:m>
                <a:endParaRPr lang="en-US" sz="4000" dirty="0">
                  <a:solidFill>
                    <a:schemeClr val="bg1"/>
                  </a:solidFill>
                </a:endParaRPr>
              </a:p>
            </p:txBody>
          </p:sp>
        </mc:Choice>
        <mc:Fallback>
          <p:sp>
            <p:nvSpPr>
              <p:cNvPr id="7" name="TextBox 6">
                <a:extLst>
                  <a:ext uri="{FF2B5EF4-FFF2-40B4-BE49-F238E27FC236}">
                    <a16:creationId xmlns:a16="http://schemas.microsoft.com/office/drawing/2014/main" id="{CB41D26A-23FD-054E-89E1-D7B221383817}"/>
                  </a:ext>
                </a:extLst>
              </p:cNvPr>
              <p:cNvSpPr txBox="1">
                <a:spLocks noRot="1" noChangeAspect="1" noMove="1" noResize="1" noEditPoints="1" noAdjustHandles="1" noChangeArrowheads="1" noChangeShapeType="1" noTextEdit="1"/>
              </p:cNvSpPr>
              <p:nvPr/>
            </p:nvSpPr>
            <p:spPr>
              <a:xfrm>
                <a:off x="2310425" y="1256661"/>
                <a:ext cx="7647350" cy="2134239"/>
              </a:xfrm>
              <a:prstGeom prst="rect">
                <a:avLst/>
              </a:prstGeom>
              <a:blipFill>
                <a:blip r:embed="rId2"/>
                <a:stretch>
                  <a:fillRect l="-332" b="-710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94957E41-B2E5-0244-9247-2193F4DD4A4D}"/>
                  </a:ext>
                </a:extLst>
              </p:cNvPr>
              <p:cNvSpPr/>
              <p:nvPr/>
            </p:nvSpPr>
            <p:spPr>
              <a:xfrm>
                <a:off x="419010" y="4035722"/>
                <a:ext cx="11430180" cy="170713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ctrlPr>
                            <a:rPr lang="en-US" sz="3200" i="1" smtClean="0">
                              <a:solidFill>
                                <a:schemeClr val="bg1"/>
                              </a:solidFill>
                              <a:latin typeface="Cambria Math" panose="02040503050406030204" pitchFamily="18" charset="0"/>
                            </a:rPr>
                          </m:ctrlPr>
                        </m:dPr>
                        <m:e>
                          <m:m>
                            <m:mPr>
                              <m:mcs>
                                <m:mc>
                                  <m:mcPr>
                                    <m:count m:val="3"/>
                                    <m:mcJc m:val="center"/>
                                  </m:mcPr>
                                </m:mc>
                              </m:mcs>
                              <m:ctrlPr>
                                <a:rPr lang="en-US" sz="3200" i="1" smtClean="0">
                                  <a:solidFill>
                                    <a:schemeClr val="tx1">
                                      <a:lumMod val="75000"/>
                                      <a:lumOff val="25000"/>
                                    </a:schemeClr>
                                  </a:solidFill>
                                  <a:latin typeface="Cambria Math" panose="02040503050406030204" pitchFamily="18" charset="0"/>
                                </a:rPr>
                              </m:ctrlPr>
                            </m:mPr>
                            <m:mr>
                              <m:e>
                                <m:r>
                                  <m:rPr>
                                    <m:brk m:alnAt="7"/>
                                  </m:rPr>
                                  <a:rPr lang="en-US" sz="3200" i="1" smtClean="0">
                                    <a:solidFill>
                                      <a:schemeClr val="bg1"/>
                                    </a:solidFill>
                                    <a:latin typeface="Cambria Math" panose="02040503050406030204" pitchFamily="18" charset="0"/>
                                  </a:rPr>
                                  <m:t>𝐸</m:t>
                                </m:r>
                                <m:d>
                                  <m:dPr>
                                    <m:begChr m:val="["/>
                                    <m:endChr m:val="]"/>
                                    <m:ctrlPr>
                                      <a:rPr lang="en-US" sz="3200" i="1">
                                        <a:solidFill>
                                          <a:schemeClr val="bg1"/>
                                        </a:solidFill>
                                        <a:latin typeface="Cambria Math" panose="02040503050406030204" pitchFamily="18" charset="0"/>
                                      </a:rPr>
                                    </m:ctrlPr>
                                  </m:dPr>
                                  <m:e>
                                    <m:r>
                                      <a:rPr lang="en-US" sz="3200" i="1">
                                        <a:solidFill>
                                          <a:schemeClr val="bg1"/>
                                        </a:solidFill>
                                        <a:latin typeface="Cambria Math" panose="02040503050406030204" pitchFamily="18" charset="0"/>
                                      </a:rPr>
                                      <m:t>𝑍</m:t>
                                    </m:r>
                                    <m:r>
                                      <a:rPr lang="en-US" sz="3200" i="1">
                                        <a:solidFill>
                                          <a:schemeClr val="bg1"/>
                                        </a:solidFill>
                                        <a:latin typeface="Cambria Math" panose="02040503050406030204" pitchFamily="18" charset="0"/>
                                      </a:rPr>
                                      <m:t>(1−</m:t>
                                    </m:r>
                                    <m:r>
                                      <a:rPr lang="en-US" sz="3200" i="1">
                                        <a:solidFill>
                                          <a:schemeClr val="bg1"/>
                                        </a:solidFill>
                                        <a:latin typeface="Cambria Math" panose="02040503050406030204" pitchFamily="18" charset="0"/>
                                      </a:rPr>
                                      <m:t>𝑒</m:t>
                                    </m:r>
                                    <m:r>
                                      <a:rPr lang="en-US" sz="3200" i="1">
                                        <a:solidFill>
                                          <a:schemeClr val="bg1"/>
                                        </a:solidFill>
                                        <a:latin typeface="Cambria Math" panose="02040503050406030204" pitchFamily="18" charset="0"/>
                                      </a:rPr>
                                      <m:t>)</m:t>
                                    </m:r>
                                  </m:e>
                                </m:d>
                              </m:e>
                              <m:e>
                                <m:r>
                                  <a:rPr lang="en-US" sz="3200" i="1">
                                    <a:solidFill>
                                      <a:schemeClr val="tx1">
                                        <a:lumMod val="75000"/>
                                        <a:lumOff val="25000"/>
                                      </a:schemeClr>
                                    </a:solidFill>
                                    <a:latin typeface="Cambria Math" panose="02040503050406030204" pitchFamily="18" charset="0"/>
                                  </a:rPr>
                                  <m:t>0</m:t>
                                </m:r>
                              </m:e>
                              <m:e>
                                <m:r>
                                  <a:rPr lang="en-US" sz="3200" i="1">
                                    <a:solidFill>
                                      <a:schemeClr val="tx1">
                                        <a:lumMod val="75000"/>
                                        <a:lumOff val="25000"/>
                                      </a:schemeClr>
                                    </a:solidFill>
                                    <a:latin typeface="Cambria Math" panose="02040503050406030204" pitchFamily="18" charset="0"/>
                                  </a:rPr>
                                  <m:t>𝐸</m:t>
                                </m:r>
                                <m:d>
                                  <m:dPr>
                                    <m:begChr m:val="["/>
                                    <m:endChr m:val="]"/>
                                    <m:ctrlPr>
                                      <a:rPr lang="en-US" sz="3200" i="1">
                                        <a:solidFill>
                                          <a:schemeClr val="tx1">
                                            <a:lumMod val="75000"/>
                                            <a:lumOff val="25000"/>
                                          </a:schemeClr>
                                        </a:solidFill>
                                        <a:latin typeface="Cambria Math" panose="02040503050406030204" pitchFamily="18" charset="0"/>
                                      </a:rPr>
                                    </m:ctrlPr>
                                  </m:dPr>
                                  <m:e>
                                    <m:sSup>
                                      <m:sSupPr>
                                        <m:ctrlPr>
                                          <a:rPr lang="en-US" sz="3200" i="1">
                                            <a:solidFill>
                                              <a:schemeClr val="tx1">
                                                <a:lumMod val="75000"/>
                                                <a:lumOff val="25000"/>
                                              </a:schemeClr>
                                            </a:solidFill>
                                            <a:latin typeface="Cambria Math" panose="02040503050406030204" pitchFamily="18" charset="0"/>
                                          </a:rPr>
                                        </m:ctrlPr>
                                      </m:sSupPr>
                                      <m:e>
                                        <m:r>
                                          <a:rPr lang="en-US" sz="3200" b="1" i="1">
                                            <a:solidFill>
                                              <a:schemeClr val="tx1">
                                                <a:lumMod val="75000"/>
                                                <a:lumOff val="25000"/>
                                              </a:schemeClr>
                                            </a:solidFill>
                                            <a:latin typeface="Cambria Math" panose="02040503050406030204" pitchFamily="18" charset="0"/>
                                          </a:rPr>
                                          <m:t>𝒙</m:t>
                                        </m:r>
                                      </m:e>
                                      <m:sup>
                                        <m:r>
                                          <a:rPr lang="en-US" sz="3200" i="1">
                                            <a:solidFill>
                                              <a:schemeClr val="tx1">
                                                <a:lumMod val="75000"/>
                                                <a:lumOff val="25000"/>
                                              </a:schemeClr>
                                            </a:solidFill>
                                            <a:latin typeface="Cambria Math" panose="02040503050406030204" pitchFamily="18" charset="0"/>
                                          </a:rPr>
                                          <m:t>𝑇</m:t>
                                        </m:r>
                                      </m:sup>
                                    </m:sSup>
                                    <m:d>
                                      <m:dPr>
                                        <m:ctrlPr>
                                          <a:rPr lang="en-US" sz="3200" i="1">
                                            <a:solidFill>
                                              <a:schemeClr val="tx1">
                                                <a:lumMod val="75000"/>
                                                <a:lumOff val="25000"/>
                                              </a:schemeClr>
                                            </a:solidFill>
                                            <a:latin typeface="Cambria Math" panose="02040503050406030204" pitchFamily="18" charset="0"/>
                                          </a:rPr>
                                        </m:ctrlPr>
                                      </m:dPr>
                                      <m:e>
                                        <m:r>
                                          <a:rPr lang="en-US" sz="3200" i="1">
                                            <a:solidFill>
                                              <a:schemeClr val="tx1">
                                                <a:lumMod val="75000"/>
                                                <a:lumOff val="25000"/>
                                              </a:schemeClr>
                                            </a:solidFill>
                                            <a:latin typeface="Cambria Math" panose="02040503050406030204" pitchFamily="18" charset="0"/>
                                          </a:rPr>
                                          <m:t>𝑌</m:t>
                                        </m:r>
                                        <m:r>
                                          <a:rPr lang="en-US" sz="3200" i="1">
                                            <a:solidFill>
                                              <a:schemeClr val="tx1">
                                                <a:lumMod val="75000"/>
                                                <a:lumOff val="25000"/>
                                              </a:schemeClr>
                                            </a:solidFill>
                                            <a:latin typeface="Cambria Math" panose="02040503050406030204" pitchFamily="18" charset="0"/>
                                          </a:rPr>
                                          <m:t>−</m:t>
                                        </m:r>
                                        <m:sSub>
                                          <m:sSubPr>
                                            <m:ctrlPr>
                                              <a:rPr lang="en-US" sz="3200" i="1">
                                                <a:solidFill>
                                                  <a:schemeClr val="tx1">
                                                    <a:lumMod val="75000"/>
                                                    <a:lumOff val="25000"/>
                                                  </a:schemeClr>
                                                </a:solidFill>
                                                <a:latin typeface="Cambria Math" panose="02040503050406030204" pitchFamily="18" charset="0"/>
                                              </a:rPr>
                                            </m:ctrlPr>
                                          </m:sSubPr>
                                          <m:e>
                                            <m:r>
                                              <a:rPr lang="en-US" sz="3200" i="1">
                                                <a:solidFill>
                                                  <a:schemeClr val="tx1">
                                                    <a:lumMod val="75000"/>
                                                    <a:lumOff val="25000"/>
                                                  </a:schemeClr>
                                                </a:solidFill>
                                                <a:latin typeface="Cambria Math" panose="02040503050406030204" pitchFamily="18" charset="0"/>
                                              </a:rPr>
                                              <m:t>𝜇</m:t>
                                            </m:r>
                                          </m:e>
                                          <m:sub>
                                            <m:r>
                                              <a:rPr lang="en-US" sz="3200" i="1">
                                                <a:solidFill>
                                                  <a:schemeClr val="tx1">
                                                    <a:lumMod val="75000"/>
                                                    <a:lumOff val="25000"/>
                                                  </a:schemeClr>
                                                </a:solidFill>
                                                <a:latin typeface="Cambria Math" panose="02040503050406030204" pitchFamily="18" charset="0"/>
                                              </a:rPr>
                                              <m:t>1</m:t>
                                            </m:r>
                                          </m:sub>
                                        </m:sSub>
                                      </m:e>
                                    </m:d>
                                    <m:r>
                                      <a:rPr lang="en-US" sz="3200" i="1">
                                        <a:solidFill>
                                          <a:schemeClr val="tx1">
                                            <a:lumMod val="75000"/>
                                            <a:lumOff val="25000"/>
                                          </a:schemeClr>
                                        </a:solidFill>
                                        <a:latin typeface="Cambria Math" panose="02040503050406030204" pitchFamily="18" charset="0"/>
                                      </a:rPr>
                                      <m:t>𝑍𝑒</m:t>
                                    </m:r>
                                    <m:r>
                                      <a:rPr lang="en-US" sz="3200" i="1">
                                        <a:solidFill>
                                          <a:schemeClr val="tx1">
                                            <a:lumMod val="75000"/>
                                            <a:lumOff val="25000"/>
                                          </a:schemeClr>
                                        </a:solidFill>
                                        <a:latin typeface="Cambria Math" panose="02040503050406030204" pitchFamily="18" charset="0"/>
                                      </a:rPr>
                                      <m:t>(1−</m:t>
                                    </m:r>
                                    <m:r>
                                      <a:rPr lang="en-US" sz="3200" i="1">
                                        <a:solidFill>
                                          <a:schemeClr val="tx1">
                                            <a:lumMod val="75000"/>
                                            <a:lumOff val="25000"/>
                                          </a:schemeClr>
                                        </a:solidFill>
                                        <a:latin typeface="Cambria Math" panose="02040503050406030204" pitchFamily="18" charset="0"/>
                                      </a:rPr>
                                      <m:t>𝑒</m:t>
                                    </m:r>
                                    <m:r>
                                      <a:rPr lang="en-US" sz="3200" i="1">
                                        <a:solidFill>
                                          <a:schemeClr val="tx1">
                                            <a:lumMod val="75000"/>
                                            <a:lumOff val="25000"/>
                                          </a:schemeClr>
                                        </a:solidFill>
                                        <a:latin typeface="Cambria Math" panose="02040503050406030204" pitchFamily="18" charset="0"/>
                                      </a:rPr>
                                      <m:t>) </m:t>
                                    </m:r>
                                  </m:e>
                                </m:d>
                              </m:e>
                            </m:mr>
                            <m:mr>
                              <m:e>
                                <m:r>
                                  <a:rPr lang="en-US" sz="3200" i="1" smtClean="0">
                                    <a:solidFill>
                                      <a:schemeClr val="bg1"/>
                                    </a:solidFill>
                                    <a:latin typeface="Cambria Math" panose="02040503050406030204" pitchFamily="18" charset="0"/>
                                  </a:rPr>
                                  <m:t>0</m:t>
                                </m:r>
                              </m:e>
                              <m:e>
                                <m:r>
                                  <a:rPr lang="en-US" sz="3200" i="1">
                                    <a:solidFill>
                                      <a:schemeClr val="tx1">
                                        <a:lumMod val="75000"/>
                                        <a:lumOff val="25000"/>
                                      </a:schemeClr>
                                    </a:solidFill>
                                    <a:latin typeface="Cambria Math" panose="02040503050406030204" pitchFamily="18" charset="0"/>
                                  </a:rPr>
                                  <m:t>𝐸</m:t>
                                </m:r>
                                <m:d>
                                  <m:dPr>
                                    <m:begChr m:val="["/>
                                    <m:endChr m:val="]"/>
                                    <m:ctrlPr>
                                      <a:rPr lang="en-US" sz="3200" i="1">
                                        <a:solidFill>
                                          <a:schemeClr val="tx1">
                                            <a:lumMod val="75000"/>
                                            <a:lumOff val="25000"/>
                                          </a:schemeClr>
                                        </a:solidFill>
                                        <a:latin typeface="Cambria Math" panose="02040503050406030204" pitchFamily="18" charset="0"/>
                                      </a:rPr>
                                    </m:ctrlPr>
                                  </m:dPr>
                                  <m:e>
                                    <m:d>
                                      <m:dPr>
                                        <m:ctrlPr>
                                          <a:rPr lang="en-US" sz="3200" i="1">
                                            <a:solidFill>
                                              <a:schemeClr val="tx1">
                                                <a:lumMod val="75000"/>
                                                <a:lumOff val="25000"/>
                                              </a:schemeClr>
                                            </a:solidFill>
                                            <a:latin typeface="Cambria Math" panose="02040503050406030204" pitchFamily="18" charset="0"/>
                                          </a:rPr>
                                        </m:ctrlPr>
                                      </m:dPr>
                                      <m:e>
                                        <m:r>
                                          <a:rPr lang="en-US" sz="3200" i="1">
                                            <a:solidFill>
                                              <a:schemeClr val="tx1">
                                                <a:lumMod val="75000"/>
                                                <a:lumOff val="25000"/>
                                              </a:schemeClr>
                                            </a:solidFill>
                                            <a:latin typeface="Cambria Math" panose="02040503050406030204" pitchFamily="18" charset="0"/>
                                          </a:rPr>
                                          <m:t>1−</m:t>
                                        </m:r>
                                        <m:r>
                                          <a:rPr lang="en-US" sz="3200" i="1">
                                            <a:solidFill>
                                              <a:schemeClr val="tx1">
                                                <a:lumMod val="75000"/>
                                                <a:lumOff val="25000"/>
                                              </a:schemeClr>
                                            </a:solidFill>
                                            <a:latin typeface="Cambria Math" panose="02040503050406030204" pitchFamily="18" charset="0"/>
                                          </a:rPr>
                                          <m:t>𝑍</m:t>
                                        </m:r>
                                      </m:e>
                                    </m:d>
                                    <m:r>
                                      <a:rPr lang="en-US" sz="3200" i="1">
                                        <a:solidFill>
                                          <a:schemeClr val="tx1">
                                            <a:lumMod val="75000"/>
                                            <a:lumOff val="25000"/>
                                          </a:schemeClr>
                                        </a:solidFill>
                                        <a:latin typeface="Cambria Math" panose="02040503050406030204" pitchFamily="18" charset="0"/>
                                      </a:rPr>
                                      <m:t>𝑒</m:t>
                                    </m:r>
                                  </m:e>
                                </m:d>
                              </m:e>
                              <m:e>
                                <m:r>
                                  <a:rPr lang="en-US" sz="3200" i="1">
                                    <a:solidFill>
                                      <a:schemeClr val="tx1">
                                        <a:lumMod val="75000"/>
                                        <a:lumOff val="25000"/>
                                      </a:schemeClr>
                                    </a:solidFill>
                                    <a:latin typeface="Cambria Math" panose="02040503050406030204" pitchFamily="18" charset="0"/>
                                  </a:rPr>
                                  <m:t>−</m:t>
                                </m:r>
                                <m:r>
                                  <a:rPr lang="en-US" sz="3200" i="1">
                                    <a:solidFill>
                                      <a:schemeClr val="tx1">
                                        <a:lumMod val="75000"/>
                                        <a:lumOff val="25000"/>
                                      </a:schemeClr>
                                    </a:solidFill>
                                    <a:latin typeface="Cambria Math" panose="02040503050406030204" pitchFamily="18" charset="0"/>
                                  </a:rPr>
                                  <m:t>𝐸</m:t>
                                </m:r>
                                <m:r>
                                  <a:rPr lang="en-US" sz="3200" i="1">
                                    <a:solidFill>
                                      <a:schemeClr val="tx1">
                                        <a:lumMod val="75000"/>
                                        <a:lumOff val="25000"/>
                                      </a:schemeClr>
                                    </a:solidFill>
                                    <a:latin typeface="Cambria Math" panose="02040503050406030204" pitchFamily="18" charset="0"/>
                                  </a:rPr>
                                  <m:t>[</m:t>
                                </m:r>
                                <m:sSup>
                                  <m:sSupPr>
                                    <m:ctrlPr>
                                      <a:rPr lang="en-US" sz="3200" i="1">
                                        <a:solidFill>
                                          <a:schemeClr val="tx1">
                                            <a:lumMod val="75000"/>
                                            <a:lumOff val="25000"/>
                                          </a:schemeClr>
                                        </a:solidFill>
                                        <a:latin typeface="Cambria Math" panose="02040503050406030204" pitchFamily="18" charset="0"/>
                                      </a:rPr>
                                    </m:ctrlPr>
                                  </m:sSupPr>
                                  <m:e>
                                    <m:r>
                                      <a:rPr lang="en-US" sz="3200" b="1" i="1">
                                        <a:solidFill>
                                          <a:schemeClr val="tx1">
                                            <a:lumMod val="75000"/>
                                            <a:lumOff val="25000"/>
                                          </a:schemeClr>
                                        </a:solidFill>
                                        <a:latin typeface="Cambria Math" panose="02040503050406030204" pitchFamily="18" charset="0"/>
                                      </a:rPr>
                                      <m:t>𝒙</m:t>
                                    </m:r>
                                  </m:e>
                                  <m:sup>
                                    <m:r>
                                      <a:rPr lang="en-US" sz="3200" i="1">
                                        <a:solidFill>
                                          <a:schemeClr val="tx1">
                                            <a:lumMod val="75000"/>
                                            <a:lumOff val="25000"/>
                                          </a:schemeClr>
                                        </a:solidFill>
                                        <a:latin typeface="Cambria Math" panose="02040503050406030204" pitchFamily="18" charset="0"/>
                                      </a:rPr>
                                      <m:t>𝑇</m:t>
                                    </m:r>
                                  </m:sup>
                                </m:sSup>
                                <m:d>
                                  <m:dPr>
                                    <m:ctrlPr>
                                      <a:rPr lang="en-US" sz="3200" i="1">
                                        <a:solidFill>
                                          <a:schemeClr val="tx1">
                                            <a:lumMod val="75000"/>
                                            <a:lumOff val="25000"/>
                                          </a:schemeClr>
                                        </a:solidFill>
                                        <a:latin typeface="Cambria Math" panose="02040503050406030204" pitchFamily="18" charset="0"/>
                                      </a:rPr>
                                    </m:ctrlPr>
                                  </m:dPr>
                                  <m:e>
                                    <m:r>
                                      <a:rPr lang="en-US" sz="3200" i="1">
                                        <a:solidFill>
                                          <a:schemeClr val="tx1">
                                            <a:lumMod val="75000"/>
                                            <a:lumOff val="25000"/>
                                          </a:schemeClr>
                                        </a:solidFill>
                                        <a:latin typeface="Cambria Math" panose="02040503050406030204" pitchFamily="18" charset="0"/>
                                      </a:rPr>
                                      <m:t>𝑌</m:t>
                                    </m:r>
                                    <m:r>
                                      <a:rPr lang="en-US" sz="3200" i="1">
                                        <a:solidFill>
                                          <a:schemeClr val="tx1">
                                            <a:lumMod val="75000"/>
                                            <a:lumOff val="25000"/>
                                          </a:schemeClr>
                                        </a:solidFill>
                                        <a:latin typeface="Cambria Math" panose="02040503050406030204" pitchFamily="18" charset="0"/>
                                      </a:rPr>
                                      <m:t>−</m:t>
                                    </m:r>
                                    <m:sSub>
                                      <m:sSubPr>
                                        <m:ctrlPr>
                                          <a:rPr lang="en-US" sz="3200" i="1">
                                            <a:solidFill>
                                              <a:schemeClr val="tx1">
                                                <a:lumMod val="75000"/>
                                                <a:lumOff val="25000"/>
                                              </a:schemeClr>
                                            </a:solidFill>
                                            <a:latin typeface="Cambria Math" panose="02040503050406030204" pitchFamily="18" charset="0"/>
                                          </a:rPr>
                                        </m:ctrlPr>
                                      </m:sSubPr>
                                      <m:e>
                                        <m:r>
                                          <a:rPr lang="en-US" sz="3200" i="1">
                                            <a:solidFill>
                                              <a:schemeClr val="tx1">
                                                <a:lumMod val="75000"/>
                                                <a:lumOff val="25000"/>
                                              </a:schemeClr>
                                            </a:solidFill>
                                            <a:latin typeface="Cambria Math" panose="02040503050406030204" pitchFamily="18" charset="0"/>
                                          </a:rPr>
                                          <m:t>𝜇</m:t>
                                        </m:r>
                                      </m:e>
                                      <m:sub>
                                        <m:r>
                                          <a:rPr lang="en-US" sz="3200" i="1">
                                            <a:solidFill>
                                              <a:schemeClr val="tx1">
                                                <a:lumMod val="75000"/>
                                                <a:lumOff val="25000"/>
                                              </a:schemeClr>
                                            </a:solidFill>
                                            <a:latin typeface="Cambria Math" panose="02040503050406030204" pitchFamily="18" charset="0"/>
                                          </a:rPr>
                                          <m:t>0</m:t>
                                        </m:r>
                                      </m:sub>
                                    </m:sSub>
                                  </m:e>
                                </m:d>
                                <m:d>
                                  <m:dPr>
                                    <m:ctrlPr>
                                      <a:rPr lang="en-US" sz="3200" i="1">
                                        <a:solidFill>
                                          <a:schemeClr val="tx1">
                                            <a:lumMod val="75000"/>
                                            <a:lumOff val="25000"/>
                                          </a:schemeClr>
                                        </a:solidFill>
                                        <a:latin typeface="Cambria Math" panose="02040503050406030204" pitchFamily="18" charset="0"/>
                                      </a:rPr>
                                    </m:ctrlPr>
                                  </m:dPr>
                                  <m:e>
                                    <m:r>
                                      <a:rPr lang="en-US" sz="3200" i="1">
                                        <a:solidFill>
                                          <a:schemeClr val="tx1">
                                            <a:lumMod val="75000"/>
                                            <a:lumOff val="25000"/>
                                          </a:schemeClr>
                                        </a:solidFill>
                                        <a:latin typeface="Cambria Math" panose="02040503050406030204" pitchFamily="18" charset="0"/>
                                      </a:rPr>
                                      <m:t>1−</m:t>
                                    </m:r>
                                    <m:r>
                                      <a:rPr lang="en-US" sz="3200" i="1">
                                        <a:solidFill>
                                          <a:schemeClr val="tx1">
                                            <a:lumMod val="75000"/>
                                            <a:lumOff val="25000"/>
                                          </a:schemeClr>
                                        </a:solidFill>
                                        <a:latin typeface="Cambria Math" panose="02040503050406030204" pitchFamily="18" charset="0"/>
                                      </a:rPr>
                                      <m:t>𝑍</m:t>
                                    </m:r>
                                  </m:e>
                                </m:d>
                                <m:r>
                                  <a:rPr lang="en-US" sz="3200" i="1">
                                    <a:solidFill>
                                      <a:schemeClr val="tx1">
                                        <a:lumMod val="75000"/>
                                        <a:lumOff val="25000"/>
                                      </a:schemeClr>
                                    </a:solidFill>
                                    <a:latin typeface="Cambria Math" panose="02040503050406030204" pitchFamily="18" charset="0"/>
                                  </a:rPr>
                                  <m:t>𝑒</m:t>
                                </m:r>
                                <m:r>
                                  <a:rPr lang="en-US" sz="3200" i="1">
                                    <a:solidFill>
                                      <a:schemeClr val="tx1">
                                        <a:lumMod val="75000"/>
                                        <a:lumOff val="25000"/>
                                      </a:schemeClr>
                                    </a:solidFill>
                                    <a:latin typeface="Cambria Math" panose="02040503050406030204" pitchFamily="18" charset="0"/>
                                  </a:rPr>
                                  <m:t>(1−</m:t>
                                </m:r>
                                <m:r>
                                  <a:rPr lang="en-US" sz="3200" i="1">
                                    <a:solidFill>
                                      <a:schemeClr val="tx1">
                                        <a:lumMod val="75000"/>
                                        <a:lumOff val="25000"/>
                                      </a:schemeClr>
                                    </a:solidFill>
                                    <a:latin typeface="Cambria Math" panose="02040503050406030204" pitchFamily="18" charset="0"/>
                                  </a:rPr>
                                  <m:t>𝑒</m:t>
                                </m:r>
                                <m:r>
                                  <a:rPr lang="en-US" sz="3200" i="1">
                                    <a:solidFill>
                                      <a:schemeClr val="tx1">
                                        <a:lumMod val="75000"/>
                                        <a:lumOff val="25000"/>
                                      </a:schemeClr>
                                    </a:solidFill>
                                    <a:latin typeface="Cambria Math" panose="02040503050406030204" pitchFamily="18" charset="0"/>
                                  </a:rPr>
                                  <m:t>)]</m:t>
                                </m:r>
                              </m:e>
                            </m:mr>
                            <m:mr>
                              <m:e>
                                <m:r>
                                  <a:rPr lang="en-US" sz="3200" i="1" smtClean="0">
                                    <a:solidFill>
                                      <a:schemeClr val="bg1"/>
                                    </a:solidFill>
                                    <a:latin typeface="Cambria Math" panose="02040503050406030204" pitchFamily="18" charset="0"/>
                                  </a:rPr>
                                  <m:t>0</m:t>
                                </m:r>
                              </m:e>
                              <m:e>
                                <m:r>
                                  <a:rPr lang="en-US" sz="3200" i="1">
                                    <a:solidFill>
                                      <a:schemeClr val="tx1">
                                        <a:lumMod val="75000"/>
                                        <a:lumOff val="25000"/>
                                      </a:schemeClr>
                                    </a:solidFill>
                                    <a:latin typeface="Cambria Math" panose="02040503050406030204" pitchFamily="18" charset="0"/>
                                  </a:rPr>
                                  <m:t>0</m:t>
                                </m:r>
                              </m:e>
                              <m:e>
                                <m:r>
                                  <a:rPr lang="en-US" sz="3200" i="1">
                                    <a:solidFill>
                                      <a:schemeClr val="tx1">
                                        <a:lumMod val="75000"/>
                                        <a:lumOff val="25000"/>
                                      </a:schemeClr>
                                    </a:solidFill>
                                    <a:latin typeface="Cambria Math" panose="02040503050406030204" pitchFamily="18" charset="0"/>
                                  </a:rPr>
                                  <m:t>𝐸</m:t>
                                </m:r>
                                <m:d>
                                  <m:dPr>
                                    <m:begChr m:val="["/>
                                    <m:endChr m:val="]"/>
                                    <m:ctrlPr>
                                      <a:rPr lang="en-US" sz="3200" i="1">
                                        <a:solidFill>
                                          <a:schemeClr val="tx1">
                                            <a:lumMod val="75000"/>
                                            <a:lumOff val="25000"/>
                                          </a:schemeClr>
                                        </a:solidFill>
                                        <a:latin typeface="Cambria Math" panose="02040503050406030204" pitchFamily="18" charset="0"/>
                                      </a:rPr>
                                    </m:ctrlPr>
                                  </m:dPr>
                                  <m:e>
                                    <m:sSup>
                                      <m:sSupPr>
                                        <m:ctrlPr>
                                          <a:rPr lang="en-US" sz="3200" i="1">
                                            <a:solidFill>
                                              <a:schemeClr val="tx1">
                                                <a:lumMod val="75000"/>
                                                <a:lumOff val="25000"/>
                                              </a:schemeClr>
                                            </a:solidFill>
                                            <a:latin typeface="Cambria Math" panose="02040503050406030204" pitchFamily="18" charset="0"/>
                                          </a:rPr>
                                        </m:ctrlPr>
                                      </m:sSupPr>
                                      <m:e>
                                        <m:r>
                                          <a:rPr lang="en-US" sz="3200" b="1" i="1">
                                            <a:solidFill>
                                              <a:schemeClr val="tx1">
                                                <a:lumMod val="75000"/>
                                                <a:lumOff val="25000"/>
                                              </a:schemeClr>
                                            </a:solidFill>
                                            <a:latin typeface="Cambria Math" panose="02040503050406030204" pitchFamily="18" charset="0"/>
                                          </a:rPr>
                                          <m:t>𝒙𝒙</m:t>
                                        </m:r>
                                      </m:e>
                                      <m:sup>
                                        <m:r>
                                          <a:rPr lang="en-US" sz="3200" i="1">
                                            <a:solidFill>
                                              <a:schemeClr val="tx1">
                                                <a:lumMod val="75000"/>
                                                <a:lumOff val="25000"/>
                                              </a:schemeClr>
                                            </a:solidFill>
                                            <a:latin typeface="Cambria Math" panose="02040503050406030204" pitchFamily="18" charset="0"/>
                                          </a:rPr>
                                          <m:t>𝑇</m:t>
                                        </m:r>
                                      </m:sup>
                                    </m:sSup>
                                    <m:r>
                                      <a:rPr lang="en-US" sz="3200" i="1">
                                        <a:solidFill>
                                          <a:schemeClr val="tx1">
                                            <a:lumMod val="75000"/>
                                            <a:lumOff val="25000"/>
                                          </a:schemeClr>
                                        </a:solidFill>
                                        <a:latin typeface="Cambria Math" panose="02040503050406030204" pitchFamily="18" charset="0"/>
                                      </a:rPr>
                                      <m:t>𝑒</m:t>
                                    </m:r>
                                    <m:r>
                                      <a:rPr lang="en-US" sz="3200" i="1">
                                        <a:solidFill>
                                          <a:schemeClr val="tx1">
                                            <a:lumMod val="75000"/>
                                            <a:lumOff val="25000"/>
                                          </a:schemeClr>
                                        </a:solidFill>
                                        <a:latin typeface="Cambria Math" panose="02040503050406030204" pitchFamily="18" charset="0"/>
                                      </a:rPr>
                                      <m:t>(1−</m:t>
                                    </m:r>
                                    <m:r>
                                      <a:rPr lang="en-US" sz="3200" i="1">
                                        <a:solidFill>
                                          <a:schemeClr val="tx1">
                                            <a:lumMod val="75000"/>
                                            <a:lumOff val="25000"/>
                                          </a:schemeClr>
                                        </a:solidFill>
                                        <a:latin typeface="Cambria Math" panose="02040503050406030204" pitchFamily="18" charset="0"/>
                                      </a:rPr>
                                      <m:t>𝑒</m:t>
                                    </m:r>
                                    <m:r>
                                      <a:rPr lang="en-US" sz="3200" i="1">
                                        <a:solidFill>
                                          <a:schemeClr val="tx1">
                                            <a:lumMod val="75000"/>
                                            <a:lumOff val="25000"/>
                                          </a:schemeClr>
                                        </a:solidFill>
                                        <a:latin typeface="Cambria Math" panose="02040503050406030204" pitchFamily="18" charset="0"/>
                                      </a:rPr>
                                      <m:t>)</m:t>
                                    </m:r>
                                  </m:e>
                                </m:d>
                              </m:e>
                            </m:mr>
                          </m:m>
                        </m:e>
                      </m:d>
                    </m:oMath>
                  </m:oMathPara>
                </a14:m>
                <a:endParaRPr lang="en-US" sz="3200" dirty="0">
                  <a:solidFill>
                    <a:schemeClr val="bg1"/>
                  </a:solidFill>
                </a:endParaRPr>
              </a:p>
            </p:txBody>
          </p:sp>
        </mc:Choice>
        <mc:Fallback>
          <p:sp>
            <p:nvSpPr>
              <p:cNvPr id="9" name="Rectangle 8">
                <a:extLst>
                  <a:ext uri="{FF2B5EF4-FFF2-40B4-BE49-F238E27FC236}">
                    <a16:creationId xmlns:a16="http://schemas.microsoft.com/office/drawing/2014/main" id="{94957E41-B2E5-0244-9247-2193F4DD4A4D}"/>
                  </a:ext>
                </a:extLst>
              </p:cNvPr>
              <p:cNvSpPr>
                <a:spLocks noRot="1" noChangeAspect="1" noMove="1" noResize="1" noEditPoints="1" noAdjustHandles="1" noChangeArrowheads="1" noChangeShapeType="1" noTextEdit="1"/>
              </p:cNvSpPr>
              <p:nvPr/>
            </p:nvSpPr>
            <p:spPr>
              <a:xfrm>
                <a:off x="419010" y="4035722"/>
                <a:ext cx="11430180" cy="1707134"/>
              </a:xfrm>
              <a:prstGeom prst="rect">
                <a:avLst/>
              </a:prstGeom>
              <a:blipFill>
                <a:blip r:embed="rId3"/>
                <a:stretch>
                  <a:fillRect b="-740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81A4F94A-F661-054A-9319-3BF211A3F33F}"/>
                  </a:ext>
                </a:extLst>
              </p:cNvPr>
              <p:cNvSpPr txBox="1"/>
              <p:nvPr/>
            </p:nvSpPr>
            <p:spPr>
              <a:xfrm>
                <a:off x="3766190" y="223297"/>
                <a:ext cx="4761560" cy="7694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𝜇</m:t>
                                  </m:r>
                                </m:e>
                                <m:sub>
                                  <m:r>
                                    <a:rPr lang="en-US" sz="5000" b="0" i="1" smtClean="0">
                                      <a:solidFill>
                                        <a:schemeClr val="bg1"/>
                                      </a:solidFill>
                                      <a:latin typeface="Cambria Math" panose="02040503050406030204" pitchFamily="18" charset="0"/>
                                    </a:rPr>
                                    <m:t>1</m:t>
                                  </m:r>
                                </m:sub>
                              </m:sSub>
                              <m:r>
                                <a:rPr lang="en-US" sz="5000" b="0" i="1" smtClean="0">
                                  <a:solidFill>
                                    <a:schemeClr val="tx1">
                                      <a:lumMod val="75000"/>
                                      <a:lumOff val="25000"/>
                                    </a:schemeClr>
                                  </a:solidFill>
                                  <a:latin typeface="Cambria Math" panose="02040503050406030204" pitchFamily="18" charset="0"/>
                                </a:rPr>
                                <m:t>, </m:t>
                              </m:r>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𝜇</m:t>
                                  </m:r>
                                </m:e>
                                <m:sub>
                                  <m:r>
                                    <a:rPr lang="en-US" sz="5000" b="0" i="1" smtClean="0">
                                      <a:solidFill>
                                        <a:schemeClr val="tx1">
                                          <a:lumMod val="75000"/>
                                          <a:lumOff val="25000"/>
                                        </a:schemeClr>
                                      </a:solidFill>
                                      <a:latin typeface="Cambria Math" panose="02040503050406030204" pitchFamily="18" charset="0"/>
                                    </a:rPr>
                                    <m:t>0</m:t>
                                  </m:r>
                                </m:sub>
                              </m:sSub>
                              <m:r>
                                <a:rPr lang="en-US" sz="5000" b="0" i="1" smtClean="0">
                                  <a:solidFill>
                                    <a:schemeClr val="tx1">
                                      <a:lumMod val="75000"/>
                                      <a:lumOff val="25000"/>
                                    </a:schemeClr>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r>
                                    <a:rPr lang="en-US" sz="5000" b="1" i="1" smtClean="0">
                                      <a:solidFill>
                                        <a:schemeClr val="tx1">
                                          <a:lumMod val="75000"/>
                                          <a:lumOff val="25000"/>
                                        </a:schemeClr>
                                      </a:solidFill>
                                      <a:latin typeface="Cambria Math" panose="02040503050406030204" pitchFamily="18" charset="0"/>
                                    </a:rPr>
                                    <m:t>𝜷</m:t>
                                  </m:r>
                                </m:e>
                                <m:sup>
                                  <m:r>
                                    <a:rPr lang="en-US" sz="5000" b="0" i="1" smtClean="0">
                                      <a:solidFill>
                                        <a:schemeClr val="tx1">
                                          <a:lumMod val="75000"/>
                                          <a:lumOff val="25000"/>
                                        </a:schemeClr>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tx1">
                      <a:lumMod val="75000"/>
                      <a:lumOff val="25000"/>
                    </a:schemeClr>
                  </a:solidFill>
                </a:endParaRPr>
              </a:p>
            </p:txBody>
          </p:sp>
        </mc:Choice>
        <mc:Fallback>
          <p:sp>
            <p:nvSpPr>
              <p:cNvPr id="10" name="TextBox 9">
                <a:extLst>
                  <a:ext uri="{FF2B5EF4-FFF2-40B4-BE49-F238E27FC236}">
                    <a16:creationId xmlns:a16="http://schemas.microsoft.com/office/drawing/2014/main" id="{81A4F94A-F661-054A-9319-3BF211A3F33F}"/>
                  </a:ext>
                </a:extLst>
              </p:cNvPr>
              <p:cNvSpPr txBox="1">
                <a:spLocks noRot="1" noChangeAspect="1" noMove="1" noResize="1" noEditPoints="1" noAdjustHandles="1" noChangeArrowheads="1" noChangeShapeType="1" noTextEdit="1"/>
              </p:cNvSpPr>
              <p:nvPr/>
            </p:nvSpPr>
            <p:spPr>
              <a:xfrm>
                <a:off x="3766190" y="223297"/>
                <a:ext cx="4761560" cy="769441"/>
              </a:xfrm>
              <a:prstGeom prst="rect">
                <a:avLst/>
              </a:prstGeom>
              <a:blipFill>
                <a:blip r:embed="rId4"/>
                <a:stretch>
                  <a:fillRect l="-2667" r="-267" b="-32787"/>
                </a:stretch>
              </a:blipFill>
            </p:spPr>
            <p:txBody>
              <a:bodyPr/>
              <a:lstStyle/>
              <a:p>
                <a:r>
                  <a:rPr lang="en-US">
                    <a:noFill/>
                  </a:rPr>
                  <a:t> </a:t>
                </a:r>
              </a:p>
            </p:txBody>
          </p:sp>
        </mc:Fallback>
      </mc:AlternateContent>
    </p:spTree>
    <p:extLst>
      <p:ext uri="{BB962C8B-B14F-4D97-AF65-F5344CB8AC3E}">
        <p14:creationId xmlns:p14="http://schemas.microsoft.com/office/powerpoint/2010/main" val="2009777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CB41D26A-23FD-054E-89E1-D7B221383817}"/>
                  </a:ext>
                </a:extLst>
              </p:cNvPr>
              <p:cNvSpPr txBox="1"/>
              <p:nvPr/>
            </p:nvSpPr>
            <p:spPr>
              <a:xfrm>
                <a:off x="2310425" y="1256661"/>
                <a:ext cx="7647350" cy="21342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b="1" i="1" smtClean="0">
                          <a:solidFill>
                            <a:schemeClr val="bg1"/>
                          </a:solidFill>
                          <a:latin typeface="Cambria Math" panose="02040503050406030204" pitchFamily="18" charset="0"/>
                        </a:rPr>
                        <m:t>𝒖</m:t>
                      </m:r>
                      <m:d>
                        <m:dPr>
                          <m:ctrlPr>
                            <a:rPr lang="en-US" sz="4000" b="1" i="1" smtClean="0">
                              <a:solidFill>
                                <a:schemeClr val="bg1"/>
                              </a:solidFill>
                              <a:latin typeface="Cambria Math" panose="02040503050406030204" pitchFamily="18" charset="0"/>
                            </a:rPr>
                          </m:ctrlPr>
                        </m:dPr>
                        <m:e>
                          <m:r>
                            <a:rPr lang="en-US" sz="4000" b="1" i="1" smtClean="0">
                              <a:solidFill>
                                <a:schemeClr val="bg1"/>
                              </a:solidFill>
                              <a:latin typeface="Cambria Math" panose="02040503050406030204" pitchFamily="18" charset="0"/>
                            </a:rPr>
                            <m:t>𝜽</m:t>
                          </m:r>
                        </m:e>
                      </m:d>
                      <m:r>
                        <a:rPr lang="en-US" sz="4000" b="0" i="1" smtClean="0">
                          <a:solidFill>
                            <a:schemeClr val="bg1"/>
                          </a:solidFill>
                          <a:latin typeface="Cambria Math" panose="02040503050406030204" pitchFamily="18" charset="0"/>
                        </a:rPr>
                        <m:t>=</m:t>
                      </m:r>
                      <m:d>
                        <m:dPr>
                          <m:ctrlPr>
                            <a:rPr lang="en-US" sz="4000" b="0" i="1" smtClean="0">
                              <a:solidFill>
                                <a:schemeClr val="bg1"/>
                              </a:solidFill>
                              <a:latin typeface="Cambria Math" panose="02040503050406030204" pitchFamily="18" charset="0"/>
                            </a:rPr>
                          </m:ctrlPr>
                        </m:dPr>
                        <m:e>
                          <m:m>
                            <m:mPr>
                              <m:mcs>
                                <m:mc>
                                  <m:mcPr>
                                    <m:count m:val="1"/>
                                    <m:mcJc m:val="center"/>
                                  </m:mcPr>
                                </m:mc>
                              </m:mcs>
                              <m:ctrlPr>
                                <a:rPr lang="en-US" sz="4000" b="0" i="1" smtClean="0">
                                  <a:solidFill>
                                    <a:schemeClr val="bg1"/>
                                  </a:solidFill>
                                  <a:latin typeface="Cambria Math" panose="02040503050406030204" pitchFamily="18" charset="0"/>
                                </a:rPr>
                              </m:ctrlPr>
                            </m:mPr>
                            <m:mr>
                              <m:e>
                                <m:d>
                                  <m:dPr>
                                    <m:ctrlPr>
                                      <a:rPr lang="en-US" sz="4000" b="0" i="1" smtClean="0">
                                        <a:solidFill>
                                          <a:schemeClr val="bg1"/>
                                        </a:solidFill>
                                        <a:latin typeface="Cambria Math" panose="02040503050406030204" pitchFamily="18" charset="0"/>
                                      </a:rPr>
                                    </m:ctrlPr>
                                  </m:dPr>
                                  <m:e>
                                    <m:r>
                                      <m:rPr>
                                        <m:brk m:alnAt="7"/>
                                      </m:rPr>
                                      <a:rPr lang="en-US" sz="4000" b="0" i="1" smtClean="0">
                                        <a:solidFill>
                                          <a:schemeClr val="bg1"/>
                                        </a:solidFill>
                                        <a:latin typeface="Cambria Math" panose="02040503050406030204" pitchFamily="18" charset="0"/>
                                      </a:rPr>
                                      <m:t>𝑌</m:t>
                                    </m:r>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𝜇</m:t>
                                        </m:r>
                                      </m:e>
                                      <m:sub>
                                        <m:r>
                                          <a:rPr lang="en-US" sz="4000" b="0" i="1" smtClean="0">
                                            <a:solidFill>
                                              <a:schemeClr val="bg1"/>
                                            </a:solidFill>
                                            <a:latin typeface="Cambria Math" panose="02040503050406030204" pitchFamily="18" charset="0"/>
                                          </a:rPr>
                                          <m:t>1</m:t>
                                        </m:r>
                                      </m:sub>
                                    </m:sSub>
                                  </m:e>
                                </m:d>
                                <m:r>
                                  <a:rPr lang="en-US" sz="4000" b="0" i="1" smtClean="0">
                                    <a:solidFill>
                                      <a:schemeClr val="bg1"/>
                                    </a:solidFill>
                                    <a:latin typeface="Cambria Math" panose="02040503050406030204" pitchFamily="18" charset="0"/>
                                  </a:rPr>
                                  <m:t>𝑍</m:t>
                                </m:r>
                                <m:d>
                                  <m:dPr>
                                    <m:ctrlPr>
                                      <a:rPr lang="en-US" sz="4000" b="0" i="1" smtClean="0">
                                        <a:solidFill>
                                          <a:schemeClr val="bg1"/>
                                        </a:solidFill>
                                        <a:latin typeface="Cambria Math" panose="02040503050406030204" pitchFamily="18" charset="0"/>
                                      </a:rPr>
                                    </m:ctrlPr>
                                  </m:dPr>
                                  <m:e>
                                    <m:r>
                                      <a:rPr lang="en-US" sz="4000" b="0" i="1" smtClean="0">
                                        <a:solidFill>
                                          <a:schemeClr val="bg1"/>
                                        </a:solidFill>
                                        <a:latin typeface="Cambria Math" panose="02040503050406030204" pitchFamily="18" charset="0"/>
                                      </a:rPr>
                                      <m:t>1−</m:t>
                                    </m:r>
                                    <m:r>
                                      <a:rPr lang="en-US" sz="4000" b="0" i="1" smtClean="0">
                                        <a:solidFill>
                                          <a:schemeClr val="bg1"/>
                                        </a:solidFill>
                                        <a:latin typeface="Cambria Math" panose="02040503050406030204" pitchFamily="18" charset="0"/>
                                      </a:rPr>
                                      <m:t>𝑒</m:t>
                                    </m:r>
                                    <m:d>
                                      <m:dPr>
                                        <m:ctrlPr>
                                          <a:rPr lang="en-US" sz="4000" b="0" i="1" smtClean="0">
                                            <a:solidFill>
                                              <a:schemeClr val="bg1"/>
                                            </a:solidFill>
                                            <a:latin typeface="Cambria Math" panose="02040503050406030204" pitchFamily="18" charset="0"/>
                                          </a:rPr>
                                        </m:ctrlPr>
                                      </m:dPr>
                                      <m:e>
                                        <m:r>
                                          <a:rPr lang="en-US" sz="4000" b="1" i="0" smtClean="0">
                                            <a:solidFill>
                                              <a:schemeClr val="bg1"/>
                                            </a:solidFill>
                                            <a:latin typeface="Cambria Math" panose="02040503050406030204" pitchFamily="18" charset="0"/>
                                          </a:rPr>
                                          <m:t>𝐗</m:t>
                                        </m:r>
                                        <m:r>
                                          <a:rPr lang="en-US" sz="4000" b="0" i="1" smtClean="0">
                                            <a:solidFill>
                                              <a:schemeClr val="bg1"/>
                                            </a:solidFill>
                                            <a:latin typeface="Cambria Math" panose="02040503050406030204" pitchFamily="18" charset="0"/>
                                          </a:rPr>
                                          <m:t>, </m:t>
                                        </m:r>
                                        <m:r>
                                          <a:rPr lang="en-US" sz="4000" b="1" i="1" smtClean="0">
                                            <a:solidFill>
                                              <a:schemeClr val="bg1"/>
                                            </a:solidFill>
                                            <a:latin typeface="Cambria Math" panose="02040503050406030204" pitchFamily="18" charset="0"/>
                                          </a:rPr>
                                          <m:t>𝜷</m:t>
                                        </m:r>
                                      </m:e>
                                    </m:d>
                                  </m:e>
                                </m:d>
                              </m:e>
                            </m:mr>
                            <m:mr>
                              <m:e>
                                <m:d>
                                  <m:dPr>
                                    <m:ctrlPr>
                                      <a:rPr lang="en-US" sz="4000" b="0" i="1" smtClean="0">
                                        <a:solidFill>
                                          <a:schemeClr val="bg1"/>
                                        </a:solidFill>
                                        <a:latin typeface="Cambria Math" panose="02040503050406030204" pitchFamily="18" charset="0"/>
                                      </a:rPr>
                                    </m:ctrlPr>
                                  </m:dPr>
                                  <m:e>
                                    <m:r>
                                      <a:rPr lang="en-US" sz="4000" b="0" i="1" smtClean="0">
                                        <a:solidFill>
                                          <a:schemeClr val="bg1"/>
                                        </a:solidFill>
                                        <a:latin typeface="Cambria Math" panose="02040503050406030204" pitchFamily="18" charset="0"/>
                                      </a:rPr>
                                      <m:t>𝑌</m:t>
                                    </m:r>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𝜇</m:t>
                                        </m:r>
                                      </m:e>
                                      <m:sub>
                                        <m:r>
                                          <a:rPr lang="en-US" sz="4000" b="0" i="1" smtClean="0">
                                            <a:solidFill>
                                              <a:schemeClr val="bg1"/>
                                            </a:solidFill>
                                            <a:latin typeface="Cambria Math" panose="02040503050406030204" pitchFamily="18" charset="0"/>
                                          </a:rPr>
                                          <m:t>0</m:t>
                                        </m:r>
                                      </m:sub>
                                    </m:sSub>
                                  </m:e>
                                </m:d>
                                <m:d>
                                  <m:dPr>
                                    <m:ctrlPr>
                                      <a:rPr lang="en-US" sz="4000" b="0" i="1" smtClean="0">
                                        <a:solidFill>
                                          <a:schemeClr val="bg1"/>
                                        </a:solidFill>
                                        <a:latin typeface="Cambria Math" panose="02040503050406030204" pitchFamily="18" charset="0"/>
                                      </a:rPr>
                                    </m:ctrlPr>
                                  </m:dPr>
                                  <m:e>
                                    <m:r>
                                      <a:rPr lang="en-US" sz="4000" b="0" i="1" smtClean="0">
                                        <a:solidFill>
                                          <a:schemeClr val="bg1"/>
                                        </a:solidFill>
                                        <a:latin typeface="Cambria Math" panose="02040503050406030204" pitchFamily="18" charset="0"/>
                                      </a:rPr>
                                      <m:t>1−</m:t>
                                    </m:r>
                                    <m:r>
                                      <a:rPr lang="en-US" sz="4000" b="0" i="1" smtClean="0">
                                        <a:solidFill>
                                          <a:schemeClr val="bg1"/>
                                        </a:solidFill>
                                        <a:latin typeface="Cambria Math" panose="02040503050406030204" pitchFamily="18" charset="0"/>
                                      </a:rPr>
                                      <m:t>𝑍</m:t>
                                    </m:r>
                                  </m:e>
                                </m:d>
                                <m:r>
                                  <a:rPr lang="en-US" sz="4000" b="0" i="1" smtClean="0">
                                    <a:solidFill>
                                      <a:schemeClr val="bg1"/>
                                    </a:solidFill>
                                    <a:latin typeface="Cambria Math" panose="02040503050406030204" pitchFamily="18" charset="0"/>
                                  </a:rPr>
                                  <m:t>𝑒</m:t>
                                </m:r>
                                <m:d>
                                  <m:dPr>
                                    <m:ctrlPr>
                                      <a:rPr lang="en-US" sz="4000" b="0" i="1" smtClean="0">
                                        <a:solidFill>
                                          <a:schemeClr val="bg1"/>
                                        </a:solidFill>
                                        <a:latin typeface="Cambria Math" panose="02040503050406030204" pitchFamily="18" charset="0"/>
                                      </a:rPr>
                                    </m:ctrlPr>
                                  </m:dPr>
                                  <m:e>
                                    <m:r>
                                      <a:rPr lang="en-US" sz="4000" b="1" i="0" smtClean="0">
                                        <a:solidFill>
                                          <a:schemeClr val="bg1"/>
                                        </a:solidFill>
                                        <a:latin typeface="Cambria Math" panose="02040503050406030204" pitchFamily="18" charset="0"/>
                                      </a:rPr>
                                      <m:t>𝐗</m:t>
                                    </m:r>
                                    <m:r>
                                      <a:rPr lang="en-US" sz="4000" b="0" i="1" smtClean="0">
                                        <a:solidFill>
                                          <a:schemeClr val="bg1"/>
                                        </a:solidFill>
                                        <a:latin typeface="Cambria Math" panose="02040503050406030204" pitchFamily="18" charset="0"/>
                                      </a:rPr>
                                      <m:t>, </m:t>
                                    </m:r>
                                    <m:r>
                                      <a:rPr lang="en-US" sz="4000" b="1" i="1" smtClean="0">
                                        <a:solidFill>
                                          <a:schemeClr val="bg1"/>
                                        </a:solidFill>
                                        <a:latin typeface="Cambria Math" panose="02040503050406030204" pitchFamily="18" charset="0"/>
                                      </a:rPr>
                                      <m:t>𝜷</m:t>
                                    </m:r>
                                  </m:e>
                                </m:d>
                              </m:e>
                            </m:mr>
                            <m:mr>
                              <m:e>
                                <m:r>
                                  <a:rPr lang="en-US" sz="4000" b="1" i="0" smtClean="0">
                                    <a:solidFill>
                                      <a:schemeClr val="bg1"/>
                                    </a:solidFill>
                                    <a:latin typeface="Cambria Math" panose="02040503050406030204" pitchFamily="18" charset="0"/>
                                  </a:rPr>
                                  <m:t>𝐗</m:t>
                                </m:r>
                                <m:d>
                                  <m:dPr>
                                    <m:ctrlPr>
                                      <a:rPr lang="en-US" sz="4000" b="0" i="1" smtClean="0">
                                        <a:solidFill>
                                          <a:schemeClr val="bg1"/>
                                        </a:solidFill>
                                        <a:latin typeface="Cambria Math" panose="02040503050406030204" pitchFamily="18" charset="0"/>
                                      </a:rPr>
                                    </m:ctrlPr>
                                  </m:dPr>
                                  <m:e>
                                    <m:r>
                                      <a:rPr lang="en-US" sz="4000" b="0" i="1" smtClean="0">
                                        <a:solidFill>
                                          <a:schemeClr val="bg1"/>
                                        </a:solidFill>
                                        <a:latin typeface="Cambria Math" panose="02040503050406030204" pitchFamily="18" charset="0"/>
                                      </a:rPr>
                                      <m:t>𝑍</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𝑒</m:t>
                                    </m:r>
                                    <m:d>
                                      <m:dPr>
                                        <m:ctrlPr>
                                          <a:rPr lang="en-US" sz="4000" b="0" i="1" smtClean="0">
                                            <a:solidFill>
                                              <a:schemeClr val="bg1"/>
                                            </a:solidFill>
                                            <a:latin typeface="Cambria Math" panose="02040503050406030204" pitchFamily="18" charset="0"/>
                                          </a:rPr>
                                        </m:ctrlPr>
                                      </m:dPr>
                                      <m:e>
                                        <m:r>
                                          <a:rPr lang="en-US" sz="4000" b="1" i="0" smtClean="0">
                                            <a:solidFill>
                                              <a:schemeClr val="bg1"/>
                                            </a:solidFill>
                                            <a:latin typeface="Cambria Math" panose="02040503050406030204" pitchFamily="18" charset="0"/>
                                          </a:rPr>
                                          <m:t>𝐗</m:t>
                                        </m:r>
                                        <m:r>
                                          <a:rPr lang="en-US" sz="4000" b="0" i="1" smtClean="0">
                                            <a:solidFill>
                                              <a:schemeClr val="bg1"/>
                                            </a:solidFill>
                                            <a:latin typeface="Cambria Math" panose="02040503050406030204" pitchFamily="18" charset="0"/>
                                          </a:rPr>
                                          <m:t>, </m:t>
                                        </m:r>
                                        <m:r>
                                          <a:rPr lang="en-US" sz="4000" b="1" i="1" smtClean="0">
                                            <a:solidFill>
                                              <a:schemeClr val="bg1"/>
                                            </a:solidFill>
                                            <a:latin typeface="Cambria Math" panose="02040503050406030204" pitchFamily="18" charset="0"/>
                                          </a:rPr>
                                          <m:t>𝜷</m:t>
                                        </m:r>
                                      </m:e>
                                    </m:d>
                                  </m:e>
                                </m:d>
                              </m:e>
                            </m:mr>
                          </m:m>
                        </m:e>
                      </m:d>
                    </m:oMath>
                  </m:oMathPara>
                </a14:m>
                <a:endParaRPr lang="en-US" sz="4000" dirty="0">
                  <a:solidFill>
                    <a:schemeClr val="bg1"/>
                  </a:solidFill>
                </a:endParaRPr>
              </a:p>
            </p:txBody>
          </p:sp>
        </mc:Choice>
        <mc:Fallback>
          <p:sp>
            <p:nvSpPr>
              <p:cNvPr id="7" name="TextBox 6">
                <a:extLst>
                  <a:ext uri="{FF2B5EF4-FFF2-40B4-BE49-F238E27FC236}">
                    <a16:creationId xmlns:a16="http://schemas.microsoft.com/office/drawing/2014/main" id="{CB41D26A-23FD-054E-89E1-D7B221383817}"/>
                  </a:ext>
                </a:extLst>
              </p:cNvPr>
              <p:cNvSpPr txBox="1">
                <a:spLocks noRot="1" noChangeAspect="1" noMove="1" noResize="1" noEditPoints="1" noAdjustHandles="1" noChangeArrowheads="1" noChangeShapeType="1" noTextEdit="1"/>
              </p:cNvSpPr>
              <p:nvPr/>
            </p:nvSpPr>
            <p:spPr>
              <a:xfrm>
                <a:off x="2310425" y="1256661"/>
                <a:ext cx="7647350" cy="2134239"/>
              </a:xfrm>
              <a:prstGeom prst="rect">
                <a:avLst/>
              </a:prstGeom>
              <a:blipFill>
                <a:blip r:embed="rId2"/>
                <a:stretch>
                  <a:fillRect l="-332" b="-710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94957E41-B2E5-0244-9247-2193F4DD4A4D}"/>
                  </a:ext>
                </a:extLst>
              </p:cNvPr>
              <p:cNvSpPr/>
              <p:nvPr/>
            </p:nvSpPr>
            <p:spPr>
              <a:xfrm>
                <a:off x="419010" y="4035722"/>
                <a:ext cx="11430180" cy="170713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ctrlPr>
                            <a:rPr lang="en-US" sz="3200" i="1" smtClean="0">
                              <a:solidFill>
                                <a:schemeClr val="bg1"/>
                              </a:solidFill>
                              <a:latin typeface="Cambria Math" panose="02040503050406030204" pitchFamily="18" charset="0"/>
                            </a:rPr>
                          </m:ctrlPr>
                        </m:dPr>
                        <m:e>
                          <m:m>
                            <m:mPr>
                              <m:mcs>
                                <m:mc>
                                  <m:mcPr>
                                    <m:count m:val="3"/>
                                    <m:mcJc m:val="center"/>
                                  </m:mcPr>
                                </m:mc>
                              </m:mcs>
                              <m:ctrlPr>
                                <a:rPr lang="en-US" sz="3200" i="1" smtClean="0">
                                  <a:solidFill>
                                    <a:schemeClr val="tx1">
                                      <a:lumMod val="75000"/>
                                      <a:lumOff val="25000"/>
                                    </a:schemeClr>
                                  </a:solidFill>
                                  <a:latin typeface="Cambria Math" panose="02040503050406030204" pitchFamily="18" charset="0"/>
                                </a:rPr>
                              </m:ctrlPr>
                            </m:mPr>
                            <m:mr>
                              <m:e>
                                <m:r>
                                  <m:rPr>
                                    <m:brk m:alnAt="7"/>
                                  </m:rPr>
                                  <a:rPr lang="en-US" sz="3200" i="1" smtClean="0">
                                    <a:solidFill>
                                      <a:schemeClr val="bg1"/>
                                    </a:solidFill>
                                    <a:latin typeface="Cambria Math" panose="02040503050406030204" pitchFamily="18" charset="0"/>
                                  </a:rPr>
                                  <m:t>𝐸</m:t>
                                </m:r>
                                <m:d>
                                  <m:dPr>
                                    <m:begChr m:val="["/>
                                    <m:endChr m:val="]"/>
                                    <m:ctrlPr>
                                      <a:rPr lang="en-US" sz="3200" i="1">
                                        <a:solidFill>
                                          <a:schemeClr val="bg1"/>
                                        </a:solidFill>
                                        <a:latin typeface="Cambria Math" panose="02040503050406030204" pitchFamily="18" charset="0"/>
                                      </a:rPr>
                                    </m:ctrlPr>
                                  </m:dPr>
                                  <m:e>
                                    <m:r>
                                      <a:rPr lang="en-US" sz="3200" i="1">
                                        <a:solidFill>
                                          <a:schemeClr val="bg1"/>
                                        </a:solidFill>
                                        <a:latin typeface="Cambria Math" panose="02040503050406030204" pitchFamily="18" charset="0"/>
                                      </a:rPr>
                                      <m:t>𝑍</m:t>
                                    </m:r>
                                    <m:r>
                                      <a:rPr lang="en-US" sz="3200" i="1">
                                        <a:solidFill>
                                          <a:schemeClr val="bg1"/>
                                        </a:solidFill>
                                        <a:latin typeface="Cambria Math" panose="02040503050406030204" pitchFamily="18" charset="0"/>
                                      </a:rPr>
                                      <m:t>(1−</m:t>
                                    </m:r>
                                    <m:r>
                                      <a:rPr lang="en-US" sz="3200" i="1">
                                        <a:solidFill>
                                          <a:schemeClr val="bg1"/>
                                        </a:solidFill>
                                        <a:latin typeface="Cambria Math" panose="02040503050406030204" pitchFamily="18" charset="0"/>
                                      </a:rPr>
                                      <m:t>𝑒</m:t>
                                    </m:r>
                                    <m:r>
                                      <a:rPr lang="en-US" sz="3200" i="1">
                                        <a:solidFill>
                                          <a:schemeClr val="bg1"/>
                                        </a:solidFill>
                                        <a:latin typeface="Cambria Math" panose="02040503050406030204" pitchFamily="18" charset="0"/>
                                      </a:rPr>
                                      <m:t>)</m:t>
                                    </m:r>
                                  </m:e>
                                </m:d>
                              </m:e>
                              <m:e>
                                <m:r>
                                  <a:rPr lang="en-US" sz="3200" i="1">
                                    <a:solidFill>
                                      <a:schemeClr val="tx1">
                                        <a:lumMod val="75000"/>
                                        <a:lumOff val="25000"/>
                                      </a:schemeClr>
                                    </a:solidFill>
                                    <a:latin typeface="Cambria Math" panose="02040503050406030204" pitchFamily="18" charset="0"/>
                                  </a:rPr>
                                  <m:t>0</m:t>
                                </m:r>
                              </m:e>
                              <m:e>
                                <m:r>
                                  <a:rPr lang="en-US" sz="3200" i="1">
                                    <a:solidFill>
                                      <a:schemeClr val="tx1">
                                        <a:lumMod val="75000"/>
                                        <a:lumOff val="25000"/>
                                      </a:schemeClr>
                                    </a:solidFill>
                                    <a:latin typeface="Cambria Math" panose="02040503050406030204" pitchFamily="18" charset="0"/>
                                  </a:rPr>
                                  <m:t>𝐸</m:t>
                                </m:r>
                                <m:d>
                                  <m:dPr>
                                    <m:begChr m:val="["/>
                                    <m:endChr m:val="]"/>
                                    <m:ctrlPr>
                                      <a:rPr lang="en-US" sz="3200" i="1">
                                        <a:solidFill>
                                          <a:schemeClr val="tx1">
                                            <a:lumMod val="75000"/>
                                            <a:lumOff val="25000"/>
                                          </a:schemeClr>
                                        </a:solidFill>
                                        <a:latin typeface="Cambria Math" panose="02040503050406030204" pitchFamily="18" charset="0"/>
                                      </a:rPr>
                                    </m:ctrlPr>
                                  </m:dPr>
                                  <m:e>
                                    <m:sSup>
                                      <m:sSupPr>
                                        <m:ctrlPr>
                                          <a:rPr lang="en-US" sz="3200" i="1">
                                            <a:solidFill>
                                              <a:schemeClr val="tx1">
                                                <a:lumMod val="75000"/>
                                                <a:lumOff val="25000"/>
                                              </a:schemeClr>
                                            </a:solidFill>
                                            <a:latin typeface="Cambria Math" panose="02040503050406030204" pitchFamily="18" charset="0"/>
                                          </a:rPr>
                                        </m:ctrlPr>
                                      </m:sSupPr>
                                      <m:e>
                                        <m:r>
                                          <a:rPr lang="en-US" sz="3200" b="1" i="1">
                                            <a:solidFill>
                                              <a:schemeClr val="tx1">
                                                <a:lumMod val="75000"/>
                                                <a:lumOff val="25000"/>
                                              </a:schemeClr>
                                            </a:solidFill>
                                            <a:latin typeface="Cambria Math" panose="02040503050406030204" pitchFamily="18" charset="0"/>
                                          </a:rPr>
                                          <m:t>𝒙</m:t>
                                        </m:r>
                                      </m:e>
                                      <m:sup>
                                        <m:r>
                                          <a:rPr lang="en-US" sz="3200" i="1">
                                            <a:solidFill>
                                              <a:schemeClr val="tx1">
                                                <a:lumMod val="75000"/>
                                                <a:lumOff val="25000"/>
                                              </a:schemeClr>
                                            </a:solidFill>
                                            <a:latin typeface="Cambria Math" panose="02040503050406030204" pitchFamily="18" charset="0"/>
                                          </a:rPr>
                                          <m:t>𝑇</m:t>
                                        </m:r>
                                      </m:sup>
                                    </m:sSup>
                                    <m:d>
                                      <m:dPr>
                                        <m:ctrlPr>
                                          <a:rPr lang="en-US" sz="3200" i="1">
                                            <a:solidFill>
                                              <a:schemeClr val="tx1">
                                                <a:lumMod val="75000"/>
                                                <a:lumOff val="25000"/>
                                              </a:schemeClr>
                                            </a:solidFill>
                                            <a:latin typeface="Cambria Math" panose="02040503050406030204" pitchFamily="18" charset="0"/>
                                          </a:rPr>
                                        </m:ctrlPr>
                                      </m:dPr>
                                      <m:e>
                                        <m:r>
                                          <a:rPr lang="en-US" sz="3200" i="1">
                                            <a:solidFill>
                                              <a:schemeClr val="tx1">
                                                <a:lumMod val="75000"/>
                                                <a:lumOff val="25000"/>
                                              </a:schemeClr>
                                            </a:solidFill>
                                            <a:latin typeface="Cambria Math" panose="02040503050406030204" pitchFamily="18" charset="0"/>
                                          </a:rPr>
                                          <m:t>𝑌</m:t>
                                        </m:r>
                                        <m:r>
                                          <a:rPr lang="en-US" sz="3200" i="1">
                                            <a:solidFill>
                                              <a:schemeClr val="tx1">
                                                <a:lumMod val="75000"/>
                                                <a:lumOff val="25000"/>
                                              </a:schemeClr>
                                            </a:solidFill>
                                            <a:latin typeface="Cambria Math" panose="02040503050406030204" pitchFamily="18" charset="0"/>
                                          </a:rPr>
                                          <m:t>−</m:t>
                                        </m:r>
                                        <m:sSub>
                                          <m:sSubPr>
                                            <m:ctrlPr>
                                              <a:rPr lang="en-US" sz="3200" i="1">
                                                <a:solidFill>
                                                  <a:schemeClr val="tx1">
                                                    <a:lumMod val="75000"/>
                                                    <a:lumOff val="25000"/>
                                                  </a:schemeClr>
                                                </a:solidFill>
                                                <a:latin typeface="Cambria Math" panose="02040503050406030204" pitchFamily="18" charset="0"/>
                                              </a:rPr>
                                            </m:ctrlPr>
                                          </m:sSubPr>
                                          <m:e>
                                            <m:r>
                                              <a:rPr lang="en-US" sz="3200" i="1">
                                                <a:solidFill>
                                                  <a:schemeClr val="tx1">
                                                    <a:lumMod val="75000"/>
                                                    <a:lumOff val="25000"/>
                                                  </a:schemeClr>
                                                </a:solidFill>
                                                <a:latin typeface="Cambria Math" panose="02040503050406030204" pitchFamily="18" charset="0"/>
                                              </a:rPr>
                                              <m:t>𝜇</m:t>
                                            </m:r>
                                          </m:e>
                                          <m:sub>
                                            <m:r>
                                              <a:rPr lang="en-US" sz="3200" i="1">
                                                <a:solidFill>
                                                  <a:schemeClr val="tx1">
                                                    <a:lumMod val="75000"/>
                                                    <a:lumOff val="25000"/>
                                                  </a:schemeClr>
                                                </a:solidFill>
                                                <a:latin typeface="Cambria Math" panose="02040503050406030204" pitchFamily="18" charset="0"/>
                                              </a:rPr>
                                              <m:t>1</m:t>
                                            </m:r>
                                          </m:sub>
                                        </m:sSub>
                                      </m:e>
                                    </m:d>
                                    <m:r>
                                      <a:rPr lang="en-US" sz="3200" i="1">
                                        <a:solidFill>
                                          <a:schemeClr val="tx1">
                                            <a:lumMod val="75000"/>
                                            <a:lumOff val="25000"/>
                                          </a:schemeClr>
                                        </a:solidFill>
                                        <a:latin typeface="Cambria Math" panose="02040503050406030204" pitchFamily="18" charset="0"/>
                                      </a:rPr>
                                      <m:t>𝑍𝑒</m:t>
                                    </m:r>
                                    <m:r>
                                      <a:rPr lang="en-US" sz="3200" i="1">
                                        <a:solidFill>
                                          <a:schemeClr val="tx1">
                                            <a:lumMod val="75000"/>
                                            <a:lumOff val="25000"/>
                                          </a:schemeClr>
                                        </a:solidFill>
                                        <a:latin typeface="Cambria Math" panose="02040503050406030204" pitchFamily="18" charset="0"/>
                                      </a:rPr>
                                      <m:t>(1−</m:t>
                                    </m:r>
                                    <m:r>
                                      <a:rPr lang="en-US" sz="3200" i="1">
                                        <a:solidFill>
                                          <a:schemeClr val="tx1">
                                            <a:lumMod val="75000"/>
                                            <a:lumOff val="25000"/>
                                          </a:schemeClr>
                                        </a:solidFill>
                                        <a:latin typeface="Cambria Math" panose="02040503050406030204" pitchFamily="18" charset="0"/>
                                      </a:rPr>
                                      <m:t>𝑒</m:t>
                                    </m:r>
                                    <m:r>
                                      <a:rPr lang="en-US" sz="3200" i="1">
                                        <a:solidFill>
                                          <a:schemeClr val="tx1">
                                            <a:lumMod val="75000"/>
                                            <a:lumOff val="25000"/>
                                          </a:schemeClr>
                                        </a:solidFill>
                                        <a:latin typeface="Cambria Math" panose="02040503050406030204" pitchFamily="18" charset="0"/>
                                      </a:rPr>
                                      <m:t>) </m:t>
                                    </m:r>
                                  </m:e>
                                </m:d>
                              </m:e>
                            </m:mr>
                            <m:mr>
                              <m:e>
                                <m:r>
                                  <a:rPr lang="en-US" sz="3200" i="1" smtClean="0">
                                    <a:solidFill>
                                      <a:schemeClr val="bg1"/>
                                    </a:solidFill>
                                    <a:latin typeface="Cambria Math" panose="02040503050406030204" pitchFamily="18" charset="0"/>
                                  </a:rPr>
                                  <m:t>0</m:t>
                                </m:r>
                              </m:e>
                              <m:e>
                                <m:r>
                                  <a:rPr lang="en-US" sz="3200" i="1">
                                    <a:solidFill>
                                      <a:schemeClr val="tx1">
                                        <a:lumMod val="75000"/>
                                        <a:lumOff val="25000"/>
                                      </a:schemeClr>
                                    </a:solidFill>
                                    <a:latin typeface="Cambria Math" panose="02040503050406030204" pitchFamily="18" charset="0"/>
                                  </a:rPr>
                                  <m:t>𝐸</m:t>
                                </m:r>
                                <m:d>
                                  <m:dPr>
                                    <m:begChr m:val="["/>
                                    <m:endChr m:val="]"/>
                                    <m:ctrlPr>
                                      <a:rPr lang="en-US" sz="3200" i="1">
                                        <a:solidFill>
                                          <a:schemeClr val="tx1">
                                            <a:lumMod val="75000"/>
                                            <a:lumOff val="25000"/>
                                          </a:schemeClr>
                                        </a:solidFill>
                                        <a:latin typeface="Cambria Math" panose="02040503050406030204" pitchFamily="18" charset="0"/>
                                      </a:rPr>
                                    </m:ctrlPr>
                                  </m:dPr>
                                  <m:e>
                                    <m:d>
                                      <m:dPr>
                                        <m:ctrlPr>
                                          <a:rPr lang="en-US" sz="3200" i="1">
                                            <a:solidFill>
                                              <a:schemeClr val="tx1">
                                                <a:lumMod val="75000"/>
                                                <a:lumOff val="25000"/>
                                              </a:schemeClr>
                                            </a:solidFill>
                                            <a:latin typeface="Cambria Math" panose="02040503050406030204" pitchFamily="18" charset="0"/>
                                          </a:rPr>
                                        </m:ctrlPr>
                                      </m:dPr>
                                      <m:e>
                                        <m:r>
                                          <a:rPr lang="en-US" sz="3200" i="1">
                                            <a:solidFill>
                                              <a:schemeClr val="tx1">
                                                <a:lumMod val="75000"/>
                                                <a:lumOff val="25000"/>
                                              </a:schemeClr>
                                            </a:solidFill>
                                            <a:latin typeface="Cambria Math" panose="02040503050406030204" pitchFamily="18" charset="0"/>
                                          </a:rPr>
                                          <m:t>1−</m:t>
                                        </m:r>
                                        <m:r>
                                          <a:rPr lang="en-US" sz="3200" i="1">
                                            <a:solidFill>
                                              <a:schemeClr val="tx1">
                                                <a:lumMod val="75000"/>
                                                <a:lumOff val="25000"/>
                                              </a:schemeClr>
                                            </a:solidFill>
                                            <a:latin typeface="Cambria Math" panose="02040503050406030204" pitchFamily="18" charset="0"/>
                                          </a:rPr>
                                          <m:t>𝑍</m:t>
                                        </m:r>
                                      </m:e>
                                    </m:d>
                                    <m:r>
                                      <a:rPr lang="en-US" sz="3200" i="1">
                                        <a:solidFill>
                                          <a:schemeClr val="tx1">
                                            <a:lumMod val="75000"/>
                                            <a:lumOff val="25000"/>
                                          </a:schemeClr>
                                        </a:solidFill>
                                        <a:latin typeface="Cambria Math" panose="02040503050406030204" pitchFamily="18" charset="0"/>
                                      </a:rPr>
                                      <m:t>𝑒</m:t>
                                    </m:r>
                                  </m:e>
                                </m:d>
                              </m:e>
                              <m:e>
                                <m:r>
                                  <a:rPr lang="en-US" sz="3200" i="1">
                                    <a:solidFill>
                                      <a:schemeClr val="tx1">
                                        <a:lumMod val="75000"/>
                                        <a:lumOff val="25000"/>
                                      </a:schemeClr>
                                    </a:solidFill>
                                    <a:latin typeface="Cambria Math" panose="02040503050406030204" pitchFamily="18" charset="0"/>
                                  </a:rPr>
                                  <m:t>−</m:t>
                                </m:r>
                                <m:r>
                                  <a:rPr lang="en-US" sz="3200" i="1">
                                    <a:solidFill>
                                      <a:schemeClr val="tx1">
                                        <a:lumMod val="75000"/>
                                        <a:lumOff val="25000"/>
                                      </a:schemeClr>
                                    </a:solidFill>
                                    <a:latin typeface="Cambria Math" panose="02040503050406030204" pitchFamily="18" charset="0"/>
                                  </a:rPr>
                                  <m:t>𝐸</m:t>
                                </m:r>
                                <m:r>
                                  <a:rPr lang="en-US" sz="3200" i="1">
                                    <a:solidFill>
                                      <a:schemeClr val="tx1">
                                        <a:lumMod val="75000"/>
                                        <a:lumOff val="25000"/>
                                      </a:schemeClr>
                                    </a:solidFill>
                                    <a:latin typeface="Cambria Math" panose="02040503050406030204" pitchFamily="18" charset="0"/>
                                  </a:rPr>
                                  <m:t>[</m:t>
                                </m:r>
                                <m:sSup>
                                  <m:sSupPr>
                                    <m:ctrlPr>
                                      <a:rPr lang="en-US" sz="3200" i="1">
                                        <a:solidFill>
                                          <a:schemeClr val="tx1">
                                            <a:lumMod val="75000"/>
                                            <a:lumOff val="25000"/>
                                          </a:schemeClr>
                                        </a:solidFill>
                                        <a:latin typeface="Cambria Math" panose="02040503050406030204" pitchFamily="18" charset="0"/>
                                      </a:rPr>
                                    </m:ctrlPr>
                                  </m:sSupPr>
                                  <m:e>
                                    <m:r>
                                      <a:rPr lang="en-US" sz="3200" b="1" i="1">
                                        <a:solidFill>
                                          <a:schemeClr val="tx1">
                                            <a:lumMod val="75000"/>
                                            <a:lumOff val="25000"/>
                                          </a:schemeClr>
                                        </a:solidFill>
                                        <a:latin typeface="Cambria Math" panose="02040503050406030204" pitchFamily="18" charset="0"/>
                                      </a:rPr>
                                      <m:t>𝒙</m:t>
                                    </m:r>
                                  </m:e>
                                  <m:sup>
                                    <m:r>
                                      <a:rPr lang="en-US" sz="3200" i="1">
                                        <a:solidFill>
                                          <a:schemeClr val="tx1">
                                            <a:lumMod val="75000"/>
                                            <a:lumOff val="25000"/>
                                          </a:schemeClr>
                                        </a:solidFill>
                                        <a:latin typeface="Cambria Math" panose="02040503050406030204" pitchFamily="18" charset="0"/>
                                      </a:rPr>
                                      <m:t>𝑇</m:t>
                                    </m:r>
                                  </m:sup>
                                </m:sSup>
                                <m:d>
                                  <m:dPr>
                                    <m:ctrlPr>
                                      <a:rPr lang="en-US" sz="3200" i="1">
                                        <a:solidFill>
                                          <a:schemeClr val="tx1">
                                            <a:lumMod val="75000"/>
                                            <a:lumOff val="25000"/>
                                          </a:schemeClr>
                                        </a:solidFill>
                                        <a:latin typeface="Cambria Math" panose="02040503050406030204" pitchFamily="18" charset="0"/>
                                      </a:rPr>
                                    </m:ctrlPr>
                                  </m:dPr>
                                  <m:e>
                                    <m:r>
                                      <a:rPr lang="en-US" sz="3200" i="1">
                                        <a:solidFill>
                                          <a:schemeClr val="tx1">
                                            <a:lumMod val="75000"/>
                                            <a:lumOff val="25000"/>
                                          </a:schemeClr>
                                        </a:solidFill>
                                        <a:latin typeface="Cambria Math" panose="02040503050406030204" pitchFamily="18" charset="0"/>
                                      </a:rPr>
                                      <m:t>𝑌</m:t>
                                    </m:r>
                                    <m:r>
                                      <a:rPr lang="en-US" sz="3200" i="1">
                                        <a:solidFill>
                                          <a:schemeClr val="tx1">
                                            <a:lumMod val="75000"/>
                                            <a:lumOff val="25000"/>
                                          </a:schemeClr>
                                        </a:solidFill>
                                        <a:latin typeface="Cambria Math" panose="02040503050406030204" pitchFamily="18" charset="0"/>
                                      </a:rPr>
                                      <m:t>−</m:t>
                                    </m:r>
                                    <m:sSub>
                                      <m:sSubPr>
                                        <m:ctrlPr>
                                          <a:rPr lang="en-US" sz="3200" i="1">
                                            <a:solidFill>
                                              <a:schemeClr val="tx1">
                                                <a:lumMod val="75000"/>
                                                <a:lumOff val="25000"/>
                                              </a:schemeClr>
                                            </a:solidFill>
                                            <a:latin typeface="Cambria Math" panose="02040503050406030204" pitchFamily="18" charset="0"/>
                                          </a:rPr>
                                        </m:ctrlPr>
                                      </m:sSubPr>
                                      <m:e>
                                        <m:r>
                                          <a:rPr lang="en-US" sz="3200" i="1">
                                            <a:solidFill>
                                              <a:schemeClr val="tx1">
                                                <a:lumMod val="75000"/>
                                                <a:lumOff val="25000"/>
                                              </a:schemeClr>
                                            </a:solidFill>
                                            <a:latin typeface="Cambria Math" panose="02040503050406030204" pitchFamily="18" charset="0"/>
                                          </a:rPr>
                                          <m:t>𝜇</m:t>
                                        </m:r>
                                      </m:e>
                                      <m:sub>
                                        <m:r>
                                          <a:rPr lang="en-US" sz="3200" i="1">
                                            <a:solidFill>
                                              <a:schemeClr val="tx1">
                                                <a:lumMod val="75000"/>
                                                <a:lumOff val="25000"/>
                                              </a:schemeClr>
                                            </a:solidFill>
                                            <a:latin typeface="Cambria Math" panose="02040503050406030204" pitchFamily="18" charset="0"/>
                                          </a:rPr>
                                          <m:t>0</m:t>
                                        </m:r>
                                      </m:sub>
                                    </m:sSub>
                                  </m:e>
                                </m:d>
                                <m:d>
                                  <m:dPr>
                                    <m:ctrlPr>
                                      <a:rPr lang="en-US" sz="3200" i="1">
                                        <a:solidFill>
                                          <a:schemeClr val="tx1">
                                            <a:lumMod val="75000"/>
                                            <a:lumOff val="25000"/>
                                          </a:schemeClr>
                                        </a:solidFill>
                                        <a:latin typeface="Cambria Math" panose="02040503050406030204" pitchFamily="18" charset="0"/>
                                      </a:rPr>
                                    </m:ctrlPr>
                                  </m:dPr>
                                  <m:e>
                                    <m:r>
                                      <a:rPr lang="en-US" sz="3200" i="1">
                                        <a:solidFill>
                                          <a:schemeClr val="tx1">
                                            <a:lumMod val="75000"/>
                                            <a:lumOff val="25000"/>
                                          </a:schemeClr>
                                        </a:solidFill>
                                        <a:latin typeface="Cambria Math" panose="02040503050406030204" pitchFamily="18" charset="0"/>
                                      </a:rPr>
                                      <m:t>1−</m:t>
                                    </m:r>
                                    <m:r>
                                      <a:rPr lang="en-US" sz="3200" i="1">
                                        <a:solidFill>
                                          <a:schemeClr val="tx1">
                                            <a:lumMod val="75000"/>
                                            <a:lumOff val="25000"/>
                                          </a:schemeClr>
                                        </a:solidFill>
                                        <a:latin typeface="Cambria Math" panose="02040503050406030204" pitchFamily="18" charset="0"/>
                                      </a:rPr>
                                      <m:t>𝑍</m:t>
                                    </m:r>
                                  </m:e>
                                </m:d>
                                <m:r>
                                  <a:rPr lang="en-US" sz="3200" i="1">
                                    <a:solidFill>
                                      <a:schemeClr val="tx1">
                                        <a:lumMod val="75000"/>
                                        <a:lumOff val="25000"/>
                                      </a:schemeClr>
                                    </a:solidFill>
                                    <a:latin typeface="Cambria Math" panose="02040503050406030204" pitchFamily="18" charset="0"/>
                                  </a:rPr>
                                  <m:t>𝑒</m:t>
                                </m:r>
                                <m:r>
                                  <a:rPr lang="en-US" sz="3200" i="1">
                                    <a:solidFill>
                                      <a:schemeClr val="tx1">
                                        <a:lumMod val="75000"/>
                                        <a:lumOff val="25000"/>
                                      </a:schemeClr>
                                    </a:solidFill>
                                    <a:latin typeface="Cambria Math" panose="02040503050406030204" pitchFamily="18" charset="0"/>
                                  </a:rPr>
                                  <m:t>(1−</m:t>
                                </m:r>
                                <m:r>
                                  <a:rPr lang="en-US" sz="3200" i="1">
                                    <a:solidFill>
                                      <a:schemeClr val="tx1">
                                        <a:lumMod val="75000"/>
                                        <a:lumOff val="25000"/>
                                      </a:schemeClr>
                                    </a:solidFill>
                                    <a:latin typeface="Cambria Math" panose="02040503050406030204" pitchFamily="18" charset="0"/>
                                  </a:rPr>
                                  <m:t>𝑒</m:t>
                                </m:r>
                                <m:r>
                                  <a:rPr lang="en-US" sz="3200" i="1">
                                    <a:solidFill>
                                      <a:schemeClr val="tx1">
                                        <a:lumMod val="75000"/>
                                        <a:lumOff val="25000"/>
                                      </a:schemeClr>
                                    </a:solidFill>
                                    <a:latin typeface="Cambria Math" panose="02040503050406030204" pitchFamily="18" charset="0"/>
                                  </a:rPr>
                                  <m:t>)]</m:t>
                                </m:r>
                              </m:e>
                            </m:mr>
                            <m:mr>
                              <m:e>
                                <m:r>
                                  <a:rPr lang="en-US" sz="3200" i="1" smtClean="0">
                                    <a:solidFill>
                                      <a:schemeClr val="bg1"/>
                                    </a:solidFill>
                                    <a:latin typeface="Cambria Math" panose="02040503050406030204" pitchFamily="18" charset="0"/>
                                  </a:rPr>
                                  <m:t>0</m:t>
                                </m:r>
                              </m:e>
                              <m:e>
                                <m:r>
                                  <a:rPr lang="en-US" sz="3200" i="1">
                                    <a:solidFill>
                                      <a:schemeClr val="tx1">
                                        <a:lumMod val="75000"/>
                                        <a:lumOff val="25000"/>
                                      </a:schemeClr>
                                    </a:solidFill>
                                    <a:latin typeface="Cambria Math" panose="02040503050406030204" pitchFamily="18" charset="0"/>
                                  </a:rPr>
                                  <m:t>0</m:t>
                                </m:r>
                              </m:e>
                              <m:e>
                                <m:r>
                                  <a:rPr lang="en-US" sz="3200" i="1">
                                    <a:solidFill>
                                      <a:schemeClr val="tx1">
                                        <a:lumMod val="75000"/>
                                        <a:lumOff val="25000"/>
                                      </a:schemeClr>
                                    </a:solidFill>
                                    <a:latin typeface="Cambria Math" panose="02040503050406030204" pitchFamily="18" charset="0"/>
                                  </a:rPr>
                                  <m:t>𝐸</m:t>
                                </m:r>
                                <m:d>
                                  <m:dPr>
                                    <m:begChr m:val="["/>
                                    <m:endChr m:val="]"/>
                                    <m:ctrlPr>
                                      <a:rPr lang="en-US" sz="3200" i="1">
                                        <a:solidFill>
                                          <a:schemeClr val="tx1">
                                            <a:lumMod val="75000"/>
                                            <a:lumOff val="25000"/>
                                          </a:schemeClr>
                                        </a:solidFill>
                                        <a:latin typeface="Cambria Math" panose="02040503050406030204" pitchFamily="18" charset="0"/>
                                      </a:rPr>
                                    </m:ctrlPr>
                                  </m:dPr>
                                  <m:e>
                                    <m:sSup>
                                      <m:sSupPr>
                                        <m:ctrlPr>
                                          <a:rPr lang="en-US" sz="3200" i="1">
                                            <a:solidFill>
                                              <a:schemeClr val="tx1">
                                                <a:lumMod val="75000"/>
                                                <a:lumOff val="25000"/>
                                              </a:schemeClr>
                                            </a:solidFill>
                                            <a:latin typeface="Cambria Math" panose="02040503050406030204" pitchFamily="18" charset="0"/>
                                          </a:rPr>
                                        </m:ctrlPr>
                                      </m:sSupPr>
                                      <m:e>
                                        <m:r>
                                          <a:rPr lang="en-US" sz="3200" b="1" i="1">
                                            <a:solidFill>
                                              <a:schemeClr val="tx1">
                                                <a:lumMod val="75000"/>
                                                <a:lumOff val="25000"/>
                                              </a:schemeClr>
                                            </a:solidFill>
                                            <a:latin typeface="Cambria Math" panose="02040503050406030204" pitchFamily="18" charset="0"/>
                                          </a:rPr>
                                          <m:t>𝒙𝒙</m:t>
                                        </m:r>
                                      </m:e>
                                      <m:sup>
                                        <m:r>
                                          <a:rPr lang="en-US" sz="3200" i="1">
                                            <a:solidFill>
                                              <a:schemeClr val="tx1">
                                                <a:lumMod val="75000"/>
                                                <a:lumOff val="25000"/>
                                              </a:schemeClr>
                                            </a:solidFill>
                                            <a:latin typeface="Cambria Math" panose="02040503050406030204" pitchFamily="18" charset="0"/>
                                          </a:rPr>
                                          <m:t>𝑇</m:t>
                                        </m:r>
                                      </m:sup>
                                    </m:sSup>
                                    <m:r>
                                      <a:rPr lang="en-US" sz="3200" i="1">
                                        <a:solidFill>
                                          <a:schemeClr val="tx1">
                                            <a:lumMod val="75000"/>
                                            <a:lumOff val="25000"/>
                                          </a:schemeClr>
                                        </a:solidFill>
                                        <a:latin typeface="Cambria Math" panose="02040503050406030204" pitchFamily="18" charset="0"/>
                                      </a:rPr>
                                      <m:t>𝑒</m:t>
                                    </m:r>
                                    <m:r>
                                      <a:rPr lang="en-US" sz="3200" i="1">
                                        <a:solidFill>
                                          <a:schemeClr val="tx1">
                                            <a:lumMod val="75000"/>
                                            <a:lumOff val="25000"/>
                                          </a:schemeClr>
                                        </a:solidFill>
                                        <a:latin typeface="Cambria Math" panose="02040503050406030204" pitchFamily="18" charset="0"/>
                                      </a:rPr>
                                      <m:t>(1−</m:t>
                                    </m:r>
                                    <m:r>
                                      <a:rPr lang="en-US" sz="3200" i="1">
                                        <a:solidFill>
                                          <a:schemeClr val="tx1">
                                            <a:lumMod val="75000"/>
                                            <a:lumOff val="25000"/>
                                          </a:schemeClr>
                                        </a:solidFill>
                                        <a:latin typeface="Cambria Math" panose="02040503050406030204" pitchFamily="18" charset="0"/>
                                      </a:rPr>
                                      <m:t>𝑒</m:t>
                                    </m:r>
                                    <m:r>
                                      <a:rPr lang="en-US" sz="3200" i="1">
                                        <a:solidFill>
                                          <a:schemeClr val="tx1">
                                            <a:lumMod val="75000"/>
                                            <a:lumOff val="25000"/>
                                          </a:schemeClr>
                                        </a:solidFill>
                                        <a:latin typeface="Cambria Math" panose="02040503050406030204" pitchFamily="18" charset="0"/>
                                      </a:rPr>
                                      <m:t>)</m:t>
                                    </m:r>
                                  </m:e>
                                </m:d>
                              </m:e>
                            </m:mr>
                          </m:m>
                        </m:e>
                      </m:d>
                    </m:oMath>
                  </m:oMathPara>
                </a14:m>
                <a:endParaRPr lang="en-US" sz="3200" dirty="0">
                  <a:solidFill>
                    <a:schemeClr val="bg1"/>
                  </a:solidFill>
                </a:endParaRPr>
              </a:p>
            </p:txBody>
          </p:sp>
        </mc:Choice>
        <mc:Fallback>
          <p:sp>
            <p:nvSpPr>
              <p:cNvPr id="9" name="Rectangle 8">
                <a:extLst>
                  <a:ext uri="{FF2B5EF4-FFF2-40B4-BE49-F238E27FC236}">
                    <a16:creationId xmlns:a16="http://schemas.microsoft.com/office/drawing/2014/main" id="{94957E41-B2E5-0244-9247-2193F4DD4A4D}"/>
                  </a:ext>
                </a:extLst>
              </p:cNvPr>
              <p:cNvSpPr>
                <a:spLocks noRot="1" noChangeAspect="1" noMove="1" noResize="1" noEditPoints="1" noAdjustHandles="1" noChangeArrowheads="1" noChangeShapeType="1" noTextEdit="1"/>
              </p:cNvSpPr>
              <p:nvPr/>
            </p:nvSpPr>
            <p:spPr>
              <a:xfrm>
                <a:off x="419010" y="4035722"/>
                <a:ext cx="11430180" cy="1707134"/>
              </a:xfrm>
              <a:prstGeom prst="rect">
                <a:avLst/>
              </a:prstGeom>
              <a:blipFill>
                <a:blip r:embed="rId3"/>
                <a:stretch>
                  <a:fillRect b="-740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81A4F94A-F661-054A-9319-3BF211A3F33F}"/>
                  </a:ext>
                </a:extLst>
              </p:cNvPr>
              <p:cNvSpPr txBox="1"/>
              <p:nvPr/>
            </p:nvSpPr>
            <p:spPr>
              <a:xfrm>
                <a:off x="3766190" y="223297"/>
                <a:ext cx="4761560" cy="7694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𝜇</m:t>
                                  </m:r>
                                </m:e>
                                <m:sub>
                                  <m:r>
                                    <a:rPr lang="en-US" sz="5000" b="0" i="1" smtClean="0">
                                      <a:solidFill>
                                        <a:schemeClr val="bg1"/>
                                      </a:solidFill>
                                      <a:latin typeface="Cambria Math" panose="02040503050406030204" pitchFamily="18" charset="0"/>
                                    </a:rPr>
                                    <m:t>1</m:t>
                                  </m:r>
                                </m:sub>
                              </m:sSub>
                              <m:r>
                                <a:rPr lang="en-US" sz="5000" b="0" i="1" smtClean="0">
                                  <a:solidFill>
                                    <a:schemeClr val="tx1">
                                      <a:lumMod val="75000"/>
                                      <a:lumOff val="25000"/>
                                    </a:schemeClr>
                                  </a:solidFill>
                                  <a:latin typeface="Cambria Math" panose="02040503050406030204" pitchFamily="18" charset="0"/>
                                </a:rPr>
                                <m:t>, </m:t>
                              </m:r>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𝜇</m:t>
                                  </m:r>
                                </m:e>
                                <m:sub>
                                  <m:r>
                                    <a:rPr lang="en-US" sz="5000" b="0" i="1" smtClean="0">
                                      <a:solidFill>
                                        <a:schemeClr val="tx1">
                                          <a:lumMod val="75000"/>
                                          <a:lumOff val="25000"/>
                                        </a:schemeClr>
                                      </a:solidFill>
                                      <a:latin typeface="Cambria Math" panose="02040503050406030204" pitchFamily="18" charset="0"/>
                                    </a:rPr>
                                    <m:t>0</m:t>
                                  </m:r>
                                </m:sub>
                              </m:sSub>
                              <m:r>
                                <a:rPr lang="en-US" sz="5000" b="0" i="1" smtClean="0">
                                  <a:solidFill>
                                    <a:schemeClr val="tx1">
                                      <a:lumMod val="75000"/>
                                      <a:lumOff val="25000"/>
                                    </a:schemeClr>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r>
                                    <a:rPr lang="en-US" sz="5000" b="1" i="1" smtClean="0">
                                      <a:solidFill>
                                        <a:schemeClr val="tx1">
                                          <a:lumMod val="75000"/>
                                          <a:lumOff val="25000"/>
                                        </a:schemeClr>
                                      </a:solidFill>
                                      <a:latin typeface="Cambria Math" panose="02040503050406030204" pitchFamily="18" charset="0"/>
                                    </a:rPr>
                                    <m:t>𝜷</m:t>
                                  </m:r>
                                </m:e>
                                <m:sup>
                                  <m:r>
                                    <a:rPr lang="en-US" sz="5000" b="0" i="1" smtClean="0">
                                      <a:solidFill>
                                        <a:schemeClr val="tx1">
                                          <a:lumMod val="75000"/>
                                          <a:lumOff val="25000"/>
                                        </a:schemeClr>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tx1">
                      <a:lumMod val="75000"/>
                      <a:lumOff val="25000"/>
                    </a:schemeClr>
                  </a:solidFill>
                </a:endParaRPr>
              </a:p>
            </p:txBody>
          </p:sp>
        </mc:Choice>
        <mc:Fallback>
          <p:sp>
            <p:nvSpPr>
              <p:cNvPr id="10" name="TextBox 9">
                <a:extLst>
                  <a:ext uri="{FF2B5EF4-FFF2-40B4-BE49-F238E27FC236}">
                    <a16:creationId xmlns:a16="http://schemas.microsoft.com/office/drawing/2014/main" id="{81A4F94A-F661-054A-9319-3BF211A3F33F}"/>
                  </a:ext>
                </a:extLst>
              </p:cNvPr>
              <p:cNvSpPr txBox="1">
                <a:spLocks noRot="1" noChangeAspect="1" noMove="1" noResize="1" noEditPoints="1" noAdjustHandles="1" noChangeArrowheads="1" noChangeShapeType="1" noTextEdit="1"/>
              </p:cNvSpPr>
              <p:nvPr/>
            </p:nvSpPr>
            <p:spPr>
              <a:xfrm>
                <a:off x="3766190" y="223297"/>
                <a:ext cx="4761560" cy="769441"/>
              </a:xfrm>
              <a:prstGeom prst="rect">
                <a:avLst/>
              </a:prstGeom>
              <a:blipFill>
                <a:blip r:embed="rId4"/>
                <a:stretch>
                  <a:fillRect l="-2667" r="-267" b="-32787"/>
                </a:stretch>
              </a:blipFill>
            </p:spPr>
            <p:txBody>
              <a:bodyPr/>
              <a:lstStyle/>
              <a:p>
                <a:r>
                  <a:rPr lang="en-US">
                    <a:noFill/>
                  </a:rPr>
                  <a:t> </a:t>
                </a:r>
              </a:p>
            </p:txBody>
          </p:sp>
        </mc:Fallback>
      </mc:AlternateContent>
    </p:spTree>
    <p:extLst>
      <p:ext uri="{BB962C8B-B14F-4D97-AF65-F5344CB8AC3E}">
        <p14:creationId xmlns:p14="http://schemas.microsoft.com/office/powerpoint/2010/main" val="905856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73487-C8BC-0645-8C59-77FB0B589886}"/>
              </a:ext>
            </a:extLst>
          </p:cNvPr>
          <p:cNvSpPr>
            <a:spLocks noGrp="1"/>
          </p:cNvSpPr>
          <p:nvPr>
            <p:ph type="title"/>
          </p:nvPr>
        </p:nvSpPr>
        <p:spPr/>
        <p:txBody>
          <a:bodyPr/>
          <a:lstStyle/>
          <a:p>
            <a:r>
              <a:rPr lang="en-US" dirty="0"/>
              <a:t>Potential outcomes</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9498A42-8731-0D4D-A125-BBB20F9CAE28}"/>
                  </a:ext>
                </a:extLst>
              </p:cNvPr>
              <p:cNvSpPr txBox="1"/>
              <p:nvPr/>
            </p:nvSpPr>
            <p:spPr>
              <a:xfrm>
                <a:off x="6895474" y="2732196"/>
                <a:ext cx="2434193" cy="123110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8000" b="0" i="1" smtClean="0">
                              <a:solidFill>
                                <a:schemeClr val="tx1">
                                  <a:lumMod val="75000"/>
                                  <a:lumOff val="25000"/>
                                </a:schemeClr>
                              </a:solidFill>
                              <a:latin typeface="Cambria Math" panose="02040503050406030204" pitchFamily="18" charset="0"/>
                            </a:rPr>
                          </m:ctrlPr>
                        </m:sSubPr>
                        <m:e>
                          <m:r>
                            <a:rPr lang="en-US" sz="8000" b="0" i="1" smtClean="0">
                              <a:solidFill>
                                <a:schemeClr val="tx1">
                                  <a:lumMod val="75000"/>
                                  <a:lumOff val="25000"/>
                                </a:schemeClr>
                              </a:solidFill>
                              <a:latin typeface="Cambria Math" panose="02040503050406030204" pitchFamily="18" charset="0"/>
                            </a:rPr>
                            <m:t>𝑌</m:t>
                          </m:r>
                        </m:e>
                        <m:sub>
                          <m:r>
                            <a:rPr lang="en-US" sz="8000" b="0" i="1" smtClean="0">
                              <a:solidFill>
                                <a:schemeClr val="tx1">
                                  <a:lumMod val="75000"/>
                                  <a:lumOff val="25000"/>
                                </a:schemeClr>
                              </a:solidFill>
                              <a:latin typeface="Cambria Math" panose="02040503050406030204" pitchFamily="18" charset="0"/>
                            </a:rPr>
                            <m:t>𝑖</m:t>
                          </m:r>
                        </m:sub>
                      </m:sSub>
                      <m:r>
                        <a:rPr lang="en-US" sz="8000" b="0" i="1" smtClean="0">
                          <a:solidFill>
                            <a:schemeClr val="tx1">
                              <a:lumMod val="75000"/>
                              <a:lumOff val="25000"/>
                            </a:schemeClr>
                          </a:solidFill>
                          <a:latin typeface="Cambria Math" panose="02040503050406030204" pitchFamily="18" charset="0"/>
                        </a:rPr>
                        <m:t>(</m:t>
                      </m:r>
                      <m:r>
                        <a:rPr lang="en-US" sz="8000" b="0" i="1" smtClean="0">
                          <a:solidFill>
                            <a:schemeClr val="accent1">
                              <a:lumMod val="50000"/>
                            </a:schemeClr>
                          </a:solidFill>
                          <a:latin typeface="Cambria Math" panose="02040503050406030204" pitchFamily="18" charset="0"/>
                        </a:rPr>
                        <m:t>1</m:t>
                      </m:r>
                      <m:r>
                        <a:rPr lang="en-US" sz="8000" b="0" i="1" smtClean="0">
                          <a:solidFill>
                            <a:schemeClr val="tx1">
                              <a:lumMod val="75000"/>
                              <a:lumOff val="25000"/>
                            </a:schemeClr>
                          </a:solidFill>
                          <a:latin typeface="Cambria Math" panose="02040503050406030204" pitchFamily="18" charset="0"/>
                        </a:rPr>
                        <m:t>)</m:t>
                      </m:r>
                    </m:oMath>
                  </m:oMathPara>
                </a14:m>
                <a:endParaRPr lang="en-US" sz="8000" dirty="0">
                  <a:solidFill>
                    <a:schemeClr val="bg1">
                      <a:lumMod val="50000"/>
                    </a:schemeClr>
                  </a:solidFill>
                </a:endParaRPr>
              </a:p>
            </p:txBody>
          </p:sp>
        </mc:Choice>
        <mc:Fallback>
          <p:sp>
            <p:nvSpPr>
              <p:cNvPr id="4" name="TextBox 3">
                <a:extLst>
                  <a:ext uri="{FF2B5EF4-FFF2-40B4-BE49-F238E27FC236}">
                    <a16:creationId xmlns:a16="http://schemas.microsoft.com/office/drawing/2014/main" id="{99498A42-8731-0D4D-A125-BBB20F9CAE28}"/>
                  </a:ext>
                </a:extLst>
              </p:cNvPr>
              <p:cNvSpPr txBox="1">
                <a:spLocks noRot="1" noChangeAspect="1" noMove="1" noResize="1" noEditPoints="1" noAdjustHandles="1" noChangeArrowheads="1" noChangeShapeType="1" noTextEdit="1"/>
              </p:cNvSpPr>
              <p:nvPr/>
            </p:nvSpPr>
            <p:spPr>
              <a:xfrm>
                <a:off x="6895474" y="2732196"/>
                <a:ext cx="2434193" cy="1231106"/>
              </a:xfrm>
              <a:prstGeom prst="rect">
                <a:avLst/>
              </a:prstGeom>
              <a:blipFill>
                <a:blip r:embed="rId3"/>
                <a:stretch>
                  <a:fillRect l="-8290" r="-13472" b="-336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6F5F2976-EB6C-9C45-8C70-6590F4F78539}"/>
                  </a:ext>
                </a:extLst>
              </p:cNvPr>
              <p:cNvSpPr txBox="1"/>
              <p:nvPr/>
            </p:nvSpPr>
            <p:spPr>
              <a:xfrm>
                <a:off x="2846224" y="2732196"/>
                <a:ext cx="2434193" cy="123110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8000" b="0" i="1" smtClean="0">
                              <a:solidFill>
                                <a:schemeClr val="bg1"/>
                              </a:solidFill>
                              <a:latin typeface="Cambria Math" panose="02040503050406030204" pitchFamily="18" charset="0"/>
                            </a:rPr>
                          </m:ctrlPr>
                        </m:sSubPr>
                        <m:e>
                          <m:r>
                            <a:rPr lang="en-US" sz="8000" b="0" i="1" smtClean="0">
                              <a:solidFill>
                                <a:schemeClr val="bg1"/>
                              </a:solidFill>
                              <a:latin typeface="Cambria Math" panose="02040503050406030204" pitchFamily="18" charset="0"/>
                            </a:rPr>
                            <m:t>𝑌</m:t>
                          </m:r>
                        </m:e>
                        <m:sub>
                          <m:r>
                            <a:rPr lang="en-US" sz="8000" b="0" i="1" smtClean="0">
                              <a:solidFill>
                                <a:schemeClr val="bg1"/>
                              </a:solidFill>
                              <a:latin typeface="Cambria Math" panose="02040503050406030204" pitchFamily="18" charset="0"/>
                            </a:rPr>
                            <m:t>𝑖</m:t>
                          </m:r>
                        </m:sub>
                      </m:sSub>
                      <m:r>
                        <a:rPr lang="en-US" sz="8000" b="0" i="1" smtClean="0">
                          <a:solidFill>
                            <a:schemeClr val="bg1"/>
                          </a:solidFill>
                          <a:latin typeface="Cambria Math" panose="02040503050406030204" pitchFamily="18" charset="0"/>
                        </a:rPr>
                        <m:t>(</m:t>
                      </m:r>
                      <m:r>
                        <a:rPr lang="en-US" sz="8000" b="0" i="1" smtClean="0">
                          <a:solidFill>
                            <a:schemeClr val="accent6"/>
                          </a:solidFill>
                          <a:latin typeface="Cambria Math" panose="02040503050406030204" pitchFamily="18" charset="0"/>
                        </a:rPr>
                        <m:t>0</m:t>
                      </m:r>
                      <m:r>
                        <a:rPr lang="en-US" sz="8000" b="0" i="1" smtClean="0">
                          <a:solidFill>
                            <a:schemeClr val="bg1"/>
                          </a:solidFill>
                          <a:latin typeface="Cambria Math" panose="02040503050406030204" pitchFamily="18" charset="0"/>
                        </a:rPr>
                        <m:t>)</m:t>
                      </m:r>
                    </m:oMath>
                  </m:oMathPara>
                </a14:m>
                <a:endParaRPr lang="en-US" sz="8000" dirty="0"/>
              </a:p>
            </p:txBody>
          </p:sp>
        </mc:Choice>
        <mc:Fallback>
          <p:sp>
            <p:nvSpPr>
              <p:cNvPr id="5" name="TextBox 4">
                <a:extLst>
                  <a:ext uri="{FF2B5EF4-FFF2-40B4-BE49-F238E27FC236}">
                    <a16:creationId xmlns:a16="http://schemas.microsoft.com/office/drawing/2014/main" id="{6F5F2976-EB6C-9C45-8C70-6590F4F78539}"/>
                  </a:ext>
                </a:extLst>
              </p:cNvPr>
              <p:cNvSpPr txBox="1">
                <a:spLocks noRot="1" noChangeAspect="1" noMove="1" noResize="1" noEditPoints="1" noAdjustHandles="1" noChangeArrowheads="1" noChangeShapeType="1" noTextEdit="1"/>
              </p:cNvSpPr>
              <p:nvPr/>
            </p:nvSpPr>
            <p:spPr>
              <a:xfrm>
                <a:off x="2846224" y="2732196"/>
                <a:ext cx="2434193" cy="1231106"/>
              </a:xfrm>
              <a:prstGeom prst="rect">
                <a:avLst/>
              </a:prstGeom>
              <a:blipFill>
                <a:blip r:embed="rId4"/>
                <a:stretch>
                  <a:fillRect l="-8290" r="-13990" b="-3367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08F60987-5566-B541-B18F-CF9CC5312A31}"/>
              </a:ext>
            </a:extLst>
          </p:cNvPr>
          <p:cNvPicPr>
            <a:picLocks noChangeAspect="1"/>
          </p:cNvPicPr>
          <p:nvPr/>
        </p:nvPicPr>
        <p:blipFill>
          <a:blip r:embed="rId5">
            <a:duotone>
              <a:schemeClr val="accent6">
                <a:shade val="45000"/>
                <a:satMod val="135000"/>
              </a:schemeClr>
              <a:prstClr val="white"/>
            </a:duotone>
          </a:blip>
          <a:stretch>
            <a:fillRect/>
          </a:stretch>
        </p:blipFill>
        <p:spPr>
          <a:xfrm>
            <a:off x="3727033" y="4453268"/>
            <a:ext cx="1072295" cy="536148"/>
          </a:xfrm>
          <a:prstGeom prst="rect">
            <a:avLst/>
          </a:prstGeom>
        </p:spPr>
      </p:pic>
      <p:pic>
        <p:nvPicPr>
          <p:cNvPr id="7" name="Picture 6">
            <a:extLst>
              <a:ext uri="{FF2B5EF4-FFF2-40B4-BE49-F238E27FC236}">
                <a16:creationId xmlns:a16="http://schemas.microsoft.com/office/drawing/2014/main" id="{A550E5FB-9AF4-AD45-8489-EC08D0DD3F6D}"/>
              </a:ext>
            </a:extLst>
          </p:cNvPr>
          <p:cNvPicPr>
            <a:picLocks noChangeAspect="1"/>
          </p:cNvPicPr>
          <p:nvPr/>
        </p:nvPicPr>
        <p:blipFill>
          <a:blip r:embed="rId5">
            <a:duotone>
              <a:prstClr val="black"/>
              <a:schemeClr val="accent3">
                <a:tint val="45000"/>
                <a:satMod val="400000"/>
              </a:schemeClr>
            </a:duotone>
          </a:blip>
          <a:stretch>
            <a:fillRect/>
          </a:stretch>
        </p:blipFill>
        <p:spPr>
          <a:xfrm>
            <a:off x="7763111" y="4468662"/>
            <a:ext cx="1072295" cy="536148"/>
          </a:xfrm>
          <a:prstGeom prst="rect">
            <a:avLst/>
          </a:prstGeom>
        </p:spPr>
      </p:pic>
    </p:spTree>
    <p:extLst>
      <p:ext uri="{BB962C8B-B14F-4D97-AF65-F5344CB8AC3E}">
        <p14:creationId xmlns:p14="http://schemas.microsoft.com/office/powerpoint/2010/main" val="2455284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p:txBody>
          <a:bodyPr/>
          <a:lstStyle/>
          <a:p>
            <a:r>
              <a:rPr lang="en-US" dirty="0"/>
              <a:t>Sandwich estimator</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A118B6A-867E-F94E-B1CD-649C69989621}"/>
                  </a:ext>
                </a:extLst>
              </p:cNvPr>
              <p:cNvSpPr txBox="1"/>
              <p:nvPr/>
            </p:nvSpPr>
            <p:spPr>
              <a:xfrm>
                <a:off x="2857049" y="2929235"/>
                <a:ext cx="6431825" cy="92333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sz="6000" b="0" i="0" smtClean="0">
                          <a:solidFill>
                            <a:schemeClr val="bg1"/>
                          </a:solidFill>
                          <a:latin typeface="Cambria Math" panose="02040503050406030204" pitchFamily="18" charset="0"/>
                        </a:rPr>
                        <m:t>var</m:t>
                      </m:r>
                      <m:d>
                        <m:dPr>
                          <m:ctrlPr>
                            <a:rPr lang="en-US" sz="6000" b="0" i="1" smtClean="0">
                              <a:solidFill>
                                <a:schemeClr val="bg1"/>
                              </a:solidFill>
                              <a:latin typeface="Cambria Math" panose="02040503050406030204" pitchFamily="18" charset="0"/>
                            </a:rPr>
                          </m:ctrlPr>
                        </m:dPr>
                        <m:e>
                          <m:r>
                            <a:rPr lang="en-US" sz="6000" b="1" i="1" smtClean="0">
                              <a:solidFill>
                                <a:schemeClr val="bg1"/>
                              </a:solidFill>
                              <a:latin typeface="Cambria Math" panose="02040503050406030204" pitchFamily="18" charset="0"/>
                            </a:rPr>
                            <m:t>𝜽</m:t>
                          </m:r>
                        </m:e>
                      </m:d>
                      <m:r>
                        <a:rPr lang="en-US" sz="6000" b="0" i="1" smtClean="0">
                          <a:solidFill>
                            <a:schemeClr val="bg1"/>
                          </a:solidFill>
                          <a:latin typeface="Cambria Math" panose="02040503050406030204" pitchFamily="18" charset="0"/>
                        </a:rPr>
                        <m:t>=</m:t>
                      </m:r>
                      <m:sSup>
                        <m:sSupPr>
                          <m:ctrlPr>
                            <a:rPr lang="en-US" sz="6000" b="0" i="1" smtClean="0">
                              <a:solidFill>
                                <a:schemeClr val="bg1"/>
                              </a:solidFill>
                              <a:latin typeface="Cambria Math" panose="02040503050406030204" pitchFamily="18" charset="0"/>
                            </a:rPr>
                          </m:ctrlPr>
                        </m:sSupPr>
                        <m:e>
                          <m:r>
                            <a:rPr lang="en-US" sz="6000" b="1" i="0" smtClean="0">
                              <a:solidFill>
                                <a:schemeClr val="bg1"/>
                              </a:solidFill>
                              <a:latin typeface="Cambria Math" panose="02040503050406030204" pitchFamily="18" charset="0"/>
                            </a:rPr>
                            <m:t>𝐀</m:t>
                          </m:r>
                        </m:e>
                        <m:sup>
                          <m:r>
                            <a:rPr lang="en-US" sz="6000" b="0" i="1" smtClean="0">
                              <a:solidFill>
                                <a:schemeClr val="bg1"/>
                              </a:solidFill>
                              <a:latin typeface="Cambria Math" panose="02040503050406030204" pitchFamily="18" charset="0"/>
                            </a:rPr>
                            <m:t>−1</m:t>
                          </m:r>
                        </m:sup>
                      </m:sSup>
                      <m:r>
                        <a:rPr lang="en-US" sz="6000" b="1" i="0" smtClean="0">
                          <a:solidFill>
                            <a:schemeClr val="bg1"/>
                          </a:solidFill>
                          <a:latin typeface="Cambria Math" panose="02040503050406030204" pitchFamily="18" charset="0"/>
                        </a:rPr>
                        <m:t>𝐁</m:t>
                      </m:r>
                      <m:sSup>
                        <m:sSupPr>
                          <m:ctrlPr>
                            <a:rPr lang="en-US" sz="6000" b="0" i="1" smtClean="0">
                              <a:solidFill>
                                <a:schemeClr val="bg1"/>
                              </a:solidFill>
                              <a:latin typeface="Cambria Math" panose="02040503050406030204" pitchFamily="18" charset="0"/>
                            </a:rPr>
                          </m:ctrlPr>
                        </m:sSupPr>
                        <m:e>
                          <m:r>
                            <a:rPr lang="en-US" sz="6000" b="1" i="0" smtClean="0">
                              <a:solidFill>
                                <a:schemeClr val="bg1"/>
                              </a:solidFill>
                              <a:latin typeface="Cambria Math" panose="02040503050406030204" pitchFamily="18" charset="0"/>
                            </a:rPr>
                            <m:t>𝐀</m:t>
                          </m:r>
                        </m:e>
                        <m:sup>
                          <m:r>
                            <a:rPr lang="en-US" sz="6000" b="0" i="1" smtClean="0">
                              <a:solidFill>
                                <a:schemeClr val="bg1"/>
                              </a:solidFill>
                              <a:latin typeface="Cambria Math" panose="02040503050406030204" pitchFamily="18" charset="0"/>
                            </a:rPr>
                            <m:t>−</m:t>
                          </m:r>
                          <m:r>
                            <a:rPr lang="en-US" sz="6000" b="0" i="1" smtClean="0">
                              <a:solidFill>
                                <a:schemeClr val="bg1"/>
                              </a:solidFill>
                              <a:latin typeface="Cambria Math" panose="02040503050406030204" pitchFamily="18" charset="0"/>
                            </a:rPr>
                            <m:t>𝑇</m:t>
                          </m:r>
                        </m:sup>
                      </m:sSup>
                    </m:oMath>
                  </m:oMathPara>
                </a14:m>
                <a:endParaRPr lang="en-US" sz="6000" dirty="0">
                  <a:solidFill>
                    <a:schemeClr val="bg1"/>
                  </a:solidFill>
                </a:endParaRPr>
              </a:p>
            </p:txBody>
          </p:sp>
        </mc:Choice>
        <mc:Fallback>
          <p:sp>
            <p:nvSpPr>
              <p:cNvPr id="6" name="TextBox 5">
                <a:extLst>
                  <a:ext uri="{FF2B5EF4-FFF2-40B4-BE49-F238E27FC236}">
                    <a16:creationId xmlns:a16="http://schemas.microsoft.com/office/drawing/2014/main" id="{6A118B6A-867E-F94E-B1CD-649C69989621}"/>
                  </a:ext>
                </a:extLst>
              </p:cNvPr>
              <p:cNvSpPr txBox="1">
                <a:spLocks noRot="1" noChangeAspect="1" noMove="1" noResize="1" noEditPoints="1" noAdjustHandles="1" noChangeArrowheads="1" noChangeShapeType="1" noTextEdit="1"/>
              </p:cNvSpPr>
              <p:nvPr/>
            </p:nvSpPr>
            <p:spPr>
              <a:xfrm>
                <a:off x="2857049" y="2929235"/>
                <a:ext cx="6431825" cy="923330"/>
              </a:xfrm>
              <a:prstGeom prst="rect">
                <a:avLst/>
              </a:prstGeom>
              <a:blipFill>
                <a:blip r:embed="rId2"/>
                <a:stretch>
                  <a:fillRect l="-986" r="-197" b="-684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A7DA060-980E-1C4D-92D1-42ED5000B581}"/>
                  </a:ext>
                </a:extLst>
              </p:cNvPr>
              <p:cNvSpPr txBox="1"/>
              <p:nvPr/>
            </p:nvSpPr>
            <p:spPr>
              <a:xfrm>
                <a:off x="3412701" y="4706391"/>
                <a:ext cx="5442837" cy="769441"/>
              </a:xfrm>
              <a:prstGeom prst="rect">
                <a:avLst/>
              </a:prstGeom>
              <a:noFill/>
            </p:spPr>
            <p:txBody>
              <a:bodyPr wrap="none" lIns="0" tIns="0" rIns="0" bIns="0" rtlCol="0">
                <a:spAutoFit/>
              </a:bodyPr>
              <a:lstStyle/>
              <a:p>
                <a14:m>
                  <m:oMath xmlns:m="http://schemas.openxmlformats.org/officeDocument/2006/math">
                    <m:r>
                      <a:rPr lang="en-US" sz="5000" b="1" i="0" smtClean="0">
                        <a:solidFill>
                          <a:schemeClr val="bg1"/>
                        </a:solidFill>
                        <a:latin typeface="Cambria Math" panose="02040503050406030204" pitchFamily="18" charset="0"/>
                      </a:rPr>
                      <m:t>𝐁</m:t>
                    </m:r>
                    <m:r>
                      <a:rPr lang="en-US" sz="5000" b="0" i="1" smtClean="0">
                        <a:solidFill>
                          <a:schemeClr val="bg1"/>
                        </a:solidFill>
                        <a:latin typeface="Cambria Math" panose="02040503050406030204" pitchFamily="18" charset="0"/>
                      </a:rPr>
                      <m:t>=</m:t>
                    </m:r>
                    <m:r>
                      <a:rPr lang="en-US" sz="5000" b="0" i="1" smtClean="0">
                        <a:solidFill>
                          <a:schemeClr val="bg1"/>
                        </a:solidFill>
                        <a:latin typeface="Cambria Math" panose="02040503050406030204" pitchFamily="18" charset="0"/>
                      </a:rPr>
                      <m:t>𝐸</m:t>
                    </m:r>
                    <m:d>
                      <m:dPr>
                        <m:begChr m:val="["/>
                        <m:endChr m:val="]"/>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𝒖</m:t>
                        </m:r>
                        <m:d>
                          <m:dPr>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𝜽</m:t>
                            </m:r>
                          </m:e>
                        </m:d>
                        <m:r>
                          <a:rPr lang="en-US" sz="5000" b="1" i="1" smtClean="0">
                            <a:solidFill>
                              <a:schemeClr val="bg1"/>
                            </a:solidFill>
                            <a:latin typeface="Cambria Math" panose="02040503050406030204" pitchFamily="18" charset="0"/>
                          </a:rPr>
                          <m:t>𝒖</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𝜽</m:t>
                                </m:r>
                              </m:e>
                            </m:d>
                          </m:e>
                          <m:sup>
                            <m:r>
                              <a:rPr lang="en-US" sz="5000" b="0" i="1" smtClean="0">
                                <a:solidFill>
                                  <a:schemeClr val="bg1"/>
                                </a:solidFill>
                                <a:latin typeface="Cambria Math" panose="02040503050406030204" pitchFamily="18" charset="0"/>
                              </a:rPr>
                              <m:t>𝑇</m:t>
                            </m:r>
                          </m:sup>
                        </m:sSup>
                      </m:e>
                    </m:d>
                    <m:r>
                      <a:rPr lang="en-US" sz="5000" b="0" i="1" smtClean="0">
                        <a:solidFill>
                          <a:schemeClr val="bg1"/>
                        </a:solidFill>
                        <a:latin typeface="Cambria Math" panose="02040503050406030204" pitchFamily="18" charset="0"/>
                      </a:rPr>
                      <m:t> </m:t>
                    </m:r>
                  </m:oMath>
                </a14:m>
                <a:r>
                  <a:rPr lang="en-US" sz="5000" dirty="0">
                    <a:solidFill>
                      <a:schemeClr val="bg1"/>
                    </a:solidFill>
                  </a:rPr>
                  <a:t> </a:t>
                </a:r>
              </a:p>
            </p:txBody>
          </p:sp>
        </mc:Choice>
        <mc:Fallback>
          <p:sp>
            <p:nvSpPr>
              <p:cNvPr id="7" name="TextBox 6">
                <a:extLst>
                  <a:ext uri="{FF2B5EF4-FFF2-40B4-BE49-F238E27FC236}">
                    <a16:creationId xmlns:a16="http://schemas.microsoft.com/office/drawing/2014/main" id="{9A7DA060-980E-1C4D-92D1-42ED5000B581}"/>
                  </a:ext>
                </a:extLst>
              </p:cNvPr>
              <p:cNvSpPr txBox="1">
                <a:spLocks noRot="1" noChangeAspect="1" noMove="1" noResize="1" noEditPoints="1" noAdjustHandles="1" noChangeArrowheads="1" noChangeShapeType="1" noTextEdit="1"/>
              </p:cNvSpPr>
              <p:nvPr/>
            </p:nvSpPr>
            <p:spPr>
              <a:xfrm>
                <a:off x="3412701" y="4706391"/>
                <a:ext cx="5442837" cy="769441"/>
              </a:xfrm>
              <a:prstGeom prst="rect">
                <a:avLst/>
              </a:prstGeom>
              <a:blipFill>
                <a:blip r:embed="rId3"/>
                <a:stretch>
                  <a:fillRect l="-3730" t="-8197" r="-2331" b="-37705"/>
                </a:stretch>
              </a:blipFill>
            </p:spPr>
            <p:txBody>
              <a:bodyPr/>
              <a:lstStyle/>
              <a:p>
                <a:r>
                  <a:rPr lang="en-US">
                    <a:noFill/>
                  </a:rPr>
                  <a:t> </a:t>
                </a:r>
              </a:p>
            </p:txBody>
          </p:sp>
        </mc:Fallback>
      </mc:AlternateContent>
    </p:spTree>
    <p:extLst>
      <p:ext uri="{BB962C8B-B14F-4D97-AF65-F5344CB8AC3E}">
        <p14:creationId xmlns:p14="http://schemas.microsoft.com/office/powerpoint/2010/main" val="35969693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AC2AE-68D5-5C43-A1E3-D5DF0D613E0B}"/>
              </a:ext>
            </a:extLst>
          </p:cNvPr>
          <p:cNvSpPr>
            <a:spLocks noGrp="1"/>
          </p:cNvSpPr>
          <p:nvPr>
            <p:ph type="title"/>
          </p:nvPr>
        </p:nvSpPr>
        <p:spPr/>
        <p:txBody>
          <a:bodyPr/>
          <a:lstStyle/>
          <a:p>
            <a:r>
              <a:rPr lang="en-US" dirty="0"/>
              <a:t>Sensitivity to Unmeasured Confounders: A Tipping Point Analysis</a:t>
            </a:r>
          </a:p>
        </p:txBody>
      </p:sp>
    </p:spTree>
    <p:extLst>
      <p:ext uri="{BB962C8B-B14F-4D97-AF65-F5344CB8AC3E}">
        <p14:creationId xmlns:p14="http://schemas.microsoft.com/office/powerpoint/2010/main" val="40444030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solidFill>
                  <a:schemeClr val="bg1"/>
                </a:solidFill>
                <a:latin typeface="Franklin Gothic Heavy" charset="0"/>
                <a:ea typeface="Franklin Gothic Heavy" charset="0"/>
                <a:cs typeface="Franklin Gothic Heavy" charset="0"/>
              </a:rPr>
              <a:t>Meaningful confounders</a:t>
            </a:r>
          </a:p>
        </p:txBody>
      </p:sp>
      <p:sp>
        <p:nvSpPr>
          <p:cNvPr id="3" name="Content Placeholder 2"/>
          <p:cNvSpPr>
            <a:spLocks noGrp="1"/>
          </p:cNvSpPr>
          <p:nvPr>
            <p:ph idx="1"/>
          </p:nvPr>
        </p:nvSpPr>
        <p:spPr/>
        <p:txBody>
          <a:bodyPr>
            <a:normAutofit/>
          </a:bodyPr>
          <a:lstStyle/>
          <a:p>
            <a:pPr marL="0" indent="0">
              <a:buNone/>
            </a:pPr>
            <a:r>
              <a:rPr lang="en-US" sz="3200" dirty="0">
                <a:solidFill>
                  <a:schemeClr val="bg1"/>
                </a:solidFill>
                <a:latin typeface="Franklin Gothic Medium" charset="0"/>
                <a:ea typeface="Franklin Gothic Medium" charset="0"/>
                <a:cs typeface="Franklin Gothic Medium" charset="0"/>
              </a:rPr>
              <a:t>1. How </a:t>
            </a:r>
            <a:r>
              <a:rPr lang="en-US" sz="3200" b="1" dirty="0">
                <a:solidFill>
                  <a:schemeClr val="accent4"/>
                </a:solidFill>
                <a:latin typeface="Franklin Gothic Medium" charset="0"/>
                <a:ea typeface="Franklin Gothic Medium" charset="0"/>
                <a:cs typeface="Franklin Gothic Medium" charset="0"/>
              </a:rPr>
              <a:t>imbalanced</a:t>
            </a:r>
            <a:r>
              <a:rPr lang="en-US" sz="3200" dirty="0">
                <a:solidFill>
                  <a:srgbClr val="79D758"/>
                </a:solidFill>
                <a:latin typeface="Franklin Gothic Medium" charset="0"/>
                <a:ea typeface="Franklin Gothic Medium" charset="0"/>
                <a:cs typeface="Franklin Gothic Medium" charset="0"/>
              </a:rPr>
              <a:t> </a:t>
            </a:r>
            <a:r>
              <a:rPr lang="en-US" sz="3200" dirty="0">
                <a:solidFill>
                  <a:schemeClr val="bg1"/>
                </a:solidFill>
                <a:latin typeface="Franklin Gothic Medium" charset="0"/>
                <a:ea typeface="Franklin Gothic Medium" charset="0"/>
                <a:cs typeface="Franklin Gothic Medium" charset="0"/>
              </a:rPr>
              <a:t>is the confounder between the exposure groups?</a:t>
            </a:r>
          </a:p>
          <a:p>
            <a:pPr marL="514350" indent="-514350">
              <a:buAutoNum type="arabicPeriod"/>
            </a:pPr>
            <a:endParaRPr lang="en-US" sz="3200" dirty="0">
              <a:solidFill>
                <a:schemeClr val="bg1"/>
              </a:solidFill>
              <a:latin typeface="Franklin Gothic Medium" charset="0"/>
              <a:ea typeface="Franklin Gothic Medium" charset="0"/>
              <a:cs typeface="Franklin Gothic Medium" charset="0"/>
            </a:endParaRPr>
          </a:p>
          <a:p>
            <a:pPr marL="0" indent="0">
              <a:buNone/>
            </a:pPr>
            <a:r>
              <a:rPr lang="en-US" sz="3200" dirty="0">
                <a:solidFill>
                  <a:schemeClr val="bg1"/>
                </a:solidFill>
                <a:latin typeface="Franklin Gothic Medium" charset="0"/>
                <a:ea typeface="Franklin Gothic Medium" charset="0"/>
                <a:cs typeface="Franklin Gothic Medium" charset="0"/>
              </a:rPr>
              <a:t>2. How </a:t>
            </a:r>
            <a:r>
              <a:rPr lang="en-US" sz="3200" b="1" dirty="0">
                <a:solidFill>
                  <a:schemeClr val="accent4"/>
                </a:solidFill>
                <a:latin typeface="Franklin Gothic Medium" charset="0"/>
                <a:ea typeface="Franklin Gothic Medium" charset="0"/>
                <a:cs typeface="Franklin Gothic Medium" charset="0"/>
              </a:rPr>
              <a:t>predictive</a:t>
            </a:r>
            <a:r>
              <a:rPr lang="en-US" sz="3200" dirty="0">
                <a:solidFill>
                  <a:srgbClr val="79D758"/>
                </a:solidFill>
                <a:latin typeface="Franklin Gothic Medium" charset="0"/>
                <a:ea typeface="Franklin Gothic Medium" charset="0"/>
                <a:cs typeface="Franklin Gothic Medium" charset="0"/>
              </a:rPr>
              <a:t> </a:t>
            </a:r>
            <a:r>
              <a:rPr lang="en-US" sz="3200" dirty="0">
                <a:solidFill>
                  <a:schemeClr val="bg1"/>
                </a:solidFill>
                <a:latin typeface="Franklin Gothic Medium" charset="0"/>
                <a:ea typeface="Franklin Gothic Medium" charset="0"/>
                <a:cs typeface="Franklin Gothic Medium" charset="0"/>
              </a:rPr>
              <a:t>is the confounder of the outcome?</a:t>
            </a:r>
          </a:p>
        </p:txBody>
      </p:sp>
    </p:spTree>
    <p:extLst>
      <p:ext uri="{BB962C8B-B14F-4D97-AF65-F5344CB8AC3E}">
        <p14:creationId xmlns:p14="http://schemas.microsoft.com/office/powerpoint/2010/main" val="15987828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59FC70-4E8C-FA44-8ACC-335DEDF20215}"/>
              </a:ext>
            </a:extLst>
          </p:cNvPr>
          <p:cNvSpPr>
            <a:spLocks noGrp="1"/>
          </p:cNvSpPr>
          <p:nvPr>
            <p:ph type="title"/>
          </p:nvPr>
        </p:nvSpPr>
        <p:spPr>
          <a:xfrm>
            <a:off x="838200" y="365125"/>
            <a:ext cx="10515600" cy="1325563"/>
          </a:xfrm>
        </p:spPr>
        <p:txBody>
          <a:bodyPr>
            <a:normAutofit/>
          </a:bodyPr>
          <a:lstStyle/>
          <a:p>
            <a:r>
              <a:rPr lang="en-US" sz="6000" dirty="0">
                <a:solidFill>
                  <a:schemeClr val="bg1"/>
                </a:solidFill>
                <a:latin typeface="Franklin Gothic Heavy" charset="0"/>
                <a:ea typeface="Franklin Gothic Heavy" charset="0"/>
                <a:cs typeface="Franklin Gothic Heavy" charset="0"/>
              </a:rPr>
              <a:t>Confounding</a:t>
            </a:r>
          </a:p>
        </p:txBody>
      </p:sp>
      <p:sp>
        <p:nvSpPr>
          <p:cNvPr id="8" name="TextBox 7">
            <a:extLst>
              <a:ext uri="{FF2B5EF4-FFF2-40B4-BE49-F238E27FC236}">
                <a16:creationId xmlns:a16="http://schemas.microsoft.com/office/drawing/2014/main" id="{FD4ABAA6-2E60-1943-823E-3DBC819192B3}"/>
              </a:ext>
            </a:extLst>
          </p:cNvPr>
          <p:cNvSpPr txBox="1"/>
          <p:nvPr/>
        </p:nvSpPr>
        <p:spPr>
          <a:xfrm>
            <a:off x="1744637" y="4552661"/>
            <a:ext cx="2710319" cy="666786"/>
          </a:xfrm>
          <a:prstGeom prst="rect">
            <a:avLst/>
          </a:prstGeom>
          <a:noFill/>
        </p:spPr>
        <p:txBody>
          <a:bodyPr wrap="square" rtlCol="0">
            <a:spAutoFit/>
          </a:bodyPr>
          <a:lstStyle/>
          <a:p>
            <a:r>
              <a:rPr lang="en-US" sz="3733" b="1" dirty="0">
                <a:solidFill>
                  <a:schemeClr val="accent4"/>
                </a:solidFill>
                <a:latin typeface="Franklin Gothic Heavy" charset="0"/>
                <a:ea typeface="Franklin Gothic Heavy" charset="0"/>
                <a:cs typeface="Franklin Gothic Heavy" charset="0"/>
              </a:rPr>
              <a:t>Exposure</a:t>
            </a:r>
            <a:endParaRPr lang="en-US" sz="2133" b="1" dirty="0">
              <a:solidFill>
                <a:schemeClr val="accent4"/>
              </a:solidFill>
              <a:latin typeface="Franklin Gothic Heavy" charset="0"/>
              <a:ea typeface="Franklin Gothic Heavy" charset="0"/>
              <a:cs typeface="Franklin Gothic Heavy" charset="0"/>
            </a:endParaRPr>
          </a:p>
        </p:txBody>
      </p:sp>
      <p:sp>
        <p:nvSpPr>
          <p:cNvPr id="9" name="TextBox 8">
            <a:extLst>
              <a:ext uri="{FF2B5EF4-FFF2-40B4-BE49-F238E27FC236}">
                <a16:creationId xmlns:a16="http://schemas.microsoft.com/office/drawing/2014/main" id="{01CC116C-7A8D-DD4D-AA67-FDFB740C8823}"/>
              </a:ext>
            </a:extLst>
          </p:cNvPr>
          <p:cNvSpPr txBox="1"/>
          <p:nvPr/>
        </p:nvSpPr>
        <p:spPr>
          <a:xfrm>
            <a:off x="7650137" y="4552661"/>
            <a:ext cx="2710319" cy="666786"/>
          </a:xfrm>
          <a:prstGeom prst="rect">
            <a:avLst/>
          </a:prstGeom>
          <a:noFill/>
        </p:spPr>
        <p:txBody>
          <a:bodyPr wrap="square" rtlCol="0">
            <a:spAutoFit/>
          </a:bodyPr>
          <a:lstStyle/>
          <a:p>
            <a:r>
              <a:rPr lang="en-US" sz="3733" b="1" dirty="0">
                <a:solidFill>
                  <a:schemeClr val="accent4">
                    <a:lumMod val="50000"/>
                  </a:schemeClr>
                </a:solidFill>
                <a:latin typeface="Franklin Gothic Heavy" charset="0"/>
                <a:ea typeface="Franklin Gothic Heavy" charset="0"/>
                <a:cs typeface="Franklin Gothic Heavy" charset="0"/>
              </a:rPr>
              <a:t>Outcome</a:t>
            </a:r>
            <a:endParaRPr lang="en-US" sz="2133" b="1" dirty="0">
              <a:solidFill>
                <a:schemeClr val="accent4">
                  <a:lumMod val="50000"/>
                </a:schemeClr>
              </a:solidFill>
              <a:latin typeface="Franklin Gothic Heavy" charset="0"/>
              <a:ea typeface="Franklin Gothic Heavy" charset="0"/>
              <a:cs typeface="Franklin Gothic Heavy" charset="0"/>
            </a:endParaRPr>
          </a:p>
        </p:txBody>
      </p:sp>
      <p:sp>
        <p:nvSpPr>
          <p:cNvPr id="10" name="TextBox 9">
            <a:extLst>
              <a:ext uri="{FF2B5EF4-FFF2-40B4-BE49-F238E27FC236}">
                <a16:creationId xmlns:a16="http://schemas.microsoft.com/office/drawing/2014/main" id="{842B83A5-4C27-DE48-B235-04F7048E3ADD}"/>
              </a:ext>
            </a:extLst>
          </p:cNvPr>
          <p:cNvSpPr txBox="1"/>
          <p:nvPr/>
        </p:nvSpPr>
        <p:spPr>
          <a:xfrm>
            <a:off x="4565151" y="2724114"/>
            <a:ext cx="2909297" cy="666786"/>
          </a:xfrm>
          <a:prstGeom prst="rect">
            <a:avLst/>
          </a:prstGeom>
          <a:noFill/>
        </p:spPr>
        <p:txBody>
          <a:bodyPr wrap="square" rtlCol="0">
            <a:spAutoFit/>
          </a:bodyPr>
          <a:lstStyle/>
          <a:p>
            <a:r>
              <a:rPr lang="en-US" sz="3733" b="1" dirty="0">
                <a:solidFill>
                  <a:srgbClr val="FFC000"/>
                </a:solidFill>
                <a:latin typeface="Franklin Gothic Heavy" charset="0"/>
                <a:ea typeface="Franklin Gothic Heavy" charset="0"/>
                <a:cs typeface="Franklin Gothic Heavy" charset="0"/>
              </a:rPr>
              <a:t>Confounder</a:t>
            </a:r>
            <a:endParaRPr lang="en-US" sz="2133" b="1" dirty="0">
              <a:solidFill>
                <a:srgbClr val="FFC000"/>
              </a:solidFill>
              <a:latin typeface="Franklin Gothic Heavy" charset="0"/>
              <a:ea typeface="Franklin Gothic Heavy" charset="0"/>
              <a:cs typeface="Franklin Gothic Heavy" charset="0"/>
            </a:endParaRPr>
          </a:p>
        </p:txBody>
      </p:sp>
      <p:cxnSp>
        <p:nvCxnSpPr>
          <p:cNvPr id="12" name="Straight Arrow Connector 11">
            <a:extLst>
              <a:ext uri="{FF2B5EF4-FFF2-40B4-BE49-F238E27FC236}">
                <a16:creationId xmlns:a16="http://schemas.microsoft.com/office/drawing/2014/main" id="{295CA80B-79A4-CE41-B645-0387B81C571D}"/>
              </a:ext>
            </a:extLst>
          </p:cNvPr>
          <p:cNvCxnSpPr/>
          <p:nvPr/>
        </p:nvCxnSpPr>
        <p:spPr>
          <a:xfrm>
            <a:off x="4353356" y="4886054"/>
            <a:ext cx="3086100" cy="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57239DC-8968-4348-B59E-61945DF1AF8D}"/>
              </a:ext>
            </a:extLst>
          </p:cNvPr>
          <p:cNvCxnSpPr>
            <a:cxnSpLocks/>
          </p:cNvCxnSpPr>
          <p:nvPr/>
        </p:nvCxnSpPr>
        <p:spPr>
          <a:xfrm>
            <a:off x="6817156" y="3390900"/>
            <a:ext cx="1742644" cy="116176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B4CC389-2CC0-2642-8AFA-032234FF34E2}"/>
              </a:ext>
            </a:extLst>
          </p:cNvPr>
          <p:cNvCxnSpPr>
            <a:cxnSpLocks/>
          </p:cNvCxnSpPr>
          <p:nvPr/>
        </p:nvCxnSpPr>
        <p:spPr>
          <a:xfrm flipH="1">
            <a:off x="3489380" y="3390900"/>
            <a:ext cx="1742644" cy="116176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141684D2-FF44-0E4B-B623-087F0DF0DB9E}"/>
              </a:ext>
            </a:extLst>
          </p:cNvPr>
          <p:cNvPicPr>
            <a:picLocks noChangeAspect="1"/>
          </p:cNvPicPr>
          <p:nvPr/>
        </p:nvPicPr>
        <p:blipFill>
          <a:blip r:embed="rId2">
            <a:duotone>
              <a:schemeClr val="accent6">
                <a:shade val="45000"/>
                <a:satMod val="135000"/>
              </a:schemeClr>
              <a:prstClr val="white"/>
            </a:duotone>
          </a:blip>
          <a:stretch>
            <a:fillRect/>
          </a:stretch>
        </p:blipFill>
        <p:spPr>
          <a:xfrm flipH="1">
            <a:off x="1744637" y="4180349"/>
            <a:ext cx="876314" cy="673666"/>
          </a:xfrm>
          <a:prstGeom prst="rect">
            <a:avLst/>
          </a:prstGeom>
        </p:spPr>
      </p:pic>
      <p:pic>
        <p:nvPicPr>
          <p:cNvPr id="14" name="Picture 13">
            <a:extLst>
              <a:ext uri="{FF2B5EF4-FFF2-40B4-BE49-F238E27FC236}">
                <a16:creationId xmlns:a16="http://schemas.microsoft.com/office/drawing/2014/main" id="{839E128C-8A46-FF47-8C09-DD04962B1D2B}"/>
              </a:ext>
            </a:extLst>
          </p:cNvPr>
          <p:cNvPicPr>
            <a:picLocks noChangeAspect="1"/>
          </p:cNvPicPr>
          <p:nvPr/>
        </p:nvPicPr>
        <p:blipFill>
          <a:blip r:embed="rId3">
            <a:duotone>
              <a:schemeClr val="accent2">
                <a:shade val="45000"/>
                <a:satMod val="135000"/>
              </a:schemeClr>
              <a:prstClr val="white"/>
            </a:duotone>
          </a:blip>
          <a:stretch>
            <a:fillRect/>
          </a:stretch>
        </p:blipFill>
        <p:spPr>
          <a:xfrm>
            <a:off x="6019799" y="2127613"/>
            <a:ext cx="1263287" cy="1263287"/>
          </a:xfrm>
          <a:prstGeom prst="rect">
            <a:avLst/>
          </a:prstGeom>
        </p:spPr>
      </p:pic>
    </p:spTree>
    <p:extLst>
      <p:ext uri="{BB962C8B-B14F-4D97-AF65-F5344CB8AC3E}">
        <p14:creationId xmlns:p14="http://schemas.microsoft.com/office/powerpoint/2010/main" val="1091968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solidFill>
                  <a:schemeClr val="bg1"/>
                </a:solidFill>
                <a:latin typeface="Franklin Gothic Heavy" charset="0"/>
                <a:ea typeface="Franklin Gothic Heavy" charset="0"/>
                <a:cs typeface="Franklin Gothic Heavy" charset="0"/>
              </a:rPr>
              <a:t>Meaningful confounders</a:t>
            </a:r>
          </a:p>
        </p:txBody>
      </p:sp>
      <p:sp>
        <p:nvSpPr>
          <p:cNvPr id="3" name="Content Placeholder 2"/>
          <p:cNvSpPr>
            <a:spLocks noGrp="1"/>
          </p:cNvSpPr>
          <p:nvPr>
            <p:ph idx="1"/>
          </p:nvPr>
        </p:nvSpPr>
        <p:spPr/>
        <p:txBody>
          <a:bodyPr>
            <a:normAutofit/>
          </a:bodyPr>
          <a:lstStyle/>
          <a:p>
            <a:pPr marL="0" indent="0">
              <a:buNone/>
            </a:pPr>
            <a:r>
              <a:rPr lang="en-US" sz="3200" dirty="0">
                <a:solidFill>
                  <a:schemeClr val="bg1"/>
                </a:solidFill>
                <a:latin typeface="Franklin Gothic Medium" charset="0"/>
                <a:ea typeface="Franklin Gothic Medium" charset="0"/>
                <a:cs typeface="Franklin Gothic Medium" charset="0"/>
              </a:rPr>
              <a:t>1. How </a:t>
            </a:r>
            <a:r>
              <a:rPr lang="en-US" sz="3200" b="1" dirty="0">
                <a:solidFill>
                  <a:schemeClr val="accent4"/>
                </a:solidFill>
                <a:latin typeface="Franklin Gothic Medium" charset="0"/>
                <a:ea typeface="Franklin Gothic Medium" charset="0"/>
                <a:cs typeface="Franklin Gothic Medium" charset="0"/>
              </a:rPr>
              <a:t>imbalanced</a:t>
            </a:r>
            <a:r>
              <a:rPr lang="en-US" sz="3200" dirty="0">
                <a:solidFill>
                  <a:srgbClr val="79D758"/>
                </a:solidFill>
                <a:latin typeface="Franklin Gothic Medium" charset="0"/>
                <a:ea typeface="Franklin Gothic Medium" charset="0"/>
                <a:cs typeface="Franklin Gothic Medium" charset="0"/>
              </a:rPr>
              <a:t> </a:t>
            </a:r>
            <a:r>
              <a:rPr lang="en-US" sz="3200" dirty="0">
                <a:solidFill>
                  <a:schemeClr val="bg1"/>
                </a:solidFill>
                <a:latin typeface="Franklin Gothic Medium" charset="0"/>
                <a:ea typeface="Franklin Gothic Medium" charset="0"/>
                <a:cs typeface="Franklin Gothic Medium" charset="0"/>
              </a:rPr>
              <a:t>is the confounder between the exposure groups?</a:t>
            </a:r>
          </a:p>
          <a:p>
            <a:pPr marL="514350" indent="-514350">
              <a:buAutoNum type="arabicPeriod"/>
            </a:pPr>
            <a:endParaRPr lang="en-US" sz="3200" dirty="0">
              <a:solidFill>
                <a:schemeClr val="bg1"/>
              </a:solidFill>
              <a:latin typeface="Franklin Gothic Medium" charset="0"/>
              <a:ea typeface="Franklin Gothic Medium" charset="0"/>
              <a:cs typeface="Franklin Gothic Medium" charset="0"/>
            </a:endParaRPr>
          </a:p>
          <a:p>
            <a:pPr marL="0" indent="0">
              <a:buNone/>
            </a:pPr>
            <a:r>
              <a:rPr lang="en-US" sz="3200" dirty="0">
                <a:solidFill>
                  <a:schemeClr val="bg1"/>
                </a:solidFill>
                <a:latin typeface="Franklin Gothic Medium" charset="0"/>
                <a:ea typeface="Franklin Gothic Medium" charset="0"/>
                <a:cs typeface="Franklin Gothic Medium" charset="0"/>
              </a:rPr>
              <a:t>2. How </a:t>
            </a:r>
            <a:r>
              <a:rPr lang="en-US" sz="3200" b="1" dirty="0">
                <a:solidFill>
                  <a:schemeClr val="accent4"/>
                </a:solidFill>
                <a:latin typeface="Franklin Gothic Medium" charset="0"/>
                <a:ea typeface="Franklin Gothic Medium" charset="0"/>
                <a:cs typeface="Franklin Gothic Medium" charset="0"/>
              </a:rPr>
              <a:t>predictive</a:t>
            </a:r>
            <a:r>
              <a:rPr lang="en-US" sz="3200" dirty="0">
                <a:solidFill>
                  <a:srgbClr val="79D758"/>
                </a:solidFill>
                <a:latin typeface="Franklin Gothic Medium" charset="0"/>
                <a:ea typeface="Franklin Gothic Medium" charset="0"/>
                <a:cs typeface="Franklin Gothic Medium" charset="0"/>
              </a:rPr>
              <a:t> </a:t>
            </a:r>
            <a:r>
              <a:rPr lang="en-US" sz="3200" dirty="0">
                <a:solidFill>
                  <a:schemeClr val="bg1"/>
                </a:solidFill>
                <a:latin typeface="Franklin Gothic Medium" charset="0"/>
                <a:ea typeface="Franklin Gothic Medium" charset="0"/>
                <a:cs typeface="Franklin Gothic Medium" charset="0"/>
              </a:rPr>
              <a:t>is the confounder of the outcome?</a:t>
            </a:r>
          </a:p>
        </p:txBody>
      </p:sp>
    </p:spTree>
    <p:extLst>
      <p:ext uri="{BB962C8B-B14F-4D97-AF65-F5344CB8AC3E}">
        <p14:creationId xmlns:p14="http://schemas.microsoft.com/office/powerpoint/2010/main" val="30892849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59FC70-4E8C-FA44-8ACC-335DEDF20215}"/>
              </a:ext>
            </a:extLst>
          </p:cNvPr>
          <p:cNvSpPr>
            <a:spLocks noGrp="1"/>
          </p:cNvSpPr>
          <p:nvPr>
            <p:ph type="title"/>
          </p:nvPr>
        </p:nvSpPr>
        <p:spPr>
          <a:xfrm>
            <a:off x="838200" y="365125"/>
            <a:ext cx="10515600" cy="1325563"/>
          </a:xfrm>
        </p:spPr>
        <p:txBody>
          <a:bodyPr>
            <a:normAutofit/>
          </a:bodyPr>
          <a:lstStyle/>
          <a:p>
            <a:r>
              <a:rPr lang="en-US" sz="6000" dirty="0">
                <a:solidFill>
                  <a:schemeClr val="bg1"/>
                </a:solidFill>
                <a:latin typeface="Franklin Gothic Heavy" charset="0"/>
                <a:ea typeface="Franklin Gothic Heavy" charset="0"/>
                <a:cs typeface="Franklin Gothic Heavy" charset="0"/>
              </a:rPr>
              <a:t>Confounding</a:t>
            </a:r>
          </a:p>
        </p:txBody>
      </p:sp>
      <p:sp>
        <p:nvSpPr>
          <p:cNvPr id="8" name="TextBox 7">
            <a:extLst>
              <a:ext uri="{FF2B5EF4-FFF2-40B4-BE49-F238E27FC236}">
                <a16:creationId xmlns:a16="http://schemas.microsoft.com/office/drawing/2014/main" id="{FD4ABAA6-2E60-1943-823E-3DBC819192B3}"/>
              </a:ext>
            </a:extLst>
          </p:cNvPr>
          <p:cNvSpPr txBox="1"/>
          <p:nvPr/>
        </p:nvSpPr>
        <p:spPr>
          <a:xfrm>
            <a:off x="1744637" y="4552661"/>
            <a:ext cx="2710319" cy="666786"/>
          </a:xfrm>
          <a:prstGeom prst="rect">
            <a:avLst/>
          </a:prstGeom>
          <a:noFill/>
        </p:spPr>
        <p:txBody>
          <a:bodyPr wrap="square" rtlCol="0">
            <a:spAutoFit/>
          </a:bodyPr>
          <a:lstStyle/>
          <a:p>
            <a:r>
              <a:rPr lang="en-US" sz="3733" b="1" dirty="0">
                <a:solidFill>
                  <a:schemeClr val="accent4">
                    <a:lumMod val="50000"/>
                  </a:schemeClr>
                </a:solidFill>
                <a:latin typeface="Franklin Gothic Heavy" charset="0"/>
                <a:ea typeface="Franklin Gothic Heavy" charset="0"/>
                <a:cs typeface="Franklin Gothic Heavy" charset="0"/>
              </a:rPr>
              <a:t>Exposure</a:t>
            </a:r>
            <a:endParaRPr lang="en-US" sz="2133" b="1" dirty="0">
              <a:solidFill>
                <a:schemeClr val="accent4">
                  <a:lumMod val="50000"/>
                </a:schemeClr>
              </a:solidFill>
              <a:latin typeface="Franklin Gothic Heavy" charset="0"/>
              <a:ea typeface="Franklin Gothic Heavy" charset="0"/>
              <a:cs typeface="Franklin Gothic Heavy" charset="0"/>
            </a:endParaRPr>
          </a:p>
        </p:txBody>
      </p:sp>
      <p:sp>
        <p:nvSpPr>
          <p:cNvPr id="9" name="TextBox 8">
            <a:extLst>
              <a:ext uri="{FF2B5EF4-FFF2-40B4-BE49-F238E27FC236}">
                <a16:creationId xmlns:a16="http://schemas.microsoft.com/office/drawing/2014/main" id="{01CC116C-7A8D-DD4D-AA67-FDFB740C8823}"/>
              </a:ext>
            </a:extLst>
          </p:cNvPr>
          <p:cNvSpPr txBox="1"/>
          <p:nvPr/>
        </p:nvSpPr>
        <p:spPr>
          <a:xfrm>
            <a:off x="7650137" y="4552661"/>
            <a:ext cx="2710319" cy="666786"/>
          </a:xfrm>
          <a:prstGeom prst="rect">
            <a:avLst/>
          </a:prstGeom>
          <a:noFill/>
        </p:spPr>
        <p:txBody>
          <a:bodyPr wrap="square" rtlCol="0">
            <a:spAutoFit/>
          </a:bodyPr>
          <a:lstStyle/>
          <a:p>
            <a:r>
              <a:rPr lang="en-US" sz="3733" b="1" dirty="0">
                <a:solidFill>
                  <a:schemeClr val="accent4"/>
                </a:solidFill>
                <a:latin typeface="Franklin Gothic Heavy" charset="0"/>
                <a:ea typeface="Franklin Gothic Heavy" charset="0"/>
                <a:cs typeface="Franklin Gothic Heavy" charset="0"/>
              </a:rPr>
              <a:t>Outcome</a:t>
            </a:r>
            <a:endParaRPr lang="en-US" sz="2133" b="1" dirty="0">
              <a:solidFill>
                <a:schemeClr val="accent4"/>
              </a:solidFill>
              <a:latin typeface="Franklin Gothic Heavy" charset="0"/>
              <a:ea typeface="Franklin Gothic Heavy" charset="0"/>
              <a:cs typeface="Franklin Gothic Heavy" charset="0"/>
            </a:endParaRPr>
          </a:p>
        </p:txBody>
      </p:sp>
      <p:sp>
        <p:nvSpPr>
          <p:cNvPr id="10" name="TextBox 9">
            <a:extLst>
              <a:ext uri="{FF2B5EF4-FFF2-40B4-BE49-F238E27FC236}">
                <a16:creationId xmlns:a16="http://schemas.microsoft.com/office/drawing/2014/main" id="{842B83A5-4C27-DE48-B235-04F7048E3ADD}"/>
              </a:ext>
            </a:extLst>
          </p:cNvPr>
          <p:cNvSpPr txBox="1"/>
          <p:nvPr/>
        </p:nvSpPr>
        <p:spPr>
          <a:xfrm>
            <a:off x="4565151" y="2724114"/>
            <a:ext cx="2909297" cy="666786"/>
          </a:xfrm>
          <a:prstGeom prst="rect">
            <a:avLst/>
          </a:prstGeom>
          <a:noFill/>
        </p:spPr>
        <p:txBody>
          <a:bodyPr wrap="square" rtlCol="0">
            <a:spAutoFit/>
          </a:bodyPr>
          <a:lstStyle/>
          <a:p>
            <a:r>
              <a:rPr lang="en-US" sz="3733" b="1" dirty="0">
                <a:solidFill>
                  <a:srgbClr val="FFC000"/>
                </a:solidFill>
                <a:latin typeface="Franklin Gothic Heavy" charset="0"/>
                <a:ea typeface="Franklin Gothic Heavy" charset="0"/>
                <a:cs typeface="Franklin Gothic Heavy" charset="0"/>
              </a:rPr>
              <a:t>Confounder</a:t>
            </a:r>
            <a:endParaRPr lang="en-US" sz="2133" b="1" dirty="0">
              <a:solidFill>
                <a:srgbClr val="FFC000"/>
              </a:solidFill>
              <a:latin typeface="Franklin Gothic Heavy" charset="0"/>
              <a:ea typeface="Franklin Gothic Heavy" charset="0"/>
              <a:cs typeface="Franklin Gothic Heavy" charset="0"/>
            </a:endParaRPr>
          </a:p>
        </p:txBody>
      </p:sp>
      <p:cxnSp>
        <p:nvCxnSpPr>
          <p:cNvPr id="12" name="Straight Arrow Connector 11">
            <a:extLst>
              <a:ext uri="{FF2B5EF4-FFF2-40B4-BE49-F238E27FC236}">
                <a16:creationId xmlns:a16="http://schemas.microsoft.com/office/drawing/2014/main" id="{295CA80B-79A4-CE41-B645-0387B81C571D}"/>
              </a:ext>
            </a:extLst>
          </p:cNvPr>
          <p:cNvCxnSpPr/>
          <p:nvPr/>
        </p:nvCxnSpPr>
        <p:spPr>
          <a:xfrm>
            <a:off x="4353356" y="4886054"/>
            <a:ext cx="3086100" cy="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57239DC-8968-4348-B59E-61945DF1AF8D}"/>
              </a:ext>
            </a:extLst>
          </p:cNvPr>
          <p:cNvCxnSpPr>
            <a:cxnSpLocks/>
          </p:cNvCxnSpPr>
          <p:nvPr/>
        </p:nvCxnSpPr>
        <p:spPr>
          <a:xfrm>
            <a:off x="6817156" y="3390900"/>
            <a:ext cx="1742644" cy="116176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B4CC389-2CC0-2642-8AFA-032234FF34E2}"/>
              </a:ext>
            </a:extLst>
          </p:cNvPr>
          <p:cNvCxnSpPr>
            <a:cxnSpLocks/>
          </p:cNvCxnSpPr>
          <p:nvPr/>
        </p:nvCxnSpPr>
        <p:spPr>
          <a:xfrm flipH="1">
            <a:off x="3489380" y="3390900"/>
            <a:ext cx="1742644" cy="116176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141684D2-FF44-0E4B-B623-087F0DF0DB9E}"/>
              </a:ext>
            </a:extLst>
          </p:cNvPr>
          <p:cNvPicPr>
            <a:picLocks noChangeAspect="1"/>
          </p:cNvPicPr>
          <p:nvPr/>
        </p:nvPicPr>
        <p:blipFill>
          <a:blip r:embed="rId2">
            <a:duotone>
              <a:schemeClr val="accent6">
                <a:shade val="45000"/>
                <a:satMod val="135000"/>
              </a:schemeClr>
              <a:prstClr val="white"/>
            </a:duotone>
            <a:alphaModFix amt="20000"/>
          </a:blip>
          <a:stretch>
            <a:fillRect/>
          </a:stretch>
        </p:blipFill>
        <p:spPr>
          <a:xfrm flipH="1">
            <a:off x="1744637" y="4180349"/>
            <a:ext cx="876314" cy="673666"/>
          </a:xfrm>
          <a:prstGeom prst="rect">
            <a:avLst/>
          </a:prstGeom>
        </p:spPr>
      </p:pic>
      <p:pic>
        <p:nvPicPr>
          <p:cNvPr id="14" name="Picture 13">
            <a:extLst>
              <a:ext uri="{FF2B5EF4-FFF2-40B4-BE49-F238E27FC236}">
                <a16:creationId xmlns:a16="http://schemas.microsoft.com/office/drawing/2014/main" id="{839E128C-8A46-FF47-8C09-DD04962B1D2B}"/>
              </a:ext>
            </a:extLst>
          </p:cNvPr>
          <p:cNvPicPr>
            <a:picLocks noChangeAspect="1"/>
          </p:cNvPicPr>
          <p:nvPr/>
        </p:nvPicPr>
        <p:blipFill>
          <a:blip r:embed="rId3">
            <a:duotone>
              <a:schemeClr val="accent2">
                <a:shade val="45000"/>
                <a:satMod val="135000"/>
              </a:schemeClr>
              <a:prstClr val="white"/>
            </a:duotone>
          </a:blip>
          <a:stretch>
            <a:fillRect/>
          </a:stretch>
        </p:blipFill>
        <p:spPr>
          <a:xfrm>
            <a:off x="6019799" y="2127613"/>
            <a:ext cx="1263287" cy="1263287"/>
          </a:xfrm>
          <a:prstGeom prst="rect">
            <a:avLst/>
          </a:prstGeom>
        </p:spPr>
      </p:pic>
    </p:spTree>
    <p:extLst>
      <p:ext uri="{BB962C8B-B14F-4D97-AF65-F5344CB8AC3E}">
        <p14:creationId xmlns:p14="http://schemas.microsoft.com/office/powerpoint/2010/main" val="3082601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885497" y="2095568"/>
            <a:ext cx="471424" cy="1368312"/>
            <a:chOff x="1414123" y="1571676"/>
            <a:chExt cx="353568" cy="1026234"/>
          </a:xfrm>
        </p:grpSpPr>
        <p:grpSp>
          <p:nvGrpSpPr>
            <p:cNvPr id="7" name="Group 6"/>
            <p:cNvGrpSpPr/>
            <p:nvPr/>
          </p:nvGrpSpPr>
          <p:grpSpPr>
            <a:xfrm>
              <a:off x="1446433" y="1615776"/>
              <a:ext cx="274320" cy="982134"/>
              <a:chOff x="2692399" y="2184397"/>
              <a:chExt cx="274320" cy="982134"/>
            </a:xfrm>
          </p:grpSpPr>
          <p:sp>
            <p:nvSpPr>
              <p:cNvPr id="8" name="Oval 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9" name="Rectangle 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5" name="Teardrop 224"/>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6" name="Teardrop 225"/>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7" name="Rounded Rectangle 226"/>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8" name="Rounded Rectangle 227"/>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10" name="Group 9"/>
          <p:cNvGrpSpPr/>
          <p:nvPr/>
        </p:nvGrpSpPr>
        <p:grpSpPr>
          <a:xfrm>
            <a:off x="3385133" y="1395021"/>
            <a:ext cx="365760" cy="1309512"/>
            <a:chOff x="2692399" y="2184397"/>
            <a:chExt cx="274320" cy="982134"/>
          </a:xfrm>
        </p:grpSpPr>
        <p:sp>
          <p:nvSpPr>
            <p:cNvPr id="11" name="Oval 10"/>
            <p:cNvSpPr/>
            <p:nvPr/>
          </p:nvSpPr>
          <p:spPr bwMode="auto">
            <a:xfrm>
              <a:off x="2692399" y="2184397"/>
              <a:ext cx="274320" cy="274320"/>
            </a:xfrm>
            <a:prstGeom prst="ellipse">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2" name="Rectangle 11"/>
            <p:cNvSpPr/>
            <p:nvPr/>
          </p:nvSpPr>
          <p:spPr bwMode="auto">
            <a:xfrm>
              <a:off x="2711026" y="2539997"/>
              <a:ext cx="237067" cy="626534"/>
            </a:xfrm>
            <a:prstGeom prst="rect">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3" name="Group 72"/>
          <p:cNvGrpSpPr/>
          <p:nvPr/>
        </p:nvGrpSpPr>
        <p:grpSpPr>
          <a:xfrm>
            <a:off x="7467236" y="3323864"/>
            <a:ext cx="365760" cy="1309512"/>
            <a:chOff x="2368178" y="2124654"/>
            <a:chExt cx="274320" cy="982134"/>
          </a:xfrm>
        </p:grpSpPr>
        <p:grpSp>
          <p:nvGrpSpPr>
            <p:cNvPr id="55" name="Group 54"/>
            <p:cNvGrpSpPr/>
            <p:nvPr/>
          </p:nvGrpSpPr>
          <p:grpSpPr>
            <a:xfrm>
              <a:off x="2368178" y="2124654"/>
              <a:ext cx="274320" cy="982134"/>
              <a:chOff x="2692399" y="2184397"/>
              <a:chExt cx="274320" cy="982134"/>
            </a:xfrm>
          </p:grpSpPr>
          <p:sp>
            <p:nvSpPr>
              <p:cNvPr id="56" name="Oval 55"/>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7" name="Rectangle 56"/>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61" name="Group 60"/>
            <p:cNvGrpSpPr/>
            <p:nvPr/>
          </p:nvGrpSpPr>
          <p:grpSpPr>
            <a:xfrm>
              <a:off x="2368178" y="2240639"/>
              <a:ext cx="274320" cy="113533"/>
              <a:chOff x="1237102" y="1657048"/>
              <a:chExt cx="1598445" cy="433900"/>
            </a:xfrm>
          </p:grpSpPr>
          <p:grpSp>
            <p:nvGrpSpPr>
              <p:cNvPr id="62" name="Group 61"/>
              <p:cNvGrpSpPr/>
              <p:nvPr/>
            </p:nvGrpSpPr>
            <p:grpSpPr>
              <a:xfrm>
                <a:off x="1517980" y="1688757"/>
                <a:ext cx="1070783" cy="402191"/>
                <a:chOff x="1517980" y="1688757"/>
                <a:chExt cx="1070783" cy="402191"/>
              </a:xfrm>
            </p:grpSpPr>
            <p:sp>
              <p:nvSpPr>
                <p:cNvPr id="67" name="Oval 66"/>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8" name="Rectangle 67"/>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9" name="Rectangle 68"/>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70" name="Straight Connector 69"/>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1" name="Straight Connector 70"/>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2" name="Straight Connector 71"/>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63" name="Straight Connector 62"/>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5" name="Straight Connector 64"/>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6" name="Straight Connector 65"/>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6" name="Group 15"/>
          <p:cNvGrpSpPr/>
          <p:nvPr/>
        </p:nvGrpSpPr>
        <p:grpSpPr>
          <a:xfrm>
            <a:off x="1536324" y="2924511"/>
            <a:ext cx="365760" cy="1309512"/>
            <a:chOff x="2692399" y="2184397"/>
            <a:chExt cx="274320" cy="982134"/>
          </a:xfrm>
        </p:grpSpPr>
        <p:sp>
          <p:nvSpPr>
            <p:cNvPr id="17" name="Oval 1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8" name="Rectangle 1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4" name="Group 73"/>
          <p:cNvGrpSpPr/>
          <p:nvPr/>
        </p:nvGrpSpPr>
        <p:grpSpPr>
          <a:xfrm>
            <a:off x="6523323" y="1654493"/>
            <a:ext cx="365760" cy="1309512"/>
            <a:chOff x="2368178" y="2124654"/>
            <a:chExt cx="274320" cy="982134"/>
          </a:xfrm>
        </p:grpSpPr>
        <p:grpSp>
          <p:nvGrpSpPr>
            <p:cNvPr id="75" name="Group 74"/>
            <p:cNvGrpSpPr/>
            <p:nvPr/>
          </p:nvGrpSpPr>
          <p:grpSpPr>
            <a:xfrm>
              <a:off x="2368178" y="2124654"/>
              <a:ext cx="274320" cy="982134"/>
              <a:chOff x="2692399" y="2184397"/>
              <a:chExt cx="274320" cy="982134"/>
            </a:xfrm>
          </p:grpSpPr>
          <p:sp>
            <p:nvSpPr>
              <p:cNvPr id="88" name="Oval 8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9" name="Rectangle 8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6" name="Group 75"/>
            <p:cNvGrpSpPr/>
            <p:nvPr/>
          </p:nvGrpSpPr>
          <p:grpSpPr>
            <a:xfrm>
              <a:off x="2368178" y="2240639"/>
              <a:ext cx="274320" cy="113533"/>
              <a:chOff x="1237102" y="1657048"/>
              <a:chExt cx="1598445" cy="433900"/>
            </a:xfrm>
          </p:grpSpPr>
          <p:grpSp>
            <p:nvGrpSpPr>
              <p:cNvPr id="77" name="Group 76"/>
              <p:cNvGrpSpPr/>
              <p:nvPr/>
            </p:nvGrpSpPr>
            <p:grpSpPr>
              <a:xfrm>
                <a:off x="1517980" y="1688757"/>
                <a:ext cx="1070783" cy="402191"/>
                <a:chOff x="1517980" y="1688757"/>
                <a:chExt cx="1070783" cy="402191"/>
              </a:xfrm>
            </p:grpSpPr>
            <p:sp>
              <p:nvSpPr>
                <p:cNvPr id="82" name="Oval 81"/>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3" name="Rectangle 82"/>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4" name="Rectangle 83"/>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85" name="Straight Connector 84"/>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86" name="Straight Connector 85"/>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87" name="Straight Connector 86"/>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78" name="Straight Connector 77"/>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79" name="Straight Connector 78"/>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0" name="Straight Connector 79"/>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1" name="Straight Connector 80"/>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39" name="Group 138"/>
          <p:cNvGrpSpPr/>
          <p:nvPr/>
        </p:nvGrpSpPr>
        <p:grpSpPr>
          <a:xfrm>
            <a:off x="879796" y="1521563"/>
            <a:ext cx="365760" cy="1309512"/>
            <a:chOff x="2692399" y="2184397"/>
            <a:chExt cx="274320" cy="982134"/>
          </a:xfrm>
        </p:grpSpPr>
        <p:sp>
          <p:nvSpPr>
            <p:cNvPr id="152" name="Oval 151"/>
            <p:cNvSpPr/>
            <p:nvPr/>
          </p:nvSpPr>
          <p:spPr bwMode="auto">
            <a:xfrm>
              <a:off x="2692399" y="2184397"/>
              <a:ext cx="274320" cy="274320"/>
            </a:xfrm>
            <a:prstGeom prst="ellipse">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3" name="Rectangle 152"/>
            <p:cNvSpPr/>
            <p:nvPr/>
          </p:nvSpPr>
          <p:spPr bwMode="auto">
            <a:xfrm>
              <a:off x="2711026" y="2539997"/>
              <a:ext cx="237067" cy="626534"/>
            </a:xfrm>
            <a:prstGeom prst="rect">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170" name="Oval 169"/>
          <p:cNvSpPr/>
          <p:nvPr/>
        </p:nvSpPr>
        <p:spPr bwMode="auto">
          <a:xfrm>
            <a:off x="-117767" y="897416"/>
            <a:ext cx="4876800" cy="4876800"/>
          </a:xfrm>
          <a:prstGeom prst="ellipse">
            <a:avLst/>
          </a:prstGeom>
          <a:noFill/>
          <a:ln w="76200" cap="flat" cmpd="sng" algn="ctr">
            <a:solidFill>
              <a:schemeClr val="accent6"/>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71" name="Oval 170"/>
          <p:cNvSpPr/>
          <p:nvPr/>
        </p:nvSpPr>
        <p:spPr bwMode="auto">
          <a:xfrm>
            <a:off x="5245751" y="29548"/>
            <a:ext cx="6400800" cy="6400800"/>
          </a:xfrm>
          <a:prstGeom prst="ellipse">
            <a:avLst/>
          </a:prstGeom>
          <a:noFill/>
          <a:ln w="76200" cap="flat" cmpd="sng" algn="ctr">
            <a:solidFill>
              <a:schemeClr val="accent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19" name="Group 18"/>
          <p:cNvGrpSpPr/>
          <p:nvPr/>
        </p:nvGrpSpPr>
        <p:grpSpPr>
          <a:xfrm>
            <a:off x="6627891" y="3600304"/>
            <a:ext cx="365760" cy="1309512"/>
            <a:chOff x="2692399" y="2184397"/>
            <a:chExt cx="274320" cy="982134"/>
          </a:xfrm>
          <a:solidFill>
            <a:schemeClr val="accent4"/>
          </a:solidFill>
        </p:grpSpPr>
        <p:sp>
          <p:nvSpPr>
            <p:cNvPr id="20" name="Oval 19"/>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1" name="Rectangle 20"/>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5" name="Group 24"/>
          <p:cNvGrpSpPr/>
          <p:nvPr/>
        </p:nvGrpSpPr>
        <p:grpSpPr>
          <a:xfrm>
            <a:off x="6077592" y="2640039"/>
            <a:ext cx="365760" cy="1309512"/>
            <a:chOff x="2692399" y="2184397"/>
            <a:chExt cx="274320" cy="982134"/>
          </a:xfrm>
          <a:solidFill>
            <a:schemeClr val="accent4"/>
          </a:solidFill>
        </p:grpSpPr>
        <p:sp>
          <p:nvSpPr>
            <p:cNvPr id="26" name="Oval 25"/>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7" name="Rectangle 26"/>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7" name="Group 36"/>
          <p:cNvGrpSpPr/>
          <p:nvPr/>
        </p:nvGrpSpPr>
        <p:grpSpPr>
          <a:xfrm>
            <a:off x="8249587" y="3052717"/>
            <a:ext cx="365760" cy="1309512"/>
            <a:chOff x="2692399" y="2184397"/>
            <a:chExt cx="274320" cy="982134"/>
          </a:xfrm>
          <a:solidFill>
            <a:schemeClr val="accent4"/>
          </a:solidFill>
        </p:grpSpPr>
        <p:sp>
          <p:nvSpPr>
            <p:cNvPr id="38" name="Oval 37"/>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9" name="Rectangle 38"/>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40" name="Group 39"/>
          <p:cNvGrpSpPr/>
          <p:nvPr/>
        </p:nvGrpSpPr>
        <p:grpSpPr>
          <a:xfrm>
            <a:off x="8737281" y="4274416"/>
            <a:ext cx="365760" cy="1309512"/>
            <a:chOff x="2692399" y="2184397"/>
            <a:chExt cx="274320" cy="982134"/>
          </a:xfrm>
          <a:solidFill>
            <a:schemeClr val="accent4"/>
          </a:solidFill>
        </p:grpSpPr>
        <p:sp>
          <p:nvSpPr>
            <p:cNvPr id="41" name="Oval 40"/>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2" name="Rectangle 41"/>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2" name="Group 51"/>
          <p:cNvGrpSpPr/>
          <p:nvPr/>
        </p:nvGrpSpPr>
        <p:grpSpPr>
          <a:xfrm>
            <a:off x="10636800" y="1442920"/>
            <a:ext cx="365760" cy="1309512"/>
            <a:chOff x="2692399" y="2184397"/>
            <a:chExt cx="274320" cy="982134"/>
          </a:xfrm>
          <a:solidFill>
            <a:schemeClr val="accent4"/>
          </a:solidFill>
        </p:grpSpPr>
        <p:sp>
          <p:nvSpPr>
            <p:cNvPr id="53" name="Oval 52"/>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4" name="Rectangle 53"/>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189" name="Group 188"/>
          <p:cNvGrpSpPr/>
          <p:nvPr/>
        </p:nvGrpSpPr>
        <p:grpSpPr>
          <a:xfrm>
            <a:off x="9427405" y="3551471"/>
            <a:ext cx="365760" cy="1309512"/>
            <a:chOff x="2692399" y="2184397"/>
            <a:chExt cx="274320" cy="982134"/>
          </a:xfrm>
          <a:solidFill>
            <a:schemeClr val="accent4"/>
          </a:solidFill>
        </p:grpSpPr>
        <p:sp>
          <p:nvSpPr>
            <p:cNvPr id="190" name="Oval 189"/>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91" name="Rectangle 190"/>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 name="Group 4"/>
          <p:cNvGrpSpPr/>
          <p:nvPr/>
        </p:nvGrpSpPr>
        <p:grpSpPr>
          <a:xfrm>
            <a:off x="2789536" y="1767085"/>
            <a:ext cx="365760" cy="1309512"/>
            <a:chOff x="2092152" y="1325314"/>
            <a:chExt cx="274320" cy="982134"/>
          </a:xfrm>
        </p:grpSpPr>
        <p:grpSp>
          <p:nvGrpSpPr>
            <p:cNvPr id="13" name="Group 12"/>
            <p:cNvGrpSpPr/>
            <p:nvPr/>
          </p:nvGrpSpPr>
          <p:grpSpPr>
            <a:xfrm>
              <a:off x="2092152" y="1325314"/>
              <a:ext cx="274320" cy="982134"/>
              <a:chOff x="2692399" y="2184397"/>
              <a:chExt cx="274320" cy="982134"/>
            </a:xfrm>
          </p:grpSpPr>
          <p:sp>
            <p:nvSpPr>
              <p:cNvPr id="14" name="Oval 13"/>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 name="Rectangle 14"/>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4" name="Heart 223"/>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2" name="Group 21"/>
          <p:cNvGrpSpPr/>
          <p:nvPr/>
        </p:nvGrpSpPr>
        <p:grpSpPr>
          <a:xfrm>
            <a:off x="783561" y="3398644"/>
            <a:ext cx="365760" cy="1309512"/>
            <a:chOff x="2692399" y="2184397"/>
            <a:chExt cx="274320" cy="982134"/>
          </a:xfrm>
        </p:grpSpPr>
        <p:sp>
          <p:nvSpPr>
            <p:cNvPr id="23" name="Oval 2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 name="Rectangle 2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141" name="Group 140"/>
          <p:cNvGrpSpPr/>
          <p:nvPr/>
        </p:nvGrpSpPr>
        <p:grpSpPr>
          <a:xfrm>
            <a:off x="944067" y="1687272"/>
            <a:ext cx="245019" cy="140315"/>
            <a:chOff x="1517980" y="1688757"/>
            <a:chExt cx="1070783" cy="402191"/>
          </a:xfrm>
        </p:grpSpPr>
        <p:sp>
          <p:nvSpPr>
            <p:cNvPr id="146" name="Oval 145"/>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47" name="Rectangle 146"/>
            <p:cNvSpPr/>
            <p:nvPr/>
          </p:nvSpPr>
          <p:spPr bwMode="auto">
            <a:xfrm>
              <a:off x="2399539" y="1688757"/>
              <a:ext cx="189224" cy="394750"/>
            </a:xfrm>
            <a:prstGeom prst="rect">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chemeClr val="accent5"/>
                </a:solidFill>
                <a:latin typeface="Arial" charset="0"/>
              </a:endParaRPr>
            </a:p>
          </p:txBody>
        </p:sp>
        <p:sp>
          <p:nvSpPr>
            <p:cNvPr id="148" name="Rectangle 147"/>
            <p:cNvSpPr/>
            <p:nvPr/>
          </p:nvSpPr>
          <p:spPr bwMode="auto">
            <a:xfrm>
              <a:off x="1517980" y="1696198"/>
              <a:ext cx="189224" cy="394750"/>
            </a:xfrm>
            <a:prstGeom prst="rect">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149" name="Straight Connector 148"/>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0" name="Straight Connector 149"/>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1" name="Straight Connector 150"/>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142" name="Straight Connector 141"/>
          <p:cNvCxnSpPr/>
          <p:nvPr/>
        </p:nvCxnSpPr>
        <p:spPr bwMode="auto">
          <a:xfrm flipV="1">
            <a:off x="1129254" y="1687272"/>
            <a:ext cx="116303" cy="2299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p:cNvPicPr>
            <a:picLocks noChangeAspect="1"/>
          </p:cNvPicPr>
          <p:nvPr/>
        </p:nvPicPr>
        <p:blipFill>
          <a:blip r:embed="rId3">
            <a:duotone>
              <a:schemeClr val="accent2">
                <a:shade val="45000"/>
                <a:satMod val="135000"/>
              </a:schemeClr>
              <a:prstClr val="white"/>
            </a:duotone>
          </a:blip>
          <a:stretch>
            <a:fillRect/>
          </a:stretch>
        </p:blipFill>
        <p:spPr>
          <a:xfrm>
            <a:off x="1119299" y="1652287"/>
            <a:ext cx="265975" cy="265975"/>
          </a:xfrm>
          <a:prstGeom prst="rect">
            <a:avLst/>
          </a:prstGeom>
        </p:spPr>
      </p:pic>
      <p:cxnSp>
        <p:nvCxnSpPr>
          <p:cNvPr id="143" name="Straight Connector 142"/>
          <p:cNvCxnSpPr/>
          <p:nvPr/>
        </p:nvCxnSpPr>
        <p:spPr bwMode="auto">
          <a:xfrm flipV="1">
            <a:off x="1133966" y="1708743"/>
            <a:ext cx="111591" cy="954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p:cNvCxnSpPr/>
          <p:nvPr/>
        </p:nvCxnSpPr>
        <p:spPr bwMode="auto">
          <a:xfrm flipH="1" flipV="1">
            <a:off x="879797" y="1676210"/>
            <a:ext cx="120092" cy="3253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p:cNvCxnSpPr/>
          <p:nvPr/>
        </p:nvCxnSpPr>
        <p:spPr bwMode="auto">
          <a:xfrm flipH="1" flipV="1">
            <a:off x="879797" y="1708743"/>
            <a:ext cx="121977" cy="9390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236" name="Lightning Bolt 235"/>
          <p:cNvSpPr/>
          <p:nvPr/>
        </p:nvSpPr>
        <p:spPr bwMode="auto">
          <a:xfrm>
            <a:off x="8397238" y="3096244"/>
            <a:ext cx="76741" cy="109080"/>
          </a:xfrm>
          <a:prstGeom prst="lightningBol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238" name="Group 237"/>
          <p:cNvGrpSpPr/>
          <p:nvPr/>
        </p:nvGrpSpPr>
        <p:grpSpPr>
          <a:xfrm>
            <a:off x="3281159" y="3043683"/>
            <a:ext cx="499200" cy="1309512"/>
            <a:chOff x="587671" y="2548983"/>
            <a:chExt cx="374400" cy="982134"/>
          </a:xfrm>
        </p:grpSpPr>
        <p:grpSp>
          <p:nvGrpSpPr>
            <p:cNvPr id="239" name="Group 238"/>
            <p:cNvGrpSpPr/>
            <p:nvPr/>
          </p:nvGrpSpPr>
          <p:grpSpPr>
            <a:xfrm>
              <a:off x="587671" y="2548983"/>
              <a:ext cx="274320" cy="982134"/>
              <a:chOff x="2692399" y="2184397"/>
              <a:chExt cx="274320" cy="982134"/>
            </a:xfrm>
          </p:grpSpPr>
          <p:sp>
            <p:nvSpPr>
              <p:cNvPr id="243" name="Oval 242"/>
              <p:cNvSpPr/>
              <p:nvPr/>
            </p:nvSpPr>
            <p:spPr bwMode="auto">
              <a:xfrm>
                <a:off x="2692399" y="2184397"/>
                <a:ext cx="274320" cy="274320"/>
              </a:xfrm>
              <a:prstGeom prst="ellipse">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4" name="Rectangle 243"/>
              <p:cNvSpPr/>
              <p:nvPr/>
            </p:nvSpPr>
            <p:spPr bwMode="auto">
              <a:xfrm>
                <a:off x="2711026" y="2539997"/>
                <a:ext cx="237067" cy="626534"/>
              </a:xfrm>
              <a:prstGeom prst="rect">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240" name="Picture 239"/>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2" name="Rounded Rectangle 241"/>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45" name="Group 244"/>
          <p:cNvGrpSpPr/>
          <p:nvPr/>
        </p:nvGrpSpPr>
        <p:grpSpPr>
          <a:xfrm>
            <a:off x="9566839" y="1776024"/>
            <a:ext cx="499200" cy="1309512"/>
            <a:chOff x="587671" y="2548983"/>
            <a:chExt cx="374400" cy="982134"/>
          </a:xfrm>
        </p:grpSpPr>
        <p:grpSp>
          <p:nvGrpSpPr>
            <p:cNvPr id="246" name="Group 245"/>
            <p:cNvGrpSpPr/>
            <p:nvPr/>
          </p:nvGrpSpPr>
          <p:grpSpPr>
            <a:xfrm>
              <a:off x="587671" y="2548983"/>
              <a:ext cx="274320" cy="982134"/>
              <a:chOff x="2692399" y="2184397"/>
              <a:chExt cx="274320" cy="982134"/>
            </a:xfrm>
          </p:grpSpPr>
          <p:sp>
            <p:nvSpPr>
              <p:cNvPr id="250" name="Oval 249"/>
              <p:cNvSpPr/>
              <p:nvPr/>
            </p:nvSpPr>
            <p:spPr bwMode="auto">
              <a:xfrm>
                <a:off x="2692399" y="2184397"/>
                <a:ext cx="274320" cy="274320"/>
              </a:xfrm>
              <a:prstGeom prst="ellipse">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chemeClr val="accent5"/>
                  </a:solidFill>
                  <a:latin typeface="Arial" charset="0"/>
                </a:endParaRPr>
              </a:p>
            </p:txBody>
          </p:sp>
          <p:sp>
            <p:nvSpPr>
              <p:cNvPr id="251" name="Rectangle 250"/>
              <p:cNvSpPr/>
              <p:nvPr/>
            </p:nvSpPr>
            <p:spPr bwMode="auto">
              <a:xfrm>
                <a:off x="2711026" y="2539997"/>
                <a:ext cx="237067" cy="626534"/>
              </a:xfrm>
              <a:prstGeom prst="rect">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chemeClr val="accent5"/>
                  </a:solidFill>
                  <a:latin typeface="Arial" charset="0"/>
                </a:endParaRPr>
              </a:p>
            </p:txBody>
          </p:sp>
        </p:grpSp>
        <p:pic>
          <p:nvPicPr>
            <p:cNvPr id="247" name="Picture 246"/>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8" name="Rounded Rectangle 247"/>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9" name="Rounded Rectangle 248"/>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52" name="Group 251"/>
          <p:cNvGrpSpPr/>
          <p:nvPr/>
        </p:nvGrpSpPr>
        <p:grpSpPr>
          <a:xfrm>
            <a:off x="7073523" y="1833464"/>
            <a:ext cx="471424" cy="1368312"/>
            <a:chOff x="1414123" y="1571676"/>
            <a:chExt cx="353568" cy="1026234"/>
          </a:xfrm>
        </p:grpSpPr>
        <p:grpSp>
          <p:nvGrpSpPr>
            <p:cNvPr id="253" name="Group 252"/>
            <p:cNvGrpSpPr/>
            <p:nvPr/>
          </p:nvGrpSpPr>
          <p:grpSpPr>
            <a:xfrm>
              <a:off x="1446433" y="1615776"/>
              <a:ext cx="274320" cy="982134"/>
              <a:chOff x="2692399" y="2184397"/>
              <a:chExt cx="274320" cy="982134"/>
            </a:xfrm>
          </p:grpSpPr>
          <p:sp>
            <p:nvSpPr>
              <p:cNvPr id="258" name="Oval 25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9" name="Rectangle 25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54" name="Teardrop 253"/>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5" name="Teardrop 254"/>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6" name="Rounded Rectangle 255"/>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7" name="Rounded Rectangle 256"/>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60" name="Group 259"/>
          <p:cNvGrpSpPr/>
          <p:nvPr/>
        </p:nvGrpSpPr>
        <p:grpSpPr>
          <a:xfrm>
            <a:off x="7922112" y="1389517"/>
            <a:ext cx="365760" cy="1309512"/>
            <a:chOff x="2092152" y="1325314"/>
            <a:chExt cx="274320" cy="982134"/>
          </a:xfrm>
        </p:grpSpPr>
        <p:grpSp>
          <p:nvGrpSpPr>
            <p:cNvPr id="261" name="Group 260"/>
            <p:cNvGrpSpPr/>
            <p:nvPr/>
          </p:nvGrpSpPr>
          <p:grpSpPr>
            <a:xfrm>
              <a:off x="2092152" y="1325314"/>
              <a:ext cx="274320" cy="982134"/>
              <a:chOff x="2692399" y="2184397"/>
              <a:chExt cx="274320" cy="982134"/>
            </a:xfrm>
          </p:grpSpPr>
          <p:sp>
            <p:nvSpPr>
              <p:cNvPr id="263" name="Oval 26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4" name="Rectangle 26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62" name="Heart 261"/>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65" name="Group 264"/>
          <p:cNvGrpSpPr/>
          <p:nvPr/>
        </p:nvGrpSpPr>
        <p:grpSpPr>
          <a:xfrm>
            <a:off x="10323617" y="2986505"/>
            <a:ext cx="365760" cy="1309512"/>
            <a:chOff x="2092152" y="1325314"/>
            <a:chExt cx="274320" cy="982134"/>
          </a:xfrm>
        </p:grpSpPr>
        <p:grpSp>
          <p:nvGrpSpPr>
            <p:cNvPr id="266" name="Group 265"/>
            <p:cNvGrpSpPr/>
            <p:nvPr/>
          </p:nvGrpSpPr>
          <p:grpSpPr>
            <a:xfrm>
              <a:off x="2092152" y="1325314"/>
              <a:ext cx="274320" cy="982134"/>
              <a:chOff x="2692399" y="2184397"/>
              <a:chExt cx="274320" cy="982134"/>
            </a:xfrm>
          </p:grpSpPr>
          <p:sp>
            <p:nvSpPr>
              <p:cNvPr id="268" name="Oval 26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9" name="Rectangle 26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67" name="Heart 266"/>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70" name="Chord 269"/>
          <p:cNvSpPr/>
          <p:nvPr/>
        </p:nvSpPr>
        <p:spPr bwMode="auto">
          <a:xfrm rot="17528077">
            <a:off x="6724019" y="3669721"/>
            <a:ext cx="225893" cy="207569"/>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71" name="Chord 270"/>
          <p:cNvSpPr/>
          <p:nvPr/>
        </p:nvSpPr>
        <p:spPr bwMode="auto">
          <a:xfrm rot="17528077">
            <a:off x="10694229" y="1513873"/>
            <a:ext cx="272252" cy="193643"/>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273" name="Group 272"/>
          <p:cNvGrpSpPr/>
          <p:nvPr/>
        </p:nvGrpSpPr>
        <p:grpSpPr>
          <a:xfrm>
            <a:off x="2434885" y="3280749"/>
            <a:ext cx="365760" cy="1309512"/>
            <a:chOff x="2368178" y="2124654"/>
            <a:chExt cx="274320" cy="982134"/>
          </a:xfrm>
        </p:grpSpPr>
        <p:grpSp>
          <p:nvGrpSpPr>
            <p:cNvPr id="274" name="Group 273"/>
            <p:cNvGrpSpPr/>
            <p:nvPr/>
          </p:nvGrpSpPr>
          <p:grpSpPr>
            <a:xfrm>
              <a:off x="2368178" y="2124654"/>
              <a:ext cx="274320" cy="982134"/>
              <a:chOff x="2692399" y="2184397"/>
              <a:chExt cx="274320" cy="982134"/>
            </a:xfrm>
          </p:grpSpPr>
          <p:sp>
            <p:nvSpPr>
              <p:cNvPr id="287" name="Oval 28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8" name="Rectangle 28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75" name="Group 274"/>
            <p:cNvGrpSpPr/>
            <p:nvPr/>
          </p:nvGrpSpPr>
          <p:grpSpPr>
            <a:xfrm>
              <a:off x="2368178" y="2240639"/>
              <a:ext cx="274320" cy="113533"/>
              <a:chOff x="1237102" y="1657048"/>
              <a:chExt cx="1598445" cy="433900"/>
            </a:xfrm>
          </p:grpSpPr>
          <p:grpSp>
            <p:nvGrpSpPr>
              <p:cNvPr id="276" name="Group 275"/>
              <p:cNvGrpSpPr/>
              <p:nvPr/>
            </p:nvGrpSpPr>
            <p:grpSpPr>
              <a:xfrm>
                <a:off x="1517980" y="1688757"/>
                <a:ext cx="1070783" cy="402191"/>
                <a:chOff x="1517980" y="1688757"/>
                <a:chExt cx="1070783" cy="402191"/>
              </a:xfrm>
            </p:grpSpPr>
            <p:sp>
              <p:nvSpPr>
                <p:cNvPr id="281" name="Oval 280"/>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2" name="Rectangle 281"/>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3" name="Rectangle 282"/>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284" name="Straight Connector 283"/>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5" name="Straight Connector 284"/>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6" name="Straight Connector 285"/>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277" name="Straight Connector 276"/>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309" name="Group 308"/>
          <p:cNvGrpSpPr/>
          <p:nvPr/>
        </p:nvGrpSpPr>
        <p:grpSpPr>
          <a:xfrm>
            <a:off x="8927127" y="2159939"/>
            <a:ext cx="365760" cy="1309512"/>
            <a:chOff x="2692399" y="2184397"/>
            <a:chExt cx="274320" cy="982134"/>
          </a:xfrm>
        </p:grpSpPr>
        <p:sp>
          <p:nvSpPr>
            <p:cNvPr id="310" name="Oval 309"/>
            <p:cNvSpPr/>
            <p:nvPr/>
          </p:nvSpPr>
          <p:spPr bwMode="auto">
            <a:xfrm>
              <a:off x="2692399" y="2184397"/>
              <a:ext cx="274320" cy="274320"/>
            </a:xfrm>
            <a:prstGeom prst="ellipse">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1" name="Rectangle 310"/>
            <p:cNvSpPr/>
            <p:nvPr/>
          </p:nvSpPr>
          <p:spPr bwMode="auto">
            <a:xfrm>
              <a:off x="2711026" y="2539997"/>
              <a:ext cx="237067" cy="626534"/>
            </a:xfrm>
            <a:prstGeom prst="rect">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12" name="Group 311"/>
          <p:cNvGrpSpPr/>
          <p:nvPr/>
        </p:nvGrpSpPr>
        <p:grpSpPr>
          <a:xfrm>
            <a:off x="8991397" y="2325648"/>
            <a:ext cx="245019" cy="140315"/>
            <a:chOff x="1517980" y="1688757"/>
            <a:chExt cx="1070783" cy="402191"/>
          </a:xfrm>
        </p:grpSpPr>
        <p:sp>
          <p:nvSpPr>
            <p:cNvPr id="313" name="Oval 312"/>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4" name="Rectangle 313"/>
            <p:cNvSpPr/>
            <p:nvPr/>
          </p:nvSpPr>
          <p:spPr bwMode="auto">
            <a:xfrm>
              <a:off x="2399539" y="1688757"/>
              <a:ext cx="189224" cy="394750"/>
            </a:xfrm>
            <a:prstGeom prst="rect">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dirty="0">
                <a:solidFill>
                  <a:srgbClr val="292929"/>
                </a:solidFill>
                <a:latin typeface="Arial" charset="0"/>
              </a:endParaRPr>
            </a:p>
          </p:txBody>
        </p:sp>
        <p:sp>
          <p:nvSpPr>
            <p:cNvPr id="315" name="Rectangle 314"/>
            <p:cNvSpPr/>
            <p:nvPr/>
          </p:nvSpPr>
          <p:spPr bwMode="auto">
            <a:xfrm>
              <a:off x="1517980" y="1696198"/>
              <a:ext cx="189224" cy="394750"/>
            </a:xfrm>
            <a:prstGeom prst="rect">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316" name="Straight Connector 315"/>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17" name="Straight Connector 316"/>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18" name="Straight Connector 317"/>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319" name="Straight Connector 318"/>
          <p:cNvCxnSpPr/>
          <p:nvPr/>
        </p:nvCxnSpPr>
        <p:spPr bwMode="auto">
          <a:xfrm flipV="1">
            <a:off x="9176585" y="2325648"/>
            <a:ext cx="116303" cy="2299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0" name="Picture 319"/>
          <p:cNvPicPr>
            <a:picLocks noChangeAspect="1"/>
          </p:cNvPicPr>
          <p:nvPr/>
        </p:nvPicPr>
        <p:blipFill>
          <a:blip r:embed="rId3">
            <a:duotone>
              <a:schemeClr val="accent2">
                <a:shade val="45000"/>
                <a:satMod val="135000"/>
              </a:schemeClr>
              <a:prstClr val="white"/>
            </a:duotone>
          </a:blip>
          <a:stretch>
            <a:fillRect/>
          </a:stretch>
        </p:blipFill>
        <p:spPr>
          <a:xfrm>
            <a:off x="9169762" y="2281339"/>
            <a:ext cx="265975" cy="265975"/>
          </a:xfrm>
          <a:prstGeom prst="rect">
            <a:avLst/>
          </a:prstGeom>
        </p:spPr>
      </p:pic>
      <p:cxnSp>
        <p:nvCxnSpPr>
          <p:cNvPr id="321" name="Straight Connector 320"/>
          <p:cNvCxnSpPr/>
          <p:nvPr/>
        </p:nvCxnSpPr>
        <p:spPr bwMode="auto">
          <a:xfrm flipV="1">
            <a:off x="9181297" y="2347119"/>
            <a:ext cx="111591" cy="954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p:cNvCxnSpPr/>
          <p:nvPr/>
        </p:nvCxnSpPr>
        <p:spPr bwMode="auto">
          <a:xfrm flipH="1" flipV="1">
            <a:off x="8927127" y="2314586"/>
            <a:ext cx="120092" cy="3253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3" name="Straight Connector 322"/>
          <p:cNvCxnSpPr/>
          <p:nvPr/>
        </p:nvCxnSpPr>
        <p:spPr bwMode="auto">
          <a:xfrm flipH="1" flipV="1">
            <a:off x="8927128" y="2347119"/>
            <a:ext cx="121977" cy="9390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27" name="Oval 326"/>
          <p:cNvSpPr/>
          <p:nvPr/>
        </p:nvSpPr>
        <p:spPr bwMode="auto">
          <a:xfrm>
            <a:off x="8455988" y="3181143"/>
            <a:ext cx="121920" cy="12192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28" name="Oval 327"/>
          <p:cNvSpPr/>
          <p:nvPr/>
        </p:nvSpPr>
        <p:spPr bwMode="auto">
          <a:xfrm>
            <a:off x="8299572" y="3181143"/>
            <a:ext cx="121920" cy="12192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pic>
        <p:nvPicPr>
          <p:cNvPr id="329" name="Picture 328"/>
          <p:cNvPicPr>
            <a:picLocks noChangeAspect="1"/>
          </p:cNvPicPr>
          <p:nvPr/>
        </p:nvPicPr>
        <p:blipFill>
          <a:blip r:embed="rId4">
            <a:duotone>
              <a:schemeClr val="accent3">
                <a:shade val="45000"/>
                <a:satMod val="135000"/>
              </a:schemeClr>
              <a:prstClr val="white"/>
            </a:duotone>
          </a:blip>
          <a:stretch>
            <a:fillRect/>
          </a:stretch>
        </p:blipFill>
        <p:spPr>
          <a:xfrm flipH="1">
            <a:off x="746163" y="3528516"/>
            <a:ext cx="415632" cy="186753"/>
          </a:xfrm>
          <a:prstGeom prst="rect">
            <a:avLst/>
          </a:prstGeom>
        </p:spPr>
      </p:pic>
      <p:pic>
        <p:nvPicPr>
          <p:cNvPr id="331" name="Picture 330"/>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1395711" y="2749884"/>
            <a:ext cx="524021" cy="413248"/>
          </a:xfrm>
          <a:prstGeom prst="rect">
            <a:avLst/>
          </a:prstGeom>
        </p:spPr>
      </p:pic>
      <p:pic>
        <p:nvPicPr>
          <p:cNvPr id="332" name="Picture 331"/>
          <p:cNvPicPr>
            <a:picLocks noChangeAspect="1"/>
          </p:cNvPicPr>
          <p:nvPr/>
        </p:nvPicPr>
        <p:blipFill>
          <a:blip r:embed="rId7">
            <a:duotone>
              <a:schemeClr val="accent3">
                <a:shade val="45000"/>
                <a:satMod val="135000"/>
              </a:schemeClr>
              <a:prstClr val="white"/>
            </a:duotone>
          </a:blip>
          <a:stretch>
            <a:fillRect/>
          </a:stretch>
        </p:blipFill>
        <p:spPr>
          <a:xfrm>
            <a:off x="9288695" y="3461268"/>
            <a:ext cx="567343" cy="474984"/>
          </a:xfrm>
          <a:prstGeom prst="rect">
            <a:avLst/>
          </a:prstGeom>
        </p:spPr>
      </p:pic>
      <p:pic>
        <p:nvPicPr>
          <p:cNvPr id="333" name="Picture 332"/>
          <p:cNvPicPr>
            <a:picLocks noChangeAspect="1"/>
          </p:cNvPicPr>
          <p:nvPr/>
        </p:nvPicPr>
        <p:blipFill>
          <a:blip r:embed="rId4">
            <a:duotone>
              <a:schemeClr val="accent3">
                <a:shade val="45000"/>
                <a:satMod val="135000"/>
              </a:schemeClr>
              <a:prstClr val="white"/>
            </a:duotone>
          </a:blip>
          <a:stretch>
            <a:fillRect/>
          </a:stretch>
        </p:blipFill>
        <p:spPr>
          <a:xfrm flipH="1">
            <a:off x="8712345" y="4420716"/>
            <a:ext cx="415632" cy="186753"/>
          </a:xfrm>
          <a:prstGeom prst="rect">
            <a:avLst/>
          </a:prstGeom>
        </p:spPr>
      </p:pic>
      <p:sp>
        <p:nvSpPr>
          <p:cNvPr id="334" name="Rounded Rectangle 333"/>
          <p:cNvSpPr/>
          <p:nvPr/>
        </p:nvSpPr>
        <p:spPr bwMode="auto">
          <a:xfrm>
            <a:off x="8931452" y="4321547"/>
            <a:ext cx="131600" cy="82232"/>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35" name="Rounded Rectangle 334"/>
          <p:cNvSpPr/>
          <p:nvPr/>
        </p:nvSpPr>
        <p:spPr bwMode="auto">
          <a:xfrm>
            <a:off x="8768627" y="4321547"/>
            <a:ext cx="131600" cy="82232"/>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pic>
        <p:nvPicPr>
          <p:cNvPr id="336" name="Picture 335"/>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p:spPr>
      </p:pic>
      <p:pic>
        <p:nvPicPr>
          <p:cNvPr id="188" name="Picture 187"/>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7844934" y="1219467"/>
            <a:ext cx="524021" cy="413248"/>
          </a:xfrm>
          <a:prstGeom prst="rect">
            <a:avLst/>
          </a:prstGeom>
        </p:spPr>
      </p:pic>
      <p:pic>
        <p:nvPicPr>
          <p:cNvPr id="192" name="Picture 191"/>
          <p:cNvPicPr>
            <a:picLocks noChangeAspect="1"/>
          </p:cNvPicPr>
          <p:nvPr/>
        </p:nvPicPr>
        <p:blipFill>
          <a:blip r:embed="rId7">
            <a:duotone>
              <a:schemeClr val="accent3">
                <a:shade val="45000"/>
                <a:satMod val="135000"/>
              </a:schemeClr>
              <a:prstClr val="white"/>
            </a:duotone>
          </a:blip>
          <a:stretch>
            <a:fillRect/>
          </a:stretch>
        </p:blipFill>
        <p:spPr>
          <a:xfrm>
            <a:off x="2337161" y="3118189"/>
            <a:ext cx="567343" cy="474984"/>
          </a:xfrm>
          <a:prstGeom prst="rect">
            <a:avLst/>
          </a:prstGeom>
        </p:spPr>
      </p:pic>
      <p:pic>
        <p:nvPicPr>
          <p:cNvPr id="169" name="Picture 168">
            <a:extLst>
              <a:ext uri="{FF2B5EF4-FFF2-40B4-BE49-F238E27FC236}">
                <a16:creationId xmlns:a16="http://schemas.microsoft.com/office/drawing/2014/main" id="{7590F1FC-65B9-D047-BFA2-98E58C9B9741}"/>
              </a:ext>
            </a:extLst>
          </p:cNvPr>
          <p:cNvPicPr>
            <a:picLocks noChangeAspect="1"/>
          </p:cNvPicPr>
          <p:nvPr/>
        </p:nvPicPr>
        <p:blipFill>
          <a:blip r:embed="rId8">
            <a:duotone>
              <a:schemeClr val="accent6">
                <a:shade val="45000"/>
                <a:satMod val="135000"/>
              </a:schemeClr>
              <a:prstClr val="white"/>
            </a:duotone>
          </a:blip>
          <a:stretch>
            <a:fillRect/>
          </a:stretch>
        </p:blipFill>
        <p:spPr>
          <a:xfrm flipH="1">
            <a:off x="1174378" y="-497913"/>
            <a:ext cx="2670361" cy="2052840"/>
          </a:xfrm>
          <a:prstGeom prst="rect">
            <a:avLst/>
          </a:prstGeom>
        </p:spPr>
      </p:pic>
    </p:spTree>
    <p:extLst>
      <p:ext uri="{BB962C8B-B14F-4D97-AF65-F5344CB8AC3E}">
        <p14:creationId xmlns:p14="http://schemas.microsoft.com/office/powerpoint/2010/main" val="7640067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690688"/>
            <a:ext cx="10934700" cy="3683659"/>
          </a:xfrm>
        </p:spPr>
        <p:txBody>
          <a:bodyPr>
            <a:normAutofit lnSpcReduction="10000"/>
          </a:bodyPr>
          <a:lstStyle/>
          <a:p>
            <a:pPr marL="0" indent="0">
              <a:buNone/>
            </a:pPr>
            <a:r>
              <a:rPr lang="en-US" dirty="0">
                <a:solidFill>
                  <a:schemeClr val="bg1"/>
                </a:solidFill>
              </a:rPr>
              <a:t>Rosenbaum and Rubin showed in observational studies, conditioning on </a:t>
            </a:r>
            <a:r>
              <a:rPr lang="en-US" b="1" dirty="0">
                <a:solidFill>
                  <a:srgbClr val="00B0F0"/>
                </a:solidFill>
              </a:rPr>
              <a:t>propensity scores </a:t>
            </a:r>
            <a:r>
              <a:rPr lang="en-US" dirty="0">
                <a:solidFill>
                  <a:schemeClr val="bg1"/>
                </a:solidFill>
              </a:rPr>
              <a:t>can lead to unbiased estimates of the exposure effect</a:t>
            </a:r>
          </a:p>
          <a:p>
            <a:pPr marL="1058307" lvl="1" indent="-609585">
              <a:buFont typeface="+mj-lt"/>
              <a:buAutoNum type="arabicPeriod"/>
            </a:pPr>
            <a:r>
              <a:rPr lang="en-US" sz="4000" dirty="0">
                <a:solidFill>
                  <a:schemeClr val="bg1"/>
                </a:solidFill>
              </a:rPr>
              <a:t>There are no unmeasured confounders</a:t>
            </a:r>
          </a:p>
          <a:p>
            <a:pPr marL="1058307" lvl="1" indent="-609585">
              <a:buFont typeface="+mj-lt"/>
              <a:buAutoNum type="arabicPeriod"/>
            </a:pPr>
            <a:endParaRPr lang="en-US" sz="4000" dirty="0">
              <a:solidFill>
                <a:schemeClr val="bg1"/>
              </a:solidFill>
            </a:endParaRPr>
          </a:p>
          <a:p>
            <a:pPr marL="1058307" lvl="1" indent="-609585">
              <a:buFont typeface="+mj-lt"/>
              <a:buAutoNum type="arabicPeriod"/>
            </a:pPr>
            <a:r>
              <a:rPr lang="en-US" sz="4000" dirty="0">
                <a:solidFill>
                  <a:schemeClr val="bg1"/>
                </a:solidFill>
              </a:rPr>
              <a:t>Every subject has a nonzero probability of receiving either</a:t>
            </a:r>
            <a:r>
              <a:rPr lang="en-US" sz="4000" dirty="0"/>
              <a:t> </a:t>
            </a:r>
            <a:r>
              <a:rPr lang="en-US" sz="4267" dirty="0">
                <a:solidFill>
                  <a:schemeClr val="bg1"/>
                </a:solidFill>
              </a:rPr>
              <a:t>exposure</a:t>
            </a:r>
          </a:p>
        </p:txBody>
      </p:sp>
      <p:sp>
        <p:nvSpPr>
          <p:cNvPr id="6" name="Title 4"/>
          <p:cNvSpPr txBox="1">
            <a:spLocks/>
          </p:cNvSpPr>
          <p:nvPr/>
        </p:nvSpPr>
        <p:spPr>
          <a:xfrm>
            <a:off x="540937" y="2701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solidFill>
                  <a:schemeClr val="bg1"/>
                </a:solidFill>
                <a:latin typeface="Franklin Gothic Heavy" charset="0"/>
                <a:ea typeface="Franklin Gothic Heavy" charset="0"/>
                <a:cs typeface="Franklin Gothic Heavy" charset="0"/>
              </a:rPr>
              <a:t>Propensity scores</a:t>
            </a:r>
          </a:p>
        </p:txBody>
      </p:sp>
    </p:spTree>
    <p:extLst>
      <p:ext uri="{BB962C8B-B14F-4D97-AF65-F5344CB8AC3E}">
        <p14:creationId xmlns:p14="http://schemas.microsoft.com/office/powerpoint/2010/main" val="94692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690688"/>
            <a:ext cx="10934700" cy="3683659"/>
          </a:xfrm>
        </p:spPr>
        <p:txBody>
          <a:bodyPr>
            <a:normAutofit lnSpcReduction="10000"/>
          </a:bodyPr>
          <a:lstStyle/>
          <a:p>
            <a:pPr marL="0" indent="0">
              <a:buNone/>
            </a:pPr>
            <a:r>
              <a:rPr lang="en-US" dirty="0">
                <a:solidFill>
                  <a:schemeClr val="bg1"/>
                </a:solidFill>
              </a:rPr>
              <a:t>Rosenbaum and Rubin showed in observational studies, conditioning on </a:t>
            </a:r>
            <a:r>
              <a:rPr lang="en-US" b="1" dirty="0">
                <a:solidFill>
                  <a:srgbClr val="00B0F0"/>
                </a:solidFill>
              </a:rPr>
              <a:t>propensity scores </a:t>
            </a:r>
            <a:r>
              <a:rPr lang="en-US" dirty="0">
                <a:solidFill>
                  <a:schemeClr val="bg1"/>
                </a:solidFill>
              </a:rPr>
              <a:t>can lead to unbiased estimates of the treatment effect</a:t>
            </a:r>
          </a:p>
          <a:p>
            <a:pPr marL="1058307" lvl="1" indent="-609585">
              <a:buFont typeface="+mj-lt"/>
              <a:buAutoNum type="arabicPeriod"/>
            </a:pPr>
            <a:r>
              <a:rPr lang="en-US" sz="4000" dirty="0">
                <a:solidFill>
                  <a:schemeClr val="bg1"/>
                </a:solidFill>
              </a:rPr>
              <a:t>There are </a:t>
            </a:r>
            <a:r>
              <a:rPr lang="en-US" sz="4000" dirty="0">
                <a:solidFill>
                  <a:srgbClr val="00B0F0"/>
                </a:solidFill>
              </a:rPr>
              <a:t>no unmeasured confounders</a:t>
            </a:r>
          </a:p>
          <a:p>
            <a:pPr marL="1058307" lvl="1" indent="-609585">
              <a:buFont typeface="+mj-lt"/>
              <a:buAutoNum type="arabicPeriod"/>
            </a:pPr>
            <a:endParaRPr lang="en-US" sz="4000" dirty="0">
              <a:solidFill>
                <a:schemeClr val="bg1"/>
              </a:solidFill>
            </a:endParaRPr>
          </a:p>
          <a:p>
            <a:pPr marL="1058307" lvl="1" indent="-609585">
              <a:buFont typeface="+mj-lt"/>
              <a:buAutoNum type="arabicPeriod"/>
            </a:pPr>
            <a:r>
              <a:rPr lang="en-US" sz="4000" dirty="0">
                <a:solidFill>
                  <a:schemeClr val="bg1"/>
                </a:solidFill>
              </a:rPr>
              <a:t>Every subject has a nonzero probability of receiving either</a:t>
            </a:r>
            <a:r>
              <a:rPr lang="en-US" sz="4000" dirty="0"/>
              <a:t> </a:t>
            </a:r>
            <a:r>
              <a:rPr lang="en-US" sz="4267" dirty="0">
                <a:solidFill>
                  <a:schemeClr val="bg1"/>
                </a:solidFill>
              </a:rPr>
              <a:t>treatment</a:t>
            </a:r>
          </a:p>
        </p:txBody>
      </p:sp>
      <p:sp>
        <p:nvSpPr>
          <p:cNvPr id="6" name="Title 4"/>
          <p:cNvSpPr txBox="1">
            <a:spLocks/>
          </p:cNvSpPr>
          <p:nvPr/>
        </p:nvSpPr>
        <p:spPr>
          <a:xfrm>
            <a:off x="540937" y="2701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solidFill>
                  <a:schemeClr val="bg1"/>
                </a:solidFill>
                <a:latin typeface="Franklin Gothic Heavy" charset="0"/>
                <a:ea typeface="Franklin Gothic Heavy" charset="0"/>
                <a:cs typeface="Franklin Gothic Heavy" charset="0"/>
              </a:rPr>
              <a:t>Propensity scores</a:t>
            </a:r>
          </a:p>
        </p:txBody>
      </p:sp>
    </p:spTree>
    <p:extLst>
      <p:ext uri="{BB962C8B-B14F-4D97-AF65-F5344CB8AC3E}">
        <p14:creationId xmlns:p14="http://schemas.microsoft.com/office/powerpoint/2010/main" val="15757107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71945" y="1770207"/>
                <a:ext cx="10515600" cy="4351338"/>
              </a:xfrm>
            </p:spPr>
            <p:txBody>
              <a:bodyPr>
                <a:normAutofit/>
              </a:bodyPr>
              <a:lstStyle/>
              <a:p>
                <a:r>
                  <a:rPr lang="en-US" sz="3200" dirty="0">
                    <a:solidFill>
                      <a:schemeClr val="bg1"/>
                    </a:solidFill>
                    <a:latin typeface="Franklin Gothic Medium" charset="0"/>
                    <a:ea typeface="Franklin Gothic Medium" charset="0"/>
                    <a:cs typeface="Franklin Gothic Medium" charset="0"/>
                  </a:rPr>
                  <a:t>Fit a </a:t>
                </a:r>
                <a:r>
                  <a:rPr lang="en-US" sz="3200" b="1" dirty="0">
                    <a:solidFill>
                      <a:srgbClr val="00B0F0"/>
                    </a:solidFill>
                    <a:latin typeface="Franklin Gothic Medium" charset="0"/>
                    <a:ea typeface="Franklin Gothic Medium" charset="0"/>
                    <a:cs typeface="Franklin Gothic Medium" charset="0"/>
                  </a:rPr>
                  <a:t>logistic</a:t>
                </a:r>
                <a:r>
                  <a:rPr lang="en-US" sz="3200" dirty="0">
                    <a:solidFill>
                      <a:srgbClr val="00B0F0"/>
                    </a:solidFill>
                    <a:latin typeface="Franklin Gothic Medium" charset="0"/>
                    <a:ea typeface="Franklin Gothic Medium" charset="0"/>
                    <a:cs typeface="Franklin Gothic Medium" charset="0"/>
                  </a:rPr>
                  <a:t> regression </a:t>
                </a:r>
                <a:r>
                  <a:rPr lang="en-US" sz="3200" dirty="0">
                    <a:solidFill>
                      <a:schemeClr val="bg1"/>
                    </a:solidFill>
                    <a:latin typeface="Franklin Gothic Medium" charset="0"/>
                    <a:ea typeface="Franklin Gothic Medium" charset="0"/>
                    <a:cs typeface="Franklin Gothic Medium" charset="0"/>
                  </a:rPr>
                  <a:t>predicting exposure using known covariates</a:t>
                </a:r>
              </a:p>
              <a:p>
                <a:pPr marL="0" indent="0">
                  <a:buNone/>
                </a:pPr>
                <a:endParaRPr lang="en-US" sz="3200" dirty="0">
                  <a:solidFill>
                    <a:schemeClr val="bg1"/>
                  </a:solidFill>
                  <a:latin typeface="Franklin Gothic Medium" charset="0"/>
                  <a:ea typeface="Franklin Gothic Medium" charset="0"/>
                  <a:cs typeface="Franklin Gothic Medium"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sz="3200">
                          <a:solidFill>
                            <a:schemeClr val="bg1"/>
                          </a:solidFill>
                          <a:latin typeface="Cambria Math" charset="0"/>
                          <a:ea typeface="Franklin Gothic Medium" charset="0"/>
                          <a:cs typeface="Franklin Gothic Medium" charset="0"/>
                        </a:rPr>
                        <m:t>Pr</m:t>
                      </m:r>
                      <m:d>
                        <m:dPr>
                          <m:ctrlPr>
                            <a:rPr lang="en-US" sz="3200" i="1">
                              <a:solidFill>
                                <a:schemeClr val="bg1"/>
                              </a:solidFill>
                              <a:latin typeface="Cambria Math" panose="02040503050406030204" pitchFamily="18" charset="0"/>
                              <a:ea typeface="Franklin Gothic Medium" charset="0"/>
                              <a:cs typeface="Franklin Gothic Medium" charset="0"/>
                            </a:rPr>
                          </m:ctrlPr>
                        </m:dPr>
                        <m:e>
                          <m:r>
                            <m:rPr>
                              <m:sty m:val="p"/>
                            </m:rPr>
                            <a:rPr lang="en-US" sz="3200" b="0" i="0" smtClean="0">
                              <a:solidFill>
                                <a:schemeClr val="bg1"/>
                              </a:solidFill>
                              <a:latin typeface="Cambria Math" panose="02040503050406030204" pitchFamily="18" charset="0"/>
                              <a:ea typeface="Franklin Gothic Medium" charset="0"/>
                              <a:cs typeface="Franklin Gothic Medium" charset="0"/>
                            </a:rPr>
                            <m:t>exposure</m:t>
                          </m:r>
                          <m:r>
                            <a:rPr lang="en-US" sz="3200">
                              <a:solidFill>
                                <a:schemeClr val="bg1"/>
                              </a:solidFill>
                              <a:latin typeface="Cambria Math" charset="0"/>
                              <a:ea typeface="Franklin Gothic Medium" charset="0"/>
                              <a:cs typeface="Franklin Gothic Medium" charset="0"/>
                            </a:rPr>
                            <m:t>=1</m:t>
                          </m:r>
                        </m:e>
                      </m:d>
                      <m:r>
                        <a:rPr lang="en-US" sz="3200">
                          <a:solidFill>
                            <a:schemeClr val="bg1"/>
                          </a:solidFill>
                          <a:latin typeface="Cambria Math" charset="0"/>
                          <a:ea typeface="Franklin Gothic Medium" charset="0"/>
                          <a:cs typeface="Franklin Gothic Medium" charset="0"/>
                        </a:rPr>
                        <m:t>=</m:t>
                      </m:r>
                      <m:f>
                        <m:fPr>
                          <m:ctrlPr>
                            <a:rPr lang="en-US" sz="3200" i="1">
                              <a:solidFill>
                                <a:schemeClr val="bg1"/>
                              </a:solidFill>
                              <a:latin typeface="Cambria Math" panose="02040503050406030204" pitchFamily="18" charset="0"/>
                              <a:ea typeface="Franklin Gothic Medium" charset="0"/>
                              <a:cs typeface="Franklin Gothic Medium" charset="0"/>
                            </a:rPr>
                          </m:ctrlPr>
                        </m:fPr>
                        <m:num>
                          <m:r>
                            <a:rPr lang="en-US" sz="3200">
                              <a:solidFill>
                                <a:schemeClr val="bg1"/>
                              </a:solidFill>
                              <a:latin typeface="Cambria Math" charset="0"/>
                              <a:ea typeface="Franklin Gothic Medium" charset="0"/>
                              <a:cs typeface="Franklin Gothic Medium" charset="0"/>
                            </a:rPr>
                            <m:t>1</m:t>
                          </m:r>
                        </m:num>
                        <m:den>
                          <m:r>
                            <a:rPr lang="en-US" sz="3200">
                              <a:solidFill>
                                <a:schemeClr val="bg1"/>
                              </a:solidFill>
                              <a:latin typeface="Cambria Math" charset="0"/>
                              <a:ea typeface="Franklin Gothic Medium" charset="0"/>
                              <a:cs typeface="Franklin Gothic Medium" charset="0"/>
                            </a:rPr>
                            <m:t>1+</m:t>
                          </m:r>
                          <m:r>
                            <m:rPr>
                              <m:sty m:val="p"/>
                            </m:rPr>
                            <a:rPr lang="en-US" sz="3200">
                              <a:solidFill>
                                <a:schemeClr val="bg1"/>
                              </a:solidFill>
                              <a:latin typeface="Cambria Math" charset="0"/>
                              <a:ea typeface="Franklin Gothic Medium" charset="0"/>
                              <a:cs typeface="Franklin Gothic Medium" charset="0"/>
                            </a:rPr>
                            <m:t>exp</m:t>
                          </m:r>
                          <m:d>
                            <m:dPr>
                              <m:ctrlPr>
                                <a:rPr lang="en-US" sz="3200" i="1">
                                  <a:solidFill>
                                    <a:schemeClr val="bg1"/>
                                  </a:solidFill>
                                  <a:latin typeface="Cambria Math" panose="02040503050406030204" pitchFamily="18" charset="0"/>
                                  <a:ea typeface="Franklin Gothic Medium" charset="0"/>
                                  <a:cs typeface="Franklin Gothic Medium" charset="0"/>
                                </a:rPr>
                              </m:ctrlPr>
                            </m:dPr>
                            <m:e>
                              <m:r>
                                <a:rPr lang="en-US" sz="3200">
                                  <a:solidFill>
                                    <a:schemeClr val="bg1"/>
                                  </a:solidFill>
                                  <a:latin typeface="Cambria Math" charset="0"/>
                                  <a:ea typeface="Franklin Gothic Medium" charset="0"/>
                                  <a:cs typeface="Franklin Gothic Medium" charset="0"/>
                                </a:rPr>
                                <m:t>−</m:t>
                              </m:r>
                              <m:r>
                                <m:rPr>
                                  <m:sty m:val="p"/>
                                </m:rPr>
                                <a:rPr lang="en-US" sz="3200">
                                  <a:solidFill>
                                    <a:schemeClr val="bg1"/>
                                  </a:solidFill>
                                  <a:latin typeface="Cambria Math" charset="0"/>
                                  <a:ea typeface="Franklin Gothic Medium" charset="0"/>
                                  <a:cs typeface="Franklin Gothic Medium" charset="0"/>
                                </a:rPr>
                                <m:t>X</m:t>
                              </m:r>
                              <m:r>
                                <a:rPr lang="en-US" sz="3200" i="1">
                                  <a:solidFill>
                                    <a:schemeClr val="bg1"/>
                                  </a:solidFill>
                                  <a:latin typeface="Cambria Math" charset="0"/>
                                  <a:ea typeface="Franklin Gothic Medium" charset="0"/>
                                  <a:cs typeface="Franklin Gothic Medium" charset="0"/>
                                </a:rPr>
                                <m:t>𝛽</m:t>
                              </m:r>
                            </m:e>
                          </m:d>
                        </m:den>
                      </m:f>
                    </m:oMath>
                  </m:oMathPara>
                </a14:m>
                <a:endParaRPr lang="en-US" sz="3200" dirty="0">
                  <a:solidFill>
                    <a:schemeClr val="bg1"/>
                  </a:solidFill>
                  <a:latin typeface="Franklin Gothic Medium" charset="0"/>
                  <a:ea typeface="Franklin Gothic Medium" charset="0"/>
                  <a:cs typeface="Franklin Gothic Medium" charset="0"/>
                </a:endParaRPr>
              </a:p>
              <a:p>
                <a:pPr marL="0" indent="0">
                  <a:buNone/>
                </a:pPr>
                <a:endParaRPr lang="en-US" sz="3200" dirty="0">
                  <a:solidFill>
                    <a:schemeClr val="bg1"/>
                  </a:solidFill>
                  <a:latin typeface="Franklin Gothic Medium" charset="0"/>
                  <a:ea typeface="Franklin Gothic Medium" charset="0"/>
                  <a:cs typeface="Franklin Gothic Medium" charset="0"/>
                </a:endParaRPr>
              </a:p>
              <a:p>
                <a:r>
                  <a:rPr lang="en-US" sz="3200" dirty="0">
                    <a:solidFill>
                      <a:schemeClr val="bg1"/>
                    </a:solidFill>
                    <a:latin typeface="Franklin Gothic Medium" charset="0"/>
                    <a:ea typeface="Franklin Gothic Medium" charset="0"/>
                    <a:cs typeface="Franklin Gothic Medium" charset="0"/>
                  </a:rPr>
                  <a:t>Each individuals' predicted values are the </a:t>
                </a:r>
                <a:r>
                  <a:rPr lang="en-US" sz="3200" b="1" dirty="0">
                    <a:solidFill>
                      <a:srgbClr val="00B0F0"/>
                    </a:solidFill>
                    <a:latin typeface="Franklin Gothic Medium" charset="0"/>
                    <a:ea typeface="Franklin Gothic Medium" charset="0"/>
                    <a:cs typeface="Franklin Gothic Medium" charset="0"/>
                  </a:rPr>
                  <a:t>propensity scores</a:t>
                </a:r>
              </a:p>
              <a:p>
                <a:endParaRPr lang="en-US" sz="3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71945" y="1770207"/>
                <a:ext cx="10515600" cy="4351338"/>
              </a:xfrm>
              <a:blipFill>
                <a:blip r:embed="rId2"/>
                <a:stretch>
                  <a:fillRect l="-1327" t="-2616"/>
                </a:stretch>
              </a:blipFill>
            </p:spPr>
            <p:txBody>
              <a:bodyPr/>
              <a:lstStyle/>
              <a:p>
                <a:r>
                  <a:rPr lang="en-US">
                    <a:noFill/>
                  </a:rPr>
                  <a:t> </a:t>
                </a:r>
              </a:p>
            </p:txBody>
          </p:sp>
        </mc:Fallback>
      </mc:AlternateContent>
      <p:sp>
        <p:nvSpPr>
          <p:cNvPr id="5" name="Title 4"/>
          <p:cNvSpPr txBox="1">
            <a:spLocks/>
          </p:cNvSpPr>
          <p:nvPr/>
        </p:nvSpPr>
        <p:spPr>
          <a:xfrm>
            <a:off x="540937" y="2701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solidFill>
                  <a:schemeClr val="bg1"/>
                </a:solidFill>
                <a:latin typeface="Franklin Gothic Heavy" charset="0"/>
                <a:ea typeface="Franklin Gothic Heavy" charset="0"/>
                <a:cs typeface="Franklin Gothic Heavy" charset="0"/>
              </a:rPr>
              <a:t>Propensity scores</a:t>
            </a:r>
          </a:p>
        </p:txBody>
      </p:sp>
    </p:spTree>
    <p:extLst>
      <p:ext uri="{BB962C8B-B14F-4D97-AF65-F5344CB8AC3E}">
        <p14:creationId xmlns:p14="http://schemas.microsoft.com/office/powerpoint/2010/main" val="828303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73487-C8BC-0645-8C59-77FB0B589886}"/>
              </a:ext>
            </a:extLst>
          </p:cNvPr>
          <p:cNvSpPr>
            <a:spLocks noGrp="1"/>
          </p:cNvSpPr>
          <p:nvPr>
            <p:ph type="title"/>
          </p:nvPr>
        </p:nvSpPr>
        <p:spPr/>
        <p:txBody>
          <a:bodyPr/>
          <a:lstStyle/>
          <a:p>
            <a:r>
              <a:rPr lang="en-US" dirty="0"/>
              <a:t>Potential outcomes</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9498A42-8731-0D4D-A125-BBB20F9CAE28}"/>
                  </a:ext>
                </a:extLst>
              </p:cNvPr>
              <p:cNvSpPr txBox="1"/>
              <p:nvPr/>
            </p:nvSpPr>
            <p:spPr>
              <a:xfrm>
                <a:off x="6895474" y="2732196"/>
                <a:ext cx="2434193" cy="123110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8000" b="0" i="1" smtClean="0">
                              <a:solidFill>
                                <a:schemeClr val="bg1"/>
                              </a:solidFill>
                              <a:latin typeface="Cambria Math" panose="02040503050406030204" pitchFamily="18" charset="0"/>
                            </a:rPr>
                          </m:ctrlPr>
                        </m:sSubPr>
                        <m:e>
                          <m:r>
                            <a:rPr lang="en-US" sz="8000" b="0" i="1" smtClean="0">
                              <a:solidFill>
                                <a:schemeClr val="bg1"/>
                              </a:solidFill>
                              <a:latin typeface="Cambria Math" panose="02040503050406030204" pitchFamily="18" charset="0"/>
                            </a:rPr>
                            <m:t>𝑌</m:t>
                          </m:r>
                        </m:e>
                        <m:sub>
                          <m:r>
                            <a:rPr lang="en-US" sz="8000" b="0" i="1" smtClean="0">
                              <a:solidFill>
                                <a:schemeClr val="bg1"/>
                              </a:solidFill>
                              <a:latin typeface="Cambria Math" panose="02040503050406030204" pitchFamily="18" charset="0"/>
                            </a:rPr>
                            <m:t>𝑖</m:t>
                          </m:r>
                        </m:sub>
                      </m:sSub>
                      <m:r>
                        <a:rPr lang="en-US" sz="8000" b="0" i="1" smtClean="0">
                          <a:solidFill>
                            <a:schemeClr val="bg1"/>
                          </a:solidFill>
                          <a:latin typeface="Cambria Math" panose="02040503050406030204" pitchFamily="18" charset="0"/>
                        </a:rPr>
                        <m:t>(</m:t>
                      </m:r>
                      <m:r>
                        <a:rPr lang="en-US" sz="8000" b="0" i="1" smtClean="0">
                          <a:solidFill>
                            <a:schemeClr val="accent1"/>
                          </a:solidFill>
                          <a:latin typeface="Cambria Math" panose="02040503050406030204" pitchFamily="18" charset="0"/>
                        </a:rPr>
                        <m:t>1</m:t>
                      </m:r>
                      <m:r>
                        <a:rPr lang="en-US" sz="8000" b="0" i="1" smtClean="0">
                          <a:solidFill>
                            <a:schemeClr val="bg1"/>
                          </a:solidFill>
                          <a:latin typeface="Cambria Math" panose="02040503050406030204" pitchFamily="18" charset="0"/>
                        </a:rPr>
                        <m:t>)</m:t>
                      </m:r>
                    </m:oMath>
                  </m:oMathPara>
                </a14:m>
                <a:endParaRPr lang="en-US" sz="8000" dirty="0">
                  <a:solidFill>
                    <a:schemeClr val="bg1"/>
                  </a:solidFill>
                </a:endParaRPr>
              </a:p>
            </p:txBody>
          </p:sp>
        </mc:Choice>
        <mc:Fallback>
          <p:sp>
            <p:nvSpPr>
              <p:cNvPr id="4" name="TextBox 3">
                <a:extLst>
                  <a:ext uri="{FF2B5EF4-FFF2-40B4-BE49-F238E27FC236}">
                    <a16:creationId xmlns:a16="http://schemas.microsoft.com/office/drawing/2014/main" id="{99498A42-8731-0D4D-A125-BBB20F9CAE28}"/>
                  </a:ext>
                </a:extLst>
              </p:cNvPr>
              <p:cNvSpPr txBox="1">
                <a:spLocks noRot="1" noChangeAspect="1" noMove="1" noResize="1" noEditPoints="1" noAdjustHandles="1" noChangeArrowheads="1" noChangeShapeType="1" noTextEdit="1"/>
              </p:cNvSpPr>
              <p:nvPr/>
            </p:nvSpPr>
            <p:spPr>
              <a:xfrm>
                <a:off x="6895474" y="2732196"/>
                <a:ext cx="2434193" cy="1231106"/>
              </a:xfrm>
              <a:prstGeom prst="rect">
                <a:avLst/>
              </a:prstGeom>
              <a:blipFill>
                <a:blip r:embed="rId3"/>
                <a:stretch>
                  <a:fillRect l="-8290" r="-13472" b="-336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6F5F2976-EB6C-9C45-8C70-6590F4F78539}"/>
                  </a:ext>
                </a:extLst>
              </p:cNvPr>
              <p:cNvSpPr txBox="1"/>
              <p:nvPr/>
            </p:nvSpPr>
            <p:spPr>
              <a:xfrm>
                <a:off x="2846224" y="2732196"/>
                <a:ext cx="2434193" cy="123110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8000" b="0" i="1" smtClean="0">
                              <a:solidFill>
                                <a:schemeClr val="tx1">
                                  <a:lumMod val="75000"/>
                                  <a:lumOff val="25000"/>
                                </a:schemeClr>
                              </a:solidFill>
                              <a:latin typeface="Cambria Math" panose="02040503050406030204" pitchFamily="18" charset="0"/>
                            </a:rPr>
                          </m:ctrlPr>
                        </m:sSubPr>
                        <m:e>
                          <m:r>
                            <a:rPr lang="en-US" sz="8000" b="0" i="1" smtClean="0">
                              <a:solidFill>
                                <a:schemeClr val="tx1">
                                  <a:lumMod val="75000"/>
                                  <a:lumOff val="25000"/>
                                </a:schemeClr>
                              </a:solidFill>
                              <a:latin typeface="Cambria Math" panose="02040503050406030204" pitchFamily="18" charset="0"/>
                            </a:rPr>
                            <m:t>𝑌</m:t>
                          </m:r>
                        </m:e>
                        <m:sub>
                          <m:r>
                            <a:rPr lang="en-US" sz="8000" b="0" i="1" smtClean="0">
                              <a:solidFill>
                                <a:schemeClr val="tx1">
                                  <a:lumMod val="75000"/>
                                  <a:lumOff val="25000"/>
                                </a:schemeClr>
                              </a:solidFill>
                              <a:latin typeface="Cambria Math" panose="02040503050406030204" pitchFamily="18" charset="0"/>
                            </a:rPr>
                            <m:t>𝑖</m:t>
                          </m:r>
                        </m:sub>
                      </m:sSub>
                      <m:r>
                        <a:rPr lang="en-US" sz="8000" b="0" i="1" smtClean="0">
                          <a:solidFill>
                            <a:schemeClr val="tx1">
                              <a:lumMod val="75000"/>
                              <a:lumOff val="25000"/>
                            </a:schemeClr>
                          </a:solidFill>
                          <a:latin typeface="Cambria Math" panose="02040503050406030204" pitchFamily="18" charset="0"/>
                        </a:rPr>
                        <m:t>(</m:t>
                      </m:r>
                      <m:r>
                        <a:rPr lang="en-US" sz="8000" b="0" i="1" smtClean="0">
                          <a:solidFill>
                            <a:schemeClr val="accent6">
                              <a:lumMod val="50000"/>
                            </a:schemeClr>
                          </a:solidFill>
                          <a:latin typeface="Cambria Math" panose="02040503050406030204" pitchFamily="18" charset="0"/>
                        </a:rPr>
                        <m:t>0</m:t>
                      </m:r>
                      <m:r>
                        <a:rPr lang="en-US" sz="8000" b="0" i="1" smtClean="0">
                          <a:solidFill>
                            <a:schemeClr val="tx1">
                              <a:lumMod val="75000"/>
                              <a:lumOff val="25000"/>
                            </a:schemeClr>
                          </a:solidFill>
                          <a:latin typeface="Cambria Math" panose="02040503050406030204" pitchFamily="18" charset="0"/>
                        </a:rPr>
                        <m:t>)</m:t>
                      </m:r>
                    </m:oMath>
                  </m:oMathPara>
                </a14:m>
                <a:endParaRPr lang="en-US" sz="8000" dirty="0">
                  <a:solidFill>
                    <a:schemeClr val="tx1">
                      <a:lumMod val="75000"/>
                      <a:lumOff val="25000"/>
                    </a:schemeClr>
                  </a:solidFill>
                </a:endParaRPr>
              </a:p>
            </p:txBody>
          </p:sp>
        </mc:Choice>
        <mc:Fallback>
          <p:sp>
            <p:nvSpPr>
              <p:cNvPr id="5" name="TextBox 4">
                <a:extLst>
                  <a:ext uri="{FF2B5EF4-FFF2-40B4-BE49-F238E27FC236}">
                    <a16:creationId xmlns:a16="http://schemas.microsoft.com/office/drawing/2014/main" id="{6F5F2976-EB6C-9C45-8C70-6590F4F78539}"/>
                  </a:ext>
                </a:extLst>
              </p:cNvPr>
              <p:cNvSpPr txBox="1">
                <a:spLocks noRot="1" noChangeAspect="1" noMove="1" noResize="1" noEditPoints="1" noAdjustHandles="1" noChangeArrowheads="1" noChangeShapeType="1" noTextEdit="1"/>
              </p:cNvSpPr>
              <p:nvPr/>
            </p:nvSpPr>
            <p:spPr>
              <a:xfrm>
                <a:off x="2846224" y="2732196"/>
                <a:ext cx="2434193" cy="1231106"/>
              </a:xfrm>
              <a:prstGeom prst="rect">
                <a:avLst/>
              </a:prstGeom>
              <a:blipFill>
                <a:blip r:embed="rId4"/>
                <a:stretch>
                  <a:fillRect l="-8290" r="-13990" b="-33673"/>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A550E5FB-9AF4-AD45-8489-EC08D0DD3F6D}"/>
              </a:ext>
            </a:extLst>
          </p:cNvPr>
          <p:cNvPicPr>
            <a:picLocks noChangeAspect="1"/>
          </p:cNvPicPr>
          <p:nvPr/>
        </p:nvPicPr>
        <p:blipFill>
          <a:blip r:embed="rId5">
            <a:duotone>
              <a:prstClr val="black"/>
              <a:schemeClr val="accent3">
                <a:tint val="45000"/>
                <a:satMod val="400000"/>
              </a:schemeClr>
            </a:duotone>
          </a:blip>
          <a:stretch>
            <a:fillRect/>
          </a:stretch>
        </p:blipFill>
        <p:spPr>
          <a:xfrm>
            <a:off x="3702970" y="4444599"/>
            <a:ext cx="1072295" cy="536148"/>
          </a:xfrm>
          <a:prstGeom prst="rect">
            <a:avLst/>
          </a:prstGeom>
        </p:spPr>
      </p:pic>
      <p:pic>
        <p:nvPicPr>
          <p:cNvPr id="8" name="Picture 7">
            <a:extLst>
              <a:ext uri="{FF2B5EF4-FFF2-40B4-BE49-F238E27FC236}">
                <a16:creationId xmlns:a16="http://schemas.microsoft.com/office/drawing/2014/main" id="{5BF6364F-EFAE-4948-916B-5CBA3C79F052}"/>
              </a:ext>
            </a:extLst>
          </p:cNvPr>
          <p:cNvPicPr>
            <a:picLocks noChangeAspect="1"/>
          </p:cNvPicPr>
          <p:nvPr/>
        </p:nvPicPr>
        <p:blipFill>
          <a:blip r:embed="rId5">
            <a:duotone>
              <a:schemeClr val="accent1">
                <a:shade val="45000"/>
                <a:satMod val="135000"/>
              </a:schemeClr>
              <a:prstClr val="white"/>
            </a:duotone>
          </a:blip>
          <a:stretch>
            <a:fillRect/>
          </a:stretch>
        </p:blipFill>
        <p:spPr>
          <a:xfrm>
            <a:off x="7763111" y="4468662"/>
            <a:ext cx="1072295" cy="536148"/>
          </a:xfrm>
          <a:prstGeom prst="rect">
            <a:avLst/>
          </a:prstGeom>
        </p:spPr>
      </p:pic>
    </p:spTree>
    <p:extLst>
      <p:ext uri="{BB962C8B-B14F-4D97-AF65-F5344CB8AC3E}">
        <p14:creationId xmlns:p14="http://schemas.microsoft.com/office/powerpoint/2010/main" val="32884774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txBox="1">
            <a:spLocks/>
          </p:cNvSpPr>
          <p:nvPr/>
        </p:nvSpPr>
        <p:spPr>
          <a:xfrm>
            <a:off x="540937" y="2701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solidFill>
                  <a:schemeClr val="bg1"/>
                </a:solidFill>
                <a:latin typeface="Franklin Gothic Heavy" charset="0"/>
                <a:ea typeface="Franklin Gothic Heavy" charset="0"/>
                <a:cs typeface="Franklin Gothic Heavy" charset="0"/>
              </a:rPr>
              <a:t>Propensity scores</a:t>
            </a:r>
          </a:p>
        </p:txBody>
      </p:sp>
      <p:sp>
        <p:nvSpPr>
          <p:cNvPr id="8" name="Rounded Rectangle 7">
            <a:extLst>
              <a:ext uri="{FF2B5EF4-FFF2-40B4-BE49-F238E27FC236}">
                <a16:creationId xmlns:a16="http://schemas.microsoft.com/office/drawing/2014/main" id="{22D9B780-450D-DD44-BD5B-772342A371DA}"/>
              </a:ext>
            </a:extLst>
          </p:cNvPr>
          <p:cNvSpPr/>
          <p:nvPr/>
        </p:nvSpPr>
        <p:spPr>
          <a:xfrm>
            <a:off x="778468" y="2012950"/>
            <a:ext cx="10635063" cy="2755900"/>
          </a:xfrm>
          <a:prstGeom prst="roundRect">
            <a:avLst>
              <a:gd name="adj" fmla="val 5346"/>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500" dirty="0" err="1">
                <a:solidFill>
                  <a:schemeClr val="tx1"/>
                </a:solidFill>
                <a:latin typeface="Monaco" pitchFamily="2" charset="77"/>
              </a:rPr>
              <a:t>glm</a:t>
            </a:r>
            <a:r>
              <a:rPr lang="en-US" sz="2500" dirty="0">
                <a:solidFill>
                  <a:schemeClr val="tx1"/>
                </a:solidFill>
                <a:latin typeface="Monaco" pitchFamily="2" charset="77"/>
              </a:rPr>
              <a:t>(exposure ~ smoker + </a:t>
            </a:r>
            <a:r>
              <a:rPr lang="en-US" sz="2500" dirty="0" err="1">
                <a:solidFill>
                  <a:schemeClr val="tx1"/>
                </a:solidFill>
                <a:latin typeface="Monaco" pitchFamily="2" charset="77"/>
              </a:rPr>
              <a:t>cowboy_hat</a:t>
            </a:r>
            <a:r>
              <a:rPr lang="en-US" sz="2500" dirty="0">
                <a:solidFill>
                  <a:schemeClr val="tx1"/>
                </a:solidFill>
                <a:latin typeface="Monaco" pitchFamily="2" charset="77"/>
              </a:rPr>
              <a:t> + sick . . ., </a:t>
            </a:r>
          </a:p>
          <a:p>
            <a:r>
              <a:rPr lang="en-US" sz="2500" dirty="0">
                <a:solidFill>
                  <a:schemeClr val="tx1"/>
                </a:solidFill>
                <a:latin typeface="Monaco" pitchFamily="2" charset="77"/>
              </a:rPr>
              <a:t>    data = </a:t>
            </a:r>
            <a:r>
              <a:rPr lang="en-US" sz="2500" dirty="0" err="1">
                <a:solidFill>
                  <a:schemeClr val="tx1"/>
                </a:solidFill>
                <a:latin typeface="Monaco" pitchFamily="2" charset="77"/>
              </a:rPr>
              <a:t>df</a:t>
            </a:r>
            <a:r>
              <a:rPr lang="en-US" sz="2500" dirty="0">
                <a:solidFill>
                  <a:schemeClr val="tx1"/>
                </a:solidFill>
                <a:latin typeface="Monaco" pitchFamily="2" charset="77"/>
              </a:rPr>
              <a:t>,</a:t>
            </a:r>
          </a:p>
          <a:p>
            <a:r>
              <a:rPr lang="en-US" sz="2500" dirty="0">
                <a:solidFill>
                  <a:schemeClr val="tx1"/>
                </a:solidFill>
                <a:latin typeface="Monaco" pitchFamily="2" charset="77"/>
              </a:rPr>
              <a:t>    family = binomial)</a:t>
            </a:r>
            <a:br>
              <a:rPr lang="en-US" sz="2500" dirty="0">
                <a:latin typeface="Monaco" pitchFamily="2" charset="77"/>
              </a:rPr>
            </a:br>
            <a:endParaRPr lang="en-US" sz="2500" dirty="0">
              <a:latin typeface="Monaco" pitchFamily="2" charset="77"/>
            </a:endParaRPr>
          </a:p>
        </p:txBody>
      </p:sp>
      <p:sp>
        <p:nvSpPr>
          <p:cNvPr id="9" name="Rounded Rectangle 8">
            <a:extLst>
              <a:ext uri="{FF2B5EF4-FFF2-40B4-BE49-F238E27FC236}">
                <a16:creationId xmlns:a16="http://schemas.microsoft.com/office/drawing/2014/main" id="{DC13B412-322E-3441-A49C-39016946851A}"/>
              </a:ext>
            </a:extLst>
          </p:cNvPr>
          <p:cNvSpPr/>
          <p:nvPr/>
        </p:nvSpPr>
        <p:spPr>
          <a:xfrm>
            <a:off x="778468" y="2038350"/>
            <a:ext cx="809032" cy="514350"/>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E37A8CB5-7DC1-A248-AFAC-5B7A3AAE3093}"/>
              </a:ext>
            </a:extLst>
          </p:cNvPr>
          <p:cNvSpPr/>
          <p:nvPr/>
        </p:nvSpPr>
        <p:spPr>
          <a:xfrm>
            <a:off x="1587500" y="2832100"/>
            <a:ext cx="3340100" cy="419100"/>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C4AC0598-93DD-834E-8E94-03C79A3EFBC7}"/>
              </a:ext>
            </a:extLst>
          </p:cNvPr>
          <p:cNvSpPr/>
          <p:nvPr/>
        </p:nvSpPr>
        <p:spPr>
          <a:xfrm>
            <a:off x="1587500" y="2038350"/>
            <a:ext cx="1701800" cy="514350"/>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69F3E7DE-F59A-AF4D-AF8A-3A9FEC9B2640}"/>
              </a:ext>
            </a:extLst>
          </p:cNvPr>
          <p:cNvSpPr/>
          <p:nvPr/>
        </p:nvSpPr>
        <p:spPr>
          <a:xfrm>
            <a:off x="3670300" y="2038350"/>
            <a:ext cx="6235700" cy="514350"/>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2755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2" grpId="0" animBg="1"/>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txBox="1">
            <a:spLocks/>
          </p:cNvSpPr>
          <p:nvPr/>
        </p:nvSpPr>
        <p:spPr>
          <a:xfrm>
            <a:off x="540937" y="2701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solidFill>
                  <a:schemeClr val="bg1"/>
                </a:solidFill>
                <a:latin typeface="Franklin Gothic Heavy" charset="0"/>
                <a:ea typeface="Franklin Gothic Heavy" charset="0"/>
                <a:cs typeface="Franklin Gothic Heavy" charset="0"/>
              </a:rPr>
              <a:t>Propensity scores</a:t>
            </a:r>
          </a:p>
        </p:txBody>
      </p:sp>
      <p:sp>
        <p:nvSpPr>
          <p:cNvPr id="2" name="Rectangle 1">
            <a:extLst>
              <a:ext uri="{FF2B5EF4-FFF2-40B4-BE49-F238E27FC236}">
                <a16:creationId xmlns:a16="http://schemas.microsoft.com/office/drawing/2014/main" id="{AC57C8D8-5408-624D-A73E-394500DD9D75}"/>
              </a:ext>
            </a:extLst>
          </p:cNvPr>
          <p:cNvSpPr/>
          <p:nvPr/>
        </p:nvSpPr>
        <p:spPr>
          <a:xfrm>
            <a:off x="3048000" y="1997839"/>
            <a:ext cx="6096000" cy="369332"/>
          </a:xfrm>
          <a:prstGeom prst="rect">
            <a:avLst/>
          </a:prstGeom>
        </p:spPr>
        <p:txBody>
          <a:bodyPr>
            <a:spAutoFit/>
          </a:bodyPr>
          <a:lstStyle/>
          <a:p>
            <a:r>
              <a:rPr lang="en-US" dirty="0"/>
              <a:t> </a:t>
            </a:r>
          </a:p>
        </p:txBody>
      </p:sp>
      <p:sp>
        <p:nvSpPr>
          <p:cNvPr id="8" name="Rounded Rectangle 7">
            <a:extLst>
              <a:ext uri="{FF2B5EF4-FFF2-40B4-BE49-F238E27FC236}">
                <a16:creationId xmlns:a16="http://schemas.microsoft.com/office/drawing/2014/main" id="{02084920-2126-6C4E-8B24-2AFBAA52A9F3}"/>
              </a:ext>
            </a:extLst>
          </p:cNvPr>
          <p:cNvSpPr/>
          <p:nvPr/>
        </p:nvSpPr>
        <p:spPr>
          <a:xfrm>
            <a:off x="778468" y="2012950"/>
            <a:ext cx="10635063" cy="2755900"/>
          </a:xfrm>
          <a:prstGeom prst="roundRect">
            <a:avLst>
              <a:gd name="adj" fmla="val 5346"/>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500" dirty="0" err="1">
                <a:solidFill>
                  <a:schemeClr val="tx1"/>
                </a:solidFill>
                <a:latin typeface="Monaco" pitchFamily="2" charset="77"/>
              </a:rPr>
              <a:t>glm</a:t>
            </a:r>
            <a:r>
              <a:rPr lang="en-US" sz="2500" dirty="0">
                <a:solidFill>
                  <a:schemeClr val="tx1"/>
                </a:solidFill>
                <a:latin typeface="Monaco" pitchFamily="2" charset="77"/>
              </a:rPr>
              <a:t>(exposure ~ smoker + </a:t>
            </a:r>
            <a:r>
              <a:rPr lang="en-US" sz="2500" dirty="0" err="1">
                <a:solidFill>
                  <a:schemeClr val="tx1"/>
                </a:solidFill>
                <a:latin typeface="Monaco" pitchFamily="2" charset="77"/>
              </a:rPr>
              <a:t>cowboy_hat</a:t>
            </a:r>
            <a:r>
              <a:rPr lang="en-US" sz="2500" dirty="0">
                <a:solidFill>
                  <a:schemeClr val="tx1"/>
                </a:solidFill>
                <a:latin typeface="Monaco" pitchFamily="2" charset="77"/>
              </a:rPr>
              <a:t> + sick . . ., </a:t>
            </a:r>
          </a:p>
          <a:p>
            <a:r>
              <a:rPr lang="en-US" sz="2500" dirty="0">
                <a:solidFill>
                  <a:schemeClr val="tx1"/>
                </a:solidFill>
                <a:latin typeface="Monaco" pitchFamily="2" charset="77"/>
              </a:rPr>
              <a:t>    data = </a:t>
            </a:r>
            <a:r>
              <a:rPr lang="en-US" sz="2500" dirty="0" err="1">
                <a:solidFill>
                  <a:schemeClr val="tx1"/>
                </a:solidFill>
                <a:latin typeface="Monaco" pitchFamily="2" charset="77"/>
              </a:rPr>
              <a:t>df</a:t>
            </a:r>
            <a:r>
              <a:rPr lang="en-US" sz="2500" dirty="0">
                <a:solidFill>
                  <a:schemeClr val="tx1"/>
                </a:solidFill>
                <a:latin typeface="Monaco" pitchFamily="2" charset="77"/>
              </a:rPr>
              <a:t>,</a:t>
            </a:r>
          </a:p>
          <a:p>
            <a:r>
              <a:rPr lang="en-US" sz="2500" dirty="0">
                <a:solidFill>
                  <a:schemeClr val="tx1"/>
                </a:solidFill>
                <a:latin typeface="Monaco" pitchFamily="2" charset="77"/>
              </a:rPr>
              <a:t>    family = binomial) %&gt;%</a:t>
            </a:r>
          </a:p>
          <a:p>
            <a:r>
              <a:rPr lang="en-US" sz="2500" dirty="0">
                <a:solidFill>
                  <a:schemeClr val="tx1"/>
                </a:solidFill>
                <a:latin typeface="Monaco" pitchFamily="2" charset="77"/>
              </a:rPr>
              <a:t>predict()</a:t>
            </a:r>
          </a:p>
        </p:txBody>
      </p:sp>
      <p:sp>
        <p:nvSpPr>
          <p:cNvPr id="6" name="Rounded Rectangle 5">
            <a:extLst>
              <a:ext uri="{FF2B5EF4-FFF2-40B4-BE49-F238E27FC236}">
                <a16:creationId xmlns:a16="http://schemas.microsoft.com/office/drawing/2014/main" id="{78A0014E-24DB-D643-ABC0-F37A1F4158BD}"/>
              </a:ext>
            </a:extLst>
          </p:cNvPr>
          <p:cNvSpPr/>
          <p:nvPr/>
        </p:nvSpPr>
        <p:spPr>
          <a:xfrm>
            <a:off x="5172668" y="2756625"/>
            <a:ext cx="809032" cy="514350"/>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F0D9D79D-9FEE-D245-AE1F-69FE33B0928B}"/>
              </a:ext>
            </a:extLst>
          </p:cNvPr>
          <p:cNvSpPr/>
          <p:nvPr/>
        </p:nvSpPr>
        <p:spPr>
          <a:xfrm>
            <a:off x="829268" y="3194775"/>
            <a:ext cx="1863132" cy="514350"/>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544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txBox="1">
            <a:spLocks/>
          </p:cNvSpPr>
          <p:nvPr/>
        </p:nvSpPr>
        <p:spPr>
          <a:xfrm>
            <a:off x="540937" y="2701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solidFill>
                  <a:schemeClr val="bg1"/>
                </a:solidFill>
                <a:latin typeface="Franklin Gothic Heavy" charset="0"/>
                <a:ea typeface="Franklin Gothic Heavy" charset="0"/>
                <a:cs typeface="Franklin Gothic Heavy" charset="0"/>
              </a:rPr>
              <a:t>Propensity scores</a:t>
            </a:r>
          </a:p>
        </p:txBody>
      </p:sp>
      <p:sp>
        <p:nvSpPr>
          <p:cNvPr id="2" name="Rectangle 1">
            <a:extLst>
              <a:ext uri="{FF2B5EF4-FFF2-40B4-BE49-F238E27FC236}">
                <a16:creationId xmlns:a16="http://schemas.microsoft.com/office/drawing/2014/main" id="{AC57C8D8-5408-624D-A73E-394500DD9D75}"/>
              </a:ext>
            </a:extLst>
          </p:cNvPr>
          <p:cNvSpPr/>
          <p:nvPr/>
        </p:nvSpPr>
        <p:spPr>
          <a:xfrm>
            <a:off x="3048000" y="1997839"/>
            <a:ext cx="6096000" cy="369332"/>
          </a:xfrm>
          <a:prstGeom prst="rect">
            <a:avLst/>
          </a:prstGeom>
        </p:spPr>
        <p:txBody>
          <a:bodyPr>
            <a:spAutoFit/>
          </a:bodyPr>
          <a:lstStyle/>
          <a:p>
            <a:r>
              <a:rPr lang="en-US" dirty="0"/>
              <a:t> </a:t>
            </a:r>
          </a:p>
        </p:txBody>
      </p:sp>
      <p:sp>
        <p:nvSpPr>
          <p:cNvPr id="8" name="Rounded Rectangle 7">
            <a:extLst>
              <a:ext uri="{FF2B5EF4-FFF2-40B4-BE49-F238E27FC236}">
                <a16:creationId xmlns:a16="http://schemas.microsoft.com/office/drawing/2014/main" id="{02084920-2126-6C4E-8B24-2AFBAA52A9F3}"/>
              </a:ext>
            </a:extLst>
          </p:cNvPr>
          <p:cNvSpPr/>
          <p:nvPr/>
        </p:nvSpPr>
        <p:spPr>
          <a:xfrm>
            <a:off x="778468" y="2012950"/>
            <a:ext cx="10635063" cy="2755900"/>
          </a:xfrm>
          <a:prstGeom prst="roundRect">
            <a:avLst>
              <a:gd name="adj" fmla="val 5346"/>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500" dirty="0" err="1">
                <a:solidFill>
                  <a:schemeClr val="tx1"/>
                </a:solidFill>
                <a:latin typeface="Monaco" pitchFamily="2" charset="77"/>
              </a:rPr>
              <a:t>glm</a:t>
            </a:r>
            <a:r>
              <a:rPr lang="en-US" sz="2500" dirty="0">
                <a:solidFill>
                  <a:schemeClr val="tx1"/>
                </a:solidFill>
                <a:latin typeface="Monaco" pitchFamily="2" charset="77"/>
              </a:rPr>
              <a:t>(exposure ~ smoker + </a:t>
            </a:r>
            <a:r>
              <a:rPr lang="en-US" sz="2500" dirty="0" err="1">
                <a:solidFill>
                  <a:schemeClr val="tx1"/>
                </a:solidFill>
                <a:latin typeface="Monaco" pitchFamily="2" charset="77"/>
              </a:rPr>
              <a:t>cowboy_hat</a:t>
            </a:r>
            <a:r>
              <a:rPr lang="en-US" sz="2500" dirty="0">
                <a:solidFill>
                  <a:schemeClr val="tx1"/>
                </a:solidFill>
                <a:latin typeface="Monaco" pitchFamily="2" charset="77"/>
              </a:rPr>
              <a:t> + sick . . ., </a:t>
            </a:r>
          </a:p>
          <a:p>
            <a:r>
              <a:rPr lang="en-US" sz="2500" dirty="0">
                <a:solidFill>
                  <a:schemeClr val="tx1"/>
                </a:solidFill>
                <a:latin typeface="Monaco" pitchFamily="2" charset="77"/>
              </a:rPr>
              <a:t>    data = </a:t>
            </a:r>
            <a:r>
              <a:rPr lang="en-US" sz="2500" dirty="0" err="1">
                <a:solidFill>
                  <a:schemeClr val="tx1"/>
                </a:solidFill>
                <a:latin typeface="Monaco" pitchFamily="2" charset="77"/>
              </a:rPr>
              <a:t>df</a:t>
            </a:r>
            <a:r>
              <a:rPr lang="en-US" sz="2500" dirty="0">
                <a:solidFill>
                  <a:schemeClr val="tx1"/>
                </a:solidFill>
                <a:latin typeface="Monaco" pitchFamily="2" charset="77"/>
              </a:rPr>
              <a:t>,</a:t>
            </a:r>
          </a:p>
          <a:p>
            <a:r>
              <a:rPr lang="en-US" sz="2500" dirty="0">
                <a:solidFill>
                  <a:schemeClr val="tx1"/>
                </a:solidFill>
                <a:latin typeface="Monaco" pitchFamily="2" charset="77"/>
              </a:rPr>
              <a:t>    family = binomial) %&gt;%</a:t>
            </a:r>
          </a:p>
          <a:p>
            <a:r>
              <a:rPr lang="en-US" sz="2500" dirty="0">
                <a:solidFill>
                  <a:schemeClr val="tx1"/>
                </a:solidFill>
                <a:latin typeface="Monaco" pitchFamily="2" charset="77"/>
              </a:rPr>
              <a:t>predict()</a:t>
            </a:r>
          </a:p>
          <a:p>
            <a:r>
              <a:rPr lang="en-US" sz="2500" dirty="0">
                <a:solidFill>
                  <a:schemeClr val="bg1">
                    <a:lumMod val="50000"/>
                  </a:schemeClr>
                </a:solidFill>
                <a:latin typeface="Monaco" pitchFamily="2" charset="77"/>
              </a:rPr>
              <a:t>#&gt; 1         2         3         4         5              </a:t>
            </a:r>
            <a:br>
              <a:rPr lang="en-US" sz="2500" dirty="0">
                <a:solidFill>
                  <a:schemeClr val="bg1">
                    <a:lumMod val="50000"/>
                  </a:schemeClr>
                </a:solidFill>
                <a:latin typeface="Monaco" pitchFamily="2" charset="77"/>
              </a:rPr>
            </a:br>
            <a:r>
              <a:rPr lang="en-US" sz="2500" dirty="0">
                <a:solidFill>
                  <a:schemeClr val="bg1">
                    <a:lumMod val="50000"/>
                  </a:schemeClr>
                </a:solidFill>
                <a:latin typeface="Monaco" pitchFamily="2" charset="77"/>
              </a:rPr>
              <a:t>#&gt; 0.831823  0.562374  0.942197  2.288641  0.366256</a:t>
            </a:r>
            <a:br>
              <a:rPr lang="en-US" sz="2500" dirty="0">
                <a:latin typeface="Monaco" pitchFamily="2" charset="77"/>
              </a:rPr>
            </a:br>
            <a:endParaRPr lang="en-US" sz="2500" dirty="0">
              <a:latin typeface="Monaco" pitchFamily="2" charset="77"/>
            </a:endParaRPr>
          </a:p>
        </p:txBody>
      </p:sp>
    </p:spTree>
    <p:extLst>
      <p:ext uri="{BB962C8B-B14F-4D97-AF65-F5344CB8AC3E}">
        <p14:creationId xmlns:p14="http://schemas.microsoft.com/office/powerpoint/2010/main" val="34531175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txBox="1">
            <a:spLocks/>
          </p:cNvSpPr>
          <p:nvPr/>
        </p:nvSpPr>
        <p:spPr>
          <a:xfrm>
            <a:off x="540937" y="2701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solidFill>
                  <a:schemeClr val="bg1"/>
                </a:solidFill>
                <a:latin typeface="Franklin Gothic Heavy" charset="0"/>
                <a:ea typeface="Franklin Gothic Heavy" charset="0"/>
                <a:cs typeface="Franklin Gothic Heavy" charset="0"/>
              </a:rPr>
              <a:t>Propensity scores</a:t>
            </a:r>
          </a:p>
        </p:txBody>
      </p:sp>
      <p:sp>
        <p:nvSpPr>
          <p:cNvPr id="2" name="Rectangle 1">
            <a:extLst>
              <a:ext uri="{FF2B5EF4-FFF2-40B4-BE49-F238E27FC236}">
                <a16:creationId xmlns:a16="http://schemas.microsoft.com/office/drawing/2014/main" id="{AC57C8D8-5408-624D-A73E-394500DD9D75}"/>
              </a:ext>
            </a:extLst>
          </p:cNvPr>
          <p:cNvSpPr/>
          <p:nvPr/>
        </p:nvSpPr>
        <p:spPr>
          <a:xfrm>
            <a:off x="3048000" y="1997839"/>
            <a:ext cx="6096000" cy="369332"/>
          </a:xfrm>
          <a:prstGeom prst="rect">
            <a:avLst/>
          </a:prstGeom>
        </p:spPr>
        <p:txBody>
          <a:bodyPr>
            <a:spAutoFit/>
          </a:bodyPr>
          <a:lstStyle/>
          <a:p>
            <a:r>
              <a:rPr lang="en-US" dirty="0"/>
              <a:t> </a:t>
            </a:r>
          </a:p>
        </p:txBody>
      </p:sp>
      <p:sp>
        <p:nvSpPr>
          <p:cNvPr id="8" name="Rounded Rectangle 7">
            <a:extLst>
              <a:ext uri="{FF2B5EF4-FFF2-40B4-BE49-F238E27FC236}">
                <a16:creationId xmlns:a16="http://schemas.microsoft.com/office/drawing/2014/main" id="{02084920-2126-6C4E-8B24-2AFBAA52A9F3}"/>
              </a:ext>
            </a:extLst>
          </p:cNvPr>
          <p:cNvSpPr/>
          <p:nvPr/>
        </p:nvSpPr>
        <p:spPr>
          <a:xfrm>
            <a:off x="778468" y="2012950"/>
            <a:ext cx="10635063" cy="2755900"/>
          </a:xfrm>
          <a:prstGeom prst="roundRect">
            <a:avLst>
              <a:gd name="adj" fmla="val 5346"/>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500" dirty="0" err="1">
                <a:solidFill>
                  <a:schemeClr val="tx1"/>
                </a:solidFill>
                <a:latin typeface="Monaco" pitchFamily="2" charset="77"/>
              </a:rPr>
              <a:t>glm</a:t>
            </a:r>
            <a:r>
              <a:rPr lang="en-US" sz="2500" dirty="0">
                <a:solidFill>
                  <a:schemeClr val="tx1"/>
                </a:solidFill>
                <a:latin typeface="Monaco" pitchFamily="2" charset="77"/>
              </a:rPr>
              <a:t>(exposure ~ smoker + </a:t>
            </a:r>
            <a:r>
              <a:rPr lang="en-US" sz="2500" dirty="0" err="1">
                <a:solidFill>
                  <a:schemeClr val="tx1"/>
                </a:solidFill>
                <a:latin typeface="Monaco" pitchFamily="2" charset="77"/>
              </a:rPr>
              <a:t>cowboy_hat</a:t>
            </a:r>
            <a:r>
              <a:rPr lang="en-US" sz="2500" dirty="0">
                <a:solidFill>
                  <a:schemeClr val="tx1"/>
                </a:solidFill>
                <a:latin typeface="Monaco" pitchFamily="2" charset="77"/>
              </a:rPr>
              <a:t> + sick . . ., </a:t>
            </a:r>
          </a:p>
          <a:p>
            <a:r>
              <a:rPr lang="en-US" sz="2500" dirty="0">
                <a:solidFill>
                  <a:schemeClr val="tx1"/>
                </a:solidFill>
                <a:latin typeface="Monaco" pitchFamily="2" charset="77"/>
              </a:rPr>
              <a:t>    data = </a:t>
            </a:r>
            <a:r>
              <a:rPr lang="en-US" sz="2500" dirty="0" err="1">
                <a:solidFill>
                  <a:schemeClr val="tx1"/>
                </a:solidFill>
                <a:latin typeface="Monaco" pitchFamily="2" charset="77"/>
              </a:rPr>
              <a:t>df</a:t>
            </a:r>
            <a:r>
              <a:rPr lang="en-US" sz="2500" dirty="0">
                <a:solidFill>
                  <a:schemeClr val="tx1"/>
                </a:solidFill>
                <a:latin typeface="Monaco" pitchFamily="2" charset="77"/>
              </a:rPr>
              <a:t>,</a:t>
            </a:r>
          </a:p>
          <a:p>
            <a:r>
              <a:rPr lang="en-US" sz="2500" dirty="0">
                <a:solidFill>
                  <a:schemeClr val="tx1"/>
                </a:solidFill>
                <a:latin typeface="Monaco" pitchFamily="2" charset="77"/>
              </a:rPr>
              <a:t>    family = binomial) %&gt;%</a:t>
            </a:r>
          </a:p>
          <a:p>
            <a:r>
              <a:rPr lang="en-US" sz="2500" dirty="0">
                <a:solidFill>
                  <a:schemeClr val="tx1"/>
                </a:solidFill>
                <a:latin typeface="Monaco" pitchFamily="2" charset="77"/>
              </a:rPr>
              <a:t>predict(type = “response”)</a:t>
            </a:r>
          </a:p>
        </p:txBody>
      </p:sp>
      <p:sp>
        <p:nvSpPr>
          <p:cNvPr id="7" name="Rounded Rectangle 6">
            <a:extLst>
              <a:ext uri="{FF2B5EF4-FFF2-40B4-BE49-F238E27FC236}">
                <a16:creationId xmlns:a16="http://schemas.microsoft.com/office/drawing/2014/main" id="{F0D9D79D-9FEE-D245-AE1F-69FE33B0928B}"/>
              </a:ext>
            </a:extLst>
          </p:cNvPr>
          <p:cNvSpPr/>
          <p:nvPr/>
        </p:nvSpPr>
        <p:spPr>
          <a:xfrm>
            <a:off x="829268" y="3194775"/>
            <a:ext cx="5152432" cy="514350"/>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1659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txBox="1">
            <a:spLocks/>
          </p:cNvSpPr>
          <p:nvPr/>
        </p:nvSpPr>
        <p:spPr>
          <a:xfrm>
            <a:off x="540937" y="2701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solidFill>
                  <a:schemeClr val="bg1"/>
                </a:solidFill>
                <a:latin typeface="Franklin Gothic Heavy" charset="0"/>
                <a:ea typeface="Franklin Gothic Heavy" charset="0"/>
                <a:cs typeface="Franklin Gothic Heavy" charset="0"/>
              </a:rPr>
              <a:t>Propensity scores</a:t>
            </a:r>
          </a:p>
        </p:txBody>
      </p:sp>
      <p:sp>
        <p:nvSpPr>
          <p:cNvPr id="2" name="Rectangle 1">
            <a:extLst>
              <a:ext uri="{FF2B5EF4-FFF2-40B4-BE49-F238E27FC236}">
                <a16:creationId xmlns:a16="http://schemas.microsoft.com/office/drawing/2014/main" id="{AC57C8D8-5408-624D-A73E-394500DD9D75}"/>
              </a:ext>
            </a:extLst>
          </p:cNvPr>
          <p:cNvSpPr/>
          <p:nvPr/>
        </p:nvSpPr>
        <p:spPr>
          <a:xfrm>
            <a:off x="3048000" y="1997839"/>
            <a:ext cx="6096000" cy="369332"/>
          </a:xfrm>
          <a:prstGeom prst="rect">
            <a:avLst/>
          </a:prstGeom>
        </p:spPr>
        <p:txBody>
          <a:bodyPr>
            <a:spAutoFit/>
          </a:bodyPr>
          <a:lstStyle/>
          <a:p>
            <a:r>
              <a:rPr lang="en-US" dirty="0"/>
              <a:t> </a:t>
            </a:r>
          </a:p>
        </p:txBody>
      </p:sp>
      <p:sp>
        <p:nvSpPr>
          <p:cNvPr id="8" name="Rounded Rectangle 7">
            <a:extLst>
              <a:ext uri="{FF2B5EF4-FFF2-40B4-BE49-F238E27FC236}">
                <a16:creationId xmlns:a16="http://schemas.microsoft.com/office/drawing/2014/main" id="{02084920-2126-6C4E-8B24-2AFBAA52A9F3}"/>
              </a:ext>
            </a:extLst>
          </p:cNvPr>
          <p:cNvSpPr/>
          <p:nvPr/>
        </p:nvSpPr>
        <p:spPr>
          <a:xfrm>
            <a:off x="778468" y="2012950"/>
            <a:ext cx="10635063" cy="2755900"/>
          </a:xfrm>
          <a:prstGeom prst="roundRect">
            <a:avLst>
              <a:gd name="adj" fmla="val 5346"/>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500" dirty="0" err="1">
                <a:solidFill>
                  <a:schemeClr val="tx1"/>
                </a:solidFill>
                <a:latin typeface="Monaco" pitchFamily="2" charset="77"/>
              </a:rPr>
              <a:t>glm</a:t>
            </a:r>
            <a:r>
              <a:rPr lang="en-US" sz="2500" dirty="0">
                <a:solidFill>
                  <a:schemeClr val="tx1"/>
                </a:solidFill>
                <a:latin typeface="Monaco" pitchFamily="2" charset="77"/>
              </a:rPr>
              <a:t>(exposure ~ smoker + </a:t>
            </a:r>
            <a:r>
              <a:rPr lang="en-US" sz="2500" dirty="0" err="1">
                <a:solidFill>
                  <a:schemeClr val="tx1"/>
                </a:solidFill>
                <a:latin typeface="Monaco" pitchFamily="2" charset="77"/>
              </a:rPr>
              <a:t>cowboy_hat</a:t>
            </a:r>
            <a:r>
              <a:rPr lang="en-US" sz="2500" dirty="0">
                <a:solidFill>
                  <a:schemeClr val="tx1"/>
                </a:solidFill>
                <a:latin typeface="Monaco" pitchFamily="2" charset="77"/>
              </a:rPr>
              <a:t> + sick . . ., </a:t>
            </a:r>
          </a:p>
          <a:p>
            <a:r>
              <a:rPr lang="en-US" sz="2500" dirty="0">
                <a:solidFill>
                  <a:schemeClr val="tx1"/>
                </a:solidFill>
                <a:latin typeface="Monaco" pitchFamily="2" charset="77"/>
              </a:rPr>
              <a:t>    data = </a:t>
            </a:r>
            <a:r>
              <a:rPr lang="en-US" sz="2500" dirty="0" err="1">
                <a:solidFill>
                  <a:schemeClr val="tx1"/>
                </a:solidFill>
                <a:latin typeface="Monaco" pitchFamily="2" charset="77"/>
              </a:rPr>
              <a:t>df</a:t>
            </a:r>
            <a:r>
              <a:rPr lang="en-US" sz="2500" dirty="0">
                <a:solidFill>
                  <a:schemeClr val="tx1"/>
                </a:solidFill>
                <a:latin typeface="Monaco" pitchFamily="2" charset="77"/>
              </a:rPr>
              <a:t>,</a:t>
            </a:r>
          </a:p>
          <a:p>
            <a:r>
              <a:rPr lang="en-US" sz="2500" dirty="0">
                <a:solidFill>
                  <a:schemeClr val="tx1"/>
                </a:solidFill>
                <a:latin typeface="Monaco" pitchFamily="2" charset="77"/>
              </a:rPr>
              <a:t>    family = binomial) %&gt;%</a:t>
            </a:r>
          </a:p>
          <a:p>
            <a:r>
              <a:rPr lang="en-US" sz="2500" dirty="0">
                <a:solidFill>
                  <a:schemeClr val="tx1"/>
                </a:solidFill>
                <a:latin typeface="Monaco" pitchFamily="2" charset="77"/>
              </a:rPr>
              <a:t>predict(type = “response”)</a:t>
            </a:r>
          </a:p>
          <a:p>
            <a:r>
              <a:rPr lang="en-US" sz="2500" dirty="0">
                <a:solidFill>
                  <a:schemeClr val="bg1">
                    <a:lumMod val="50000"/>
                  </a:schemeClr>
                </a:solidFill>
                <a:latin typeface="Monaco" pitchFamily="2" charset="77"/>
              </a:rPr>
              <a:t>#&gt; 1         2         3         4         5              </a:t>
            </a:r>
            <a:br>
              <a:rPr lang="en-US" sz="2500" dirty="0">
                <a:solidFill>
                  <a:schemeClr val="bg1">
                    <a:lumMod val="50000"/>
                  </a:schemeClr>
                </a:solidFill>
                <a:latin typeface="Monaco" pitchFamily="2" charset="77"/>
              </a:rPr>
            </a:br>
            <a:r>
              <a:rPr lang="en-US" sz="2500" dirty="0">
                <a:solidFill>
                  <a:schemeClr val="bg1">
                    <a:lumMod val="50000"/>
                  </a:schemeClr>
                </a:solidFill>
                <a:latin typeface="Monaco" pitchFamily="2" charset="77"/>
              </a:rPr>
              <a:t>#&gt; 0.6967404 0.6370019 0.7195434 0.9079320 0.5905542</a:t>
            </a:r>
            <a:br>
              <a:rPr lang="en-US" sz="2500" dirty="0">
                <a:latin typeface="Monaco" pitchFamily="2" charset="77"/>
              </a:rPr>
            </a:br>
            <a:endParaRPr lang="en-US" sz="2500" dirty="0">
              <a:latin typeface="Monaco" pitchFamily="2" charset="77"/>
            </a:endParaRPr>
          </a:p>
        </p:txBody>
      </p:sp>
    </p:spTree>
    <p:extLst>
      <p:ext uri="{BB962C8B-B14F-4D97-AF65-F5344CB8AC3E}">
        <p14:creationId xmlns:p14="http://schemas.microsoft.com/office/powerpoint/2010/main" val="41092893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txBox="1">
            <a:spLocks/>
          </p:cNvSpPr>
          <p:nvPr/>
        </p:nvSpPr>
        <p:spPr>
          <a:xfrm>
            <a:off x="540937" y="2701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solidFill>
                  <a:schemeClr val="bg1"/>
                </a:solidFill>
                <a:latin typeface="Franklin Gothic Heavy" charset="0"/>
                <a:ea typeface="Franklin Gothic Heavy" charset="0"/>
                <a:cs typeface="Franklin Gothic Heavy" charset="0"/>
              </a:rPr>
              <a:t>Propensity scores</a:t>
            </a:r>
          </a:p>
        </p:txBody>
      </p:sp>
      <p:sp>
        <p:nvSpPr>
          <p:cNvPr id="2" name="Rectangle 1">
            <a:extLst>
              <a:ext uri="{FF2B5EF4-FFF2-40B4-BE49-F238E27FC236}">
                <a16:creationId xmlns:a16="http://schemas.microsoft.com/office/drawing/2014/main" id="{AC57C8D8-5408-624D-A73E-394500DD9D75}"/>
              </a:ext>
            </a:extLst>
          </p:cNvPr>
          <p:cNvSpPr/>
          <p:nvPr/>
        </p:nvSpPr>
        <p:spPr>
          <a:xfrm>
            <a:off x="3048000" y="1997839"/>
            <a:ext cx="6096000" cy="369332"/>
          </a:xfrm>
          <a:prstGeom prst="rect">
            <a:avLst/>
          </a:prstGeom>
        </p:spPr>
        <p:txBody>
          <a:bodyPr>
            <a:spAutoFit/>
          </a:bodyPr>
          <a:lstStyle/>
          <a:p>
            <a:r>
              <a:rPr lang="en-US" dirty="0"/>
              <a:t> </a:t>
            </a:r>
          </a:p>
        </p:txBody>
      </p:sp>
      <p:sp>
        <p:nvSpPr>
          <p:cNvPr id="8" name="Rounded Rectangle 7">
            <a:extLst>
              <a:ext uri="{FF2B5EF4-FFF2-40B4-BE49-F238E27FC236}">
                <a16:creationId xmlns:a16="http://schemas.microsoft.com/office/drawing/2014/main" id="{02084920-2126-6C4E-8B24-2AFBAA52A9F3}"/>
              </a:ext>
            </a:extLst>
          </p:cNvPr>
          <p:cNvSpPr/>
          <p:nvPr/>
        </p:nvSpPr>
        <p:spPr>
          <a:xfrm>
            <a:off x="778468" y="2012950"/>
            <a:ext cx="10635063" cy="2755900"/>
          </a:xfrm>
          <a:prstGeom prst="roundRect">
            <a:avLst>
              <a:gd name="adj" fmla="val 5346"/>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500" dirty="0">
                <a:solidFill>
                  <a:schemeClr val="tx1"/>
                </a:solidFill>
                <a:latin typeface="Monaco" pitchFamily="2" charset="77"/>
              </a:rPr>
              <a:t>p &lt;- </a:t>
            </a:r>
            <a:r>
              <a:rPr lang="en-US" sz="2500" dirty="0" err="1">
                <a:solidFill>
                  <a:schemeClr val="tx1"/>
                </a:solidFill>
                <a:latin typeface="Monaco" pitchFamily="2" charset="77"/>
              </a:rPr>
              <a:t>glm</a:t>
            </a:r>
            <a:r>
              <a:rPr lang="en-US" sz="2500" dirty="0">
                <a:solidFill>
                  <a:schemeClr val="tx1"/>
                </a:solidFill>
                <a:latin typeface="Monaco" pitchFamily="2" charset="77"/>
              </a:rPr>
              <a:t>(exposure ~ smoker + </a:t>
            </a:r>
            <a:r>
              <a:rPr lang="en-US" sz="2500" dirty="0" err="1">
                <a:solidFill>
                  <a:schemeClr val="tx1"/>
                </a:solidFill>
                <a:latin typeface="Monaco" pitchFamily="2" charset="77"/>
              </a:rPr>
              <a:t>cowboy_hat</a:t>
            </a:r>
            <a:r>
              <a:rPr lang="en-US" sz="2500" dirty="0">
                <a:solidFill>
                  <a:schemeClr val="tx1"/>
                </a:solidFill>
                <a:latin typeface="Monaco" pitchFamily="2" charset="77"/>
              </a:rPr>
              <a:t> + sick . . ., </a:t>
            </a:r>
          </a:p>
          <a:p>
            <a:r>
              <a:rPr lang="en-US" sz="2500" dirty="0">
                <a:solidFill>
                  <a:schemeClr val="tx1"/>
                </a:solidFill>
                <a:latin typeface="Monaco" pitchFamily="2" charset="77"/>
              </a:rPr>
              <a:t>         data = </a:t>
            </a:r>
            <a:r>
              <a:rPr lang="en-US" sz="2500" dirty="0" err="1">
                <a:solidFill>
                  <a:schemeClr val="tx1"/>
                </a:solidFill>
                <a:latin typeface="Monaco" pitchFamily="2" charset="77"/>
              </a:rPr>
              <a:t>df</a:t>
            </a:r>
            <a:r>
              <a:rPr lang="en-US" sz="2500" dirty="0">
                <a:solidFill>
                  <a:schemeClr val="tx1"/>
                </a:solidFill>
                <a:latin typeface="Monaco" pitchFamily="2" charset="77"/>
              </a:rPr>
              <a:t>,</a:t>
            </a:r>
          </a:p>
          <a:p>
            <a:r>
              <a:rPr lang="en-US" sz="2500" dirty="0">
                <a:solidFill>
                  <a:schemeClr val="tx1"/>
                </a:solidFill>
                <a:latin typeface="Monaco" pitchFamily="2" charset="77"/>
              </a:rPr>
              <a:t>         family = binomial) %&gt;%</a:t>
            </a:r>
          </a:p>
          <a:p>
            <a:r>
              <a:rPr lang="en-US" sz="2500" dirty="0">
                <a:solidFill>
                  <a:schemeClr val="tx1"/>
                </a:solidFill>
                <a:latin typeface="Monaco" pitchFamily="2" charset="77"/>
              </a:rPr>
              <a:t>     predict(type = “response”)</a:t>
            </a:r>
          </a:p>
        </p:txBody>
      </p:sp>
    </p:spTree>
    <p:extLst>
      <p:ext uri="{BB962C8B-B14F-4D97-AF65-F5344CB8AC3E}">
        <p14:creationId xmlns:p14="http://schemas.microsoft.com/office/powerpoint/2010/main" val="29585837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885497" y="2095568"/>
            <a:ext cx="471424" cy="1368312"/>
            <a:chOff x="1414123" y="1571676"/>
            <a:chExt cx="353568" cy="1026234"/>
          </a:xfrm>
        </p:grpSpPr>
        <p:grpSp>
          <p:nvGrpSpPr>
            <p:cNvPr id="7" name="Group 6"/>
            <p:cNvGrpSpPr/>
            <p:nvPr/>
          </p:nvGrpSpPr>
          <p:grpSpPr>
            <a:xfrm>
              <a:off x="1446433" y="1615776"/>
              <a:ext cx="274320" cy="982134"/>
              <a:chOff x="2692399" y="2184397"/>
              <a:chExt cx="274320" cy="982134"/>
            </a:xfrm>
          </p:grpSpPr>
          <p:sp>
            <p:nvSpPr>
              <p:cNvPr id="8" name="Oval 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9" name="Rectangle 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5" name="Teardrop 224"/>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6" name="Teardrop 225"/>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7" name="Rounded Rectangle 226"/>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8" name="Rounded Rectangle 227"/>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2" name="TextBox 291"/>
          <p:cNvSpPr txBox="1"/>
          <p:nvPr/>
        </p:nvSpPr>
        <p:spPr>
          <a:xfrm>
            <a:off x="1802035" y="2822919"/>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grpSp>
        <p:nvGrpSpPr>
          <p:cNvPr id="10" name="Group 9"/>
          <p:cNvGrpSpPr/>
          <p:nvPr/>
        </p:nvGrpSpPr>
        <p:grpSpPr>
          <a:xfrm>
            <a:off x="3385133" y="1395021"/>
            <a:ext cx="365760" cy="1309512"/>
            <a:chOff x="2692399" y="2184397"/>
            <a:chExt cx="274320" cy="982134"/>
          </a:xfrm>
        </p:grpSpPr>
        <p:sp>
          <p:nvSpPr>
            <p:cNvPr id="11" name="Oval 10"/>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2" name="Rectangle 11"/>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3" name="Group 72"/>
          <p:cNvGrpSpPr/>
          <p:nvPr/>
        </p:nvGrpSpPr>
        <p:grpSpPr>
          <a:xfrm>
            <a:off x="7467236" y="3323864"/>
            <a:ext cx="365760" cy="1309512"/>
            <a:chOff x="2368178" y="2124654"/>
            <a:chExt cx="274320" cy="982134"/>
          </a:xfrm>
        </p:grpSpPr>
        <p:grpSp>
          <p:nvGrpSpPr>
            <p:cNvPr id="55" name="Group 54"/>
            <p:cNvGrpSpPr/>
            <p:nvPr/>
          </p:nvGrpSpPr>
          <p:grpSpPr>
            <a:xfrm>
              <a:off x="2368178" y="2124654"/>
              <a:ext cx="274320" cy="982134"/>
              <a:chOff x="2692399" y="2184397"/>
              <a:chExt cx="274320" cy="982134"/>
            </a:xfrm>
          </p:grpSpPr>
          <p:sp>
            <p:nvSpPr>
              <p:cNvPr id="56" name="Oval 55"/>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7" name="Rectangle 56"/>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61" name="Group 60"/>
            <p:cNvGrpSpPr/>
            <p:nvPr/>
          </p:nvGrpSpPr>
          <p:grpSpPr>
            <a:xfrm>
              <a:off x="2368178" y="2240639"/>
              <a:ext cx="274320" cy="113533"/>
              <a:chOff x="1237102" y="1657048"/>
              <a:chExt cx="1598445" cy="433900"/>
            </a:xfrm>
          </p:grpSpPr>
          <p:grpSp>
            <p:nvGrpSpPr>
              <p:cNvPr id="62" name="Group 61"/>
              <p:cNvGrpSpPr/>
              <p:nvPr/>
            </p:nvGrpSpPr>
            <p:grpSpPr>
              <a:xfrm>
                <a:off x="1517980" y="1688757"/>
                <a:ext cx="1070783" cy="402191"/>
                <a:chOff x="1517980" y="1688757"/>
                <a:chExt cx="1070783" cy="402191"/>
              </a:xfrm>
            </p:grpSpPr>
            <p:sp>
              <p:nvSpPr>
                <p:cNvPr id="67" name="Oval 66"/>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8" name="Rectangle 67"/>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9" name="Rectangle 68"/>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70" name="Straight Connector 69"/>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1" name="Straight Connector 70"/>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2" name="Straight Connector 71"/>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63" name="Straight Connector 62"/>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5" name="Straight Connector 64"/>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6" name="Straight Connector 65"/>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6" name="Group 15"/>
          <p:cNvGrpSpPr/>
          <p:nvPr/>
        </p:nvGrpSpPr>
        <p:grpSpPr>
          <a:xfrm>
            <a:off x="1536324" y="2924511"/>
            <a:ext cx="365760" cy="1309512"/>
            <a:chOff x="2692399" y="2184397"/>
            <a:chExt cx="274320" cy="982134"/>
          </a:xfrm>
        </p:grpSpPr>
        <p:sp>
          <p:nvSpPr>
            <p:cNvPr id="17" name="Oval 1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8" name="Rectangle 1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4" name="Group 73"/>
          <p:cNvGrpSpPr/>
          <p:nvPr/>
        </p:nvGrpSpPr>
        <p:grpSpPr>
          <a:xfrm>
            <a:off x="6523323" y="1654493"/>
            <a:ext cx="365760" cy="1309512"/>
            <a:chOff x="2368178" y="2124654"/>
            <a:chExt cx="274320" cy="982134"/>
          </a:xfrm>
        </p:grpSpPr>
        <p:grpSp>
          <p:nvGrpSpPr>
            <p:cNvPr id="75" name="Group 74"/>
            <p:cNvGrpSpPr/>
            <p:nvPr/>
          </p:nvGrpSpPr>
          <p:grpSpPr>
            <a:xfrm>
              <a:off x="2368178" y="2124654"/>
              <a:ext cx="274320" cy="982134"/>
              <a:chOff x="2692399" y="2184397"/>
              <a:chExt cx="274320" cy="982134"/>
            </a:xfrm>
          </p:grpSpPr>
          <p:sp>
            <p:nvSpPr>
              <p:cNvPr id="88" name="Oval 8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9" name="Rectangle 8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6" name="Group 75"/>
            <p:cNvGrpSpPr/>
            <p:nvPr/>
          </p:nvGrpSpPr>
          <p:grpSpPr>
            <a:xfrm>
              <a:off x="2368178" y="2240639"/>
              <a:ext cx="274320" cy="113533"/>
              <a:chOff x="1237102" y="1657048"/>
              <a:chExt cx="1598445" cy="433900"/>
            </a:xfrm>
          </p:grpSpPr>
          <p:grpSp>
            <p:nvGrpSpPr>
              <p:cNvPr id="77" name="Group 76"/>
              <p:cNvGrpSpPr/>
              <p:nvPr/>
            </p:nvGrpSpPr>
            <p:grpSpPr>
              <a:xfrm>
                <a:off x="1517980" y="1688757"/>
                <a:ext cx="1070783" cy="402191"/>
                <a:chOff x="1517980" y="1688757"/>
                <a:chExt cx="1070783" cy="402191"/>
              </a:xfrm>
            </p:grpSpPr>
            <p:sp>
              <p:nvSpPr>
                <p:cNvPr id="82" name="Oval 81"/>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3" name="Rectangle 82"/>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4" name="Rectangle 83"/>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85" name="Straight Connector 84"/>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86" name="Straight Connector 85"/>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87" name="Straight Connector 86"/>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78" name="Straight Connector 77"/>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79" name="Straight Connector 78"/>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0" name="Straight Connector 79"/>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1" name="Straight Connector 80"/>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39" name="Group 138"/>
          <p:cNvGrpSpPr/>
          <p:nvPr/>
        </p:nvGrpSpPr>
        <p:grpSpPr>
          <a:xfrm>
            <a:off x="879796" y="1521563"/>
            <a:ext cx="365760" cy="1309512"/>
            <a:chOff x="2692399" y="2184397"/>
            <a:chExt cx="274320" cy="982134"/>
          </a:xfrm>
        </p:grpSpPr>
        <p:sp>
          <p:nvSpPr>
            <p:cNvPr id="152" name="Oval 151"/>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3" name="Rectangle 152"/>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170" name="Oval 169"/>
          <p:cNvSpPr/>
          <p:nvPr/>
        </p:nvSpPr>
        <p:spPr bwMode="auto">
          <a:xfrm>
            <a:off x="-117767" y="897416"/>
            <a:ext cx="4876800" cy="4876800"/>
          </a:xfrm>
          <a:prstGeom prst="ellipse">
            <a:avLst/>
          </a:prstGeom>
          <a:noFill/>
          <a:ln w="76200" cap="flat" cmpd="sng" algn="ctr">
            <a:solidFill>
              <a:schemeClr val="accent6"/>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71" name="Oval 170"/>
          <p:cNvSpPr/>
          <p:nvPr/>
        </p:nvSpPr>
        <p:spPr bwMode="auto">
          <a:xfrm>
            <a:off x="5245751" y="29548"/>
            <a:ext cx="6400800" cy="6400800"/>
          </a:xfrm>
          <a:prstGeom prst="ellipse">
            <a:avLst/>
          </a:prstGeom>
          <a:noFill/>
          <a:ln w="76200" cap="flat" cmpd="sng" algn="ctr">
            <a:solidFill>
              <a:schemeClr val="accent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19" name="Group 18"/>
          <p:cNvGrpSpPr/>
          <p:nvPr/>
        </p:nvGrpSpPr>
        <p:grpSpPr>
          <a:xfrm>
            <a:off x="6627891" y="3600304"/>
            <a:ext cx="365760" cy="1309512"/>
            <a:chOff x="2692399" y="2184397"/>
            <a:chExt cx="274320" cy="982134"/>
          </a:xfrm>
          <a:solidFill>
            <a:schemeClr val="accent4"/>
          </a:solidFill>
        </p:grpSpPr>
        <p:sp>
          <p:nvSpPr>
            <p:cNvPr id="20" name="Oval 19"/>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1" name="Rectangle 20"/>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5" name="Group 24"/>
          <p:cNvGrpSpPr/>
          <p:nvPr/>
        </p:nvGrpSpPr>
        <p:grpSpPr>
          <a:xfrm>
            <a:off x="6077592" y="2640039"/>
            <a:ext cx="365760" cy="1309512"/>
            <a:chOff x="2692399" y="2184397"/>
            <a:chExt cx="274320" cy="982134"/>
          </a:xfrm>
          <a:solidFill>
            <a:schemeClr val="accent4"/>
          </a:solidFill>
        </p:grpSpPr>
        <p:sp>
          <p:nvSpPr>
            <p:cNvPr id="26" name="Oval 25"/>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7" name="Rectangle 26"/>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7" name="Group 36"/>
          <p:cNvGrpSpPr/>
          <p:nvPr/>
        </p:nvGrpSpPr>
        <p:grpSpPr>
          <a:xfrm>
            <a:off x="8249587" y="3052717"/>
            <a:ext cx="365760" cy="1309512"/>
            <a:chOff x="2692399" y="2184397"/>
            <a:chExt cx="274320" cy="982134"/>
          </a:xfrm>
          <a:solidFill>
            <a:schemeClr val="accent4"/>
          </a:solidFill>
        </p:grpSpPr>
        <p:sp>
          <p:nvSpPr>
            <p:cNvPr id="38" name="Oval 37"/>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9" name="Rectangle 38"/>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40" name="Group 39"/>
          <p:cNvGrpSpPr/>
          <p:nvPr/>
        </p:nvGrpSpPr>
        <p:grpSpPr>
          <a:xfrm>
            <a:off x="8737281" y="4274416"/>
            <a:ext cx="365760" cy="1309512"/>
            <a:chOff x="2692399" y="2184397"/>
            <a:chExt cx="274320" cy="982134"/>
          </a:xfrm>
          <a:solidFill>
            <a:schemeClr val="accent4"/>
          </a:solidFill>
        </p:grpSpPr>
        <p:sp>
          <p:nvSpPr>
            <p:cNvPr id="41" name="Oval 40"/>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2" name="Rectangle 41"/>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2" name="Group 51"/>
          <p:cNvGrpSpPr/>
          <p:nvPr/>
        </p:nvGrpSpPr>
        <p:grpSpPr>
          <a:xfrm>
            <a:off x="10636800" y="1442920"/>
            <a:ext cx="365760" cy="1309512"/>
            <a:chOff x="2692399" y="2184397"/>
            <a:chExt cx="274320" cy="982134"/>
          </a:xfrm>
          <a:solidFill>
            <a:schemeClr val="accent4"/>
          </a:solidFill>
        </p:grpSpPr>
        <p:sp>
          <p:nvSpPr>
            <p:cNvPr id="53" name="Oval 52"/>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4" name="Rectangle 53"/>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189" name="Group 188"/>
          <p:cNvGrpSpPr/>
          <p:nvPr/>
        </p:nvGrpSpPr>
        <p:grpSpPr>
          <a:xfrm>
            <a:off x="9427405" y="3551471"/>
            <a:ext cx="365760" cy="1309512"/>
            <a:chOff x="2692399" y="2184397"/>
            <a:chExt cx="274320" cy="982134"/>
          </a:xfrm>
          <a:solidFill>
            <a:schemeClr val="accent4"/>
          </a:solidFill>
        </p:grpSpPr>
        <p:sp>
          <p:nvSpPr>
            <p:cNvPr id="190" name="Oval 189"/>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91" name="Rectangle 190"/>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 name="Group 4"/>
          <p:cNvGrpSpPr/>
          <p:nvPr/>
        </p:nvGrpSpPr>
        <p:grpSpPr>
          <a:xfrm>
            <a:off x="2789536" y="1767085"/>
            <a:ext cx="365760" cy="1309512"/>
            <a:chOff x="2092152" y="1325314"/>
            <a:chExt cx="274320" cy="982134"/>
          </a:xfrm>
        </p:grpSpPr>
        <p:grpSp>
          <p:nvGrpSpPr>
            <p:cNvPr id="13" name="Group 12"/>
            <p:cNvGrpSpPr/>
            <p:nvPr/>
          </p:nvGrpSpPr>
          <p:grpSpPr>
            <a:xfrm>
              <a:off x="2092152" y="1325314"/>
              <a:ext cx="274320" cy="982134"/>
              <a:chOff x="2692399" y="2184397"/>
              <a:chExt cx="274320" cy="982134"/>
            </a:xfrm>
          </p:grpSpPr>
          <p:sp>
            <p:nvSpPr>
              <p:cNvPr id="14" name="Oval 13"/>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 name="Rectangle 14"/>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4" name="Heart 223"/>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2" name="Group 21"/>
          <p:cNvGrpSpPr/>
          <p:nvPr/>
        </p:nvGrpSpPr>
        <p:grpSpPr>
          <a:xfrm>
            <a:off x="783561" y="3398644"/>
            <a:ext cx="365760" cy="1309512"/>
            <a:chOff x="2692399" y="2184397"/>
            <a:chExt cx="274320" cy="982134"/>
          </a:xfrm>
        </p:grpSpPr>
        <p:sp>
          <p:nvSpPr>
            <p:cNvPr id="23" name="Oval 2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 name="Rectangle 2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141" name="Group 140"/>
          <p:cNvGrpSpPr/>
          <p:nvPr/>
        </p:nvGrpSpPr>
        <p:grpSpPr>
          <a:xfrm>
            <a:off x="944067" y="1687272"/>
            <a:ext cx="245019" cy="140315"/>
            <a:chOff x="1517980" y="1688757"/>
            <a:chExt cx="1070783" cy="402191"/>
          </a:xfrm>
        </p:grpSpPr>
        <p:sp>
          <p:nvSpPr>
            <p:cNvPr id="146" name="Oval 145"/>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47" name="Rectangle 146"/>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48" name="Rectangle 147"/>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149" name="Straight Connector 148"/>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0" name="Straight Connector 149"/>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1" name="Straight Connector 150"/>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142" name="Straight Connector 141"/>
          <p:cNvCxnSpPr/>
          <p:nvPr/>
        </p:nvCxnSpPr>
        <p:spPr bwMode="auto">
          <a:xfrm flipV="1">
            <a:off x="1129254" y="1687272"/>
            <a:ext cx="116303" cy="2299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p:spPr>
      </p:pic>
      <p:cxnSp>
        <p:nvCxnSpPr>
          <p:cNvPr id="143" name="Straight Connector 142"/>
          <p:cNvCxnSpPr/>
          <p:nvPr/>
        </p:nvCxnSpPr>
        <p:spPr bwMode="auto">
          <a:xfrm flipV="1">
            <a:off x="1133966" y="1708743"/>
            <a:ext cx="111591" cy="954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p:cNvCxnSpPr/>
          <p:nvPr/>
        </p:nvCxnSpPr>
        <p:spPr bwMode="auto">
          <a:xfrm flipH="1" flipV="1">
            <a:off x="879797" y="1676210"/>
            <a:ext cx="120092" cy="3253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p:cNvCxnSpPr/>
          <p:nvPr/>
        </p:nvCxnSpPr>
        <p:spPr bwMode="auto">
          <a:xfrm flipH="1" flipV="1">
            <a:off x="879797" y="1708743"/>
            <a:ext cx="121977" cy="9390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236" name="Lightning Bolt 235"/>
          <p:cNvSpPr/>
          <p:nvPr/>
        </p:nvSpPr>
        <p:spPr bwMode="auto">
          <a:xfrm>
            <a:off x="8397238" y="3096244"/>
            <a:ext cx="76741" cy="109080"/>
          </a:xfrm>
          <a:prstGeom prst="lightningBol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238" name="Group 237"/>
          <p:cNvGrpSpPr/>
          <p:nvPr/>
        </p:nvGrpSpPr>
        <p:grpSpPr>
          <a:xfrm>
            <a:off x="3281159" y="3043683"/>
            <a:ext cx="499200" cy="1309512"/>
            <a:chOff x="587671" y="2548983"/>
            <a:chExt cx="374400" cy="982134"/>
          </a:xfrm>
        </p:grpSpPr>
        <p:grpSp>
          <p:nvGrpSpPr>
            <p:cNvPr id="239" name="Group 238"/>
            <p:cNvGrpSpPr/>
            <p:nvPr/>
          </p:nvGrpSpPr>
          <p:grpSpPr>
            <a:xfrm>
              <a:off x="587671" y="2548983"/>
              <a:ext cx="274320" cy="982134"/>
              <a:chOff x="2692399" y="2184397"/>
              <a:chExt cx="274320" cy="982134"/>
            </a:xfrm>
          </p:grpSpPr>
          <p:sp>
            <p:nvSpPr>
              <p:cNvPr id="243" name="Oval 24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4" name="Rectangle 24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240" name="Picture 239"/>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2" name="Rounded Rectangle 241"/>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45" name="Group 244"/>
          <p:cNvGrpSpPr/>
          <p:nvPr/>
        </p:nvGrpSpPr>
        <p:grpSpPr>
          <a:xfrm>
            <a:off x="9566839" y="1776024"/>
            <a:ext cx="499200" cy="1309512"/>
            <a:chOff x="587671" y="2548983"/>
            <a:chExt cx="374400" cy="982134"/>
          </a:xfrm>
        </p:grpSpPr>
        <p:grpSp>
          <p:nvGrpSpPr>
            <p:cNvPr id="246" name="Group 245"/>
            <p:cNvGrpSpPr/>
            <p:nvPr/>
          </p:nvGrpSpPr>
          <p:grpSpPr>
            <a:xfrm>
              <a:off x="587671" y="2548983"/>
              <a:ext cx="274320" cy="982134"/>
              <a:chOff x="2692399" y="2184397"/>
              <a:chExt cx="274320" cy="982134"/>
            </a:xfrm>
          </p:grpSpPr>
          <p:sp>
            <p:nvSpPr>
              <p:cNvPr id="250" name="Oval 249"/>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1" name="Rectangle 250"/>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247" name="Picture 246"/>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8" name="Rounded Rectangle 247"/>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9" name="Rounded Rectangle 248"/>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52" name="Group 251"/>
          <p:cNvGrpSpPr/>
          <p:nvPr/>
        </p:nvGrpSpPr>
        <p:grpSpPr>
          <a:xfrm>
            <a:off x="7073523" y="1833464"/>
            <a:ext cx="471424" cy="1368312"/>
            <a:chOff x="1414123" y="1571676"/>
            <a:chExt cx="353568" cy="1026234"/>
          </a:xfrm>
        </p:grpSpPr>
        <p:grpSp>
          <p:nvGrpSpPr>
            <p:cNvPr id="253" name="Group 252"/>
            <p:cNvGrpSpPr/>
            <p:nvPr/>
          </p:nvGrpSpPr>
          <p:grpSpPr>
            <a:xfrm>
              <a:off x="1446433" y="1615776"/>
              <a:ext cx="274320" cy="982134"/>
              <a:chOff x="2692399" y="2184397"/>
              <a:chExt cx="274320" cy="982134"/>
            </a:xfrm>
          </p:grpSpPr>
          <p:sp>
            <p:nvSpPr>
              <p:cNvPr id="258" name="Oval 25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9" name="Rectangle 25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54" name="Teardrop 253"/>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5" name="Teardrop 254"/>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6" name="Rounded Rectangle 255"/>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7" name="Rounded Rectangle 256"/>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60" name="Group 259"/>
          <p:cNvGrpSpPr/>
          <p:nvPr/>
        </p:nvGrpSpPr>
        <p:grpSpPr>
          <a:xfrm>
            <a:off x="7922112" y="1389517"/>
            <a:ext cx="365760" cy="1309512"/>
            <a:chOff x="2092152" y="1325314"/>
            <a:chExt cx="274320" cy="982134"/>
          </a:xfrm>
        </p:grpSpPr>
        <p:grpSp>
          <p:nvGrpSpPr>
            <p:cNvPr id="261" name="Group 260"/>
            <p:cNvGrpSpPr/>
            <p:nvPr/>
          </p:nvGrpSpPr>
          <p:grpSpPr>
            <a:xfrm>
              <a:off x="2092152" y="1325314"/>
              <a:ext cx="274320" cy="982134"/>
              <a:chOff x="2692399" y="2184397"/>
              <a:chExt cx="274320" cy="982134"/>
            </a:xfrm>
          </p:grpSpPr>
          <p:sp>
            <p:nvSpPr>
              <p:cNvPr id="263" name="Oval 26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4" name="Rectangle 26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62" name="Heart 261"/>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65" name="Group 264"/>
          <p:cNvGrpSpPr/>
          <p:nvPr/>
        </p:nvGrpSpPr>
        <p:grpSpPr>
          <a:xfrm>
            <a:off x="10323617" y="2986505"/>
            <a:ext cx="365760" cy="1309512"/>
            <a:chOff x="2092152" y="1325314"/>
            <a:chExt cx="274320" cy="982134"/>
          </a:xfrm>
        </p:grpSpPr>
        <p:grpSp>
          <p:nvGrpSpPr>
            <p:cNvPr id="266" name="Group 265"/>
            <p:cNvGrpSpPr/>
            <p:nvPr/>
          </p:nvGrpSpPr>
          <p:grpSpPr>
            <a:xfrm>
              <a:off x="2092152" y="1325314"/>
              <a:ext cx="274320" cy="982134"/>
              <a:chOff x="2692399" y="2184397"/>
              <a:chExt cx="274320" cy="982134"/>
            </a:xfrm>
          </p:grpSpPr>
          <p:sp>
            <p:nvSpPr>
              <p:cNvPr id="268" name="Oval 26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9" name="Rectangle 26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67" name="Heart 266"/>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70" name="Chord 269"/>
          <p:cNvSpPr/>
          <p:nvPr/>
        </p:nvSpPr>
        <p:spPr bwMode="auto">
          <a:xfrm rot="17528077">
            <a:off x="6724019" y="3669721"/>
            <a:ext cx="225893" cy="207569"/>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71" name="Chord 270"/>
          <p:cNvSpPr/>
          <p:nvPr/>
        </p:nvSpPr>
        <p:spPr bwMode="auto">
          <a:xfrm rot="17528077">
            <a:off x="10694229" y="1513873"/>
            <a:ext cx="272252" cy="193643"/>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273" name="Group 272"/>
          <p:cNvGrpSpPr/>
          <p:nvPr/>
        </p:nvGrpSpPr>
        <p:grpSpPr>
          <a:xfrm>
            <a:off x="2434885" y="3280749"/>
            <a:ext cx="365760" cy="1309512"/>
            <a:chOff x="2368178" y="2124654"/>
            <a:chExt cx="274320" cy="982134"/>
          </a:xfrm>
        </p:grpSpPr>
        <p:grpSp>
          <p:nvGrpSpPr>
            <p:cNvPr id="274" name="Group 273"/>
            <p:cNvGrpSpPr/>
            <p:nvPr/>
          </p:nvGrpSpPr>
          <p:grpSpPr>
            <a:xfrm>
              <a:off x="2368178" y="2124654"/>
              <a:ext cx="274320" cy="982134"/>
              <a:chOff x="2692399" y="2184397"/>
              <a:chExt cx="274320" cy="982134"/>
            </a:xfrm>
          </p:grpSpPr>
          <p:sp>
            <p:nvSpPr>
              <p:cNvPr id="287" name="Oval 28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8" name="Rectangle 28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75" name="Group 274"/>
            <p:cNvGrpSpPr/>
            <p:nvPr/>
          </p:nvGrpSpPr>
          <p:grpSpPr>
            <a:xfrm>
              <a:off x="2368178" y="2240639"/>
              <a:ext cx="274320" cy="113533"/>
              <a:chOff x="1237102" y="1657048"/>
              <a:chExt cx="1598445" cy="433900"/>
            </a:xfrm>
          </p:grpSpPr>
          <p:grpSp>
            <p:nvGrpSpPr>
              <p:cNvPr id="276" name="Group 275"/>
              <p:cNvGrpSpPr/>
              <p:nvPr/>
            </p:nvGrpSpPr>
            <p:grpSpPr>
              <a:xfrm>
                <a:off x="1517980" y="1688757"/>
                <a:ext cx="1070783" cy="402191"/>
                <a:chOff x="1517980" y="1688757"/>
                <a:chExt cx="1070783" cy="402191"/>
              </a:xfrm>
            </p:grpSpPr>
            <p:sp>
              <p:nvSpPr>
                <p:cNvPr id="281" name="Oval 280"/>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2" name="Rectangle 281"/>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3" name="Rectangle 282"/>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284" name="Straight Connector 283"/>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5" name="Straight Connector 284"/>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6" name="Straight Connector 285"/>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277" name="Straight Connector 276"/>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32" name="TextBox 31"/>
          <p:cNvSpPr txBox="1"/>
          <p:nvPr/>
        </p:nvSpPr>
        <p:spPr>
          <a:xfrm>
            <a:off x="765973" y="2141506"/>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sp>
        <p:nvSpPr>
          <p:cNvPr id="289" name="TextBox 288"/>
          <p:cNvSpPr txBox="1"/>
          <p:nvPr/>
        </p:nvSpPr>
        <p:spPr>
          <a:xfrm>
            <a:off x="673058" y="403348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sp>
        <p:nvSpPr>
          <p:cNvPr id="290" name="TextBox 289"/>
          <p:cNvSpPr txBox="1"/>
          <p:nvPr/>
        </p:nvSpPr>
        <p:spPr>
          <a:xfrm>
            <a:off x="1422842" y="3564098"/>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sp>
        <p:nvSpPr>
          <p:cNvPr id="291" name="TextBox 290"/>
          <p:cNvSpPr txBox="1"/>
          <p:nvPr/>
        </p:nvSpPr>
        <p:spPr>
          <a:xfrm>
            <a:off x="2314543" y="392665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sp>
        <p:nvSpPr>
          <p:cNvPr id="293" name="TextBox 292"/>
          <p:cNvSpPr txBox="1"/>
          <p:nvPr/>
        </p:nvSpPr>
        <p:spPr>
          <a:xfrm>
            <a:off x="2648329" y="252875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294" name="TextBox 293"/>
          <p:cNvSpPr txBox="1"/>
          <p:nvPr/>
        </p:nvSpPr>
        <p:spPr>
          <a:xfrm>
            <a:off x="3258121" y="203607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sp>
        <p:nvSpPr>
          <p:cNvPr id="295" name="TextBox 294"/>
          <p:cNvSpPr txBox="1"/>
          <p:nvPr/>
        </p:nvSpPr>
        <p:spPr>
          <a:xfrm>
            <a:off x="3159066" y="3667593"/>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sp>
        <p:nvSpPr>
          <p:cNvPr id="296" name="TextBox 295"/>
          <p:cNvSpPr txBox="1"/>
          <p:nvPr/>
        </p:nvSpPr>
        <p:spPr>
          <a:xfrm>
            <a:off x="5962802" y="3305859"/>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sp>
        <p:nvSpPr>
          <p:cNvPr id="297" name="TextBox 296"/>
          <p:cNvSpPr txBox="1"/>
          <p:nvPr/>
        </p:nvSpPr>
        <p:spPr>
          <a:xfrm>
            <a:off x="6417374" y="230284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sp>
        <p:nvSpPr>
          <p:cNvPr id="298" name="TextBox 297"/>
          <p:cNvSpPr txBox="1"/>
          <p:nvPr/>
        </p:nvSpPr>
        <p:spPr>
          <a:xfrm>
            <a:off x="6515806" y="4252111"/>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sp>
        <p:nvSpPr>
          <p:cNvPr id="299" name="TextBox 298"/>
          <p:cNvSpPr txBox="1"/>
          <p:nvPr/>
        </p:nvSpPr>
        <p:spPr>
          <a:xfrm>
            <a:off x="8657961" y="489363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sp>
        <p:nvSpPr>
          <p:cNvPr id="300" name="TextBox 299"/>
          <p:cNvSpPr txBox="1"/>
          <p:nvPr/>
        </p:nvSpPr>
        <p:spPr>
          <a:xfrm>
            <a:off x="9473765" y="2420809"/>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sp>
        <p:nvSpPr>
          <p:cNvPr id="301" name="TextBox 300"/>
          <p:cNvSpPr txBox="1"/>
          <p:nvPr/>
        </p:nvSpPr>
        <p:spPr>
          <a:xfrm>
            <a:off x="7369647" y="3955911"/>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sp>
        <p:nvSpPr>
          <p:cNvPr id="302" name="TextBox 301"/>
          <p:cNvSpPr txBox="1"/>
          <p:nvPr/>
        </p:nvSpPr>
        <p:spPr>
          <a:xfrm>
            <a:off x="9315106" y="4214326"/>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a:solidFill>
                  <a:schemeClr val="accent6">
                    <a:lumMod val="50000"/>
                  </a:schemeClr>
                </a:solidFill>
              </a:rPr>
              <a:t>0.2</a:t>
            </a:r>
            <a:endParaRPr lang="en-US" sz="2400" dirty="0">
              <a:solidFill>
                <a:schemeClr val="accent6">
                  <a:lumMod val="50000"/>
                </a:schemeClr>
              </a:solidFill>
            </a:endParaRPr>
          </a:p>
        </p:txBody>
      </p:sp>
      <p:sp>
        <p:nvSpPr>
          <p:cNvPr id="303" name="TextBox 302"/>
          <p:cNvSpPr txBox="1"/>
          <p:nvPr/>
        </p:nvSpPr>
        <p:spPr>
          <a:xfrm>
            <a:off x="8157682" y="372092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304" name="TextBox 303"/>
          <p:cNvSpPr txBox="1"/>
          <p:nvPr/>
        </p:nvSpPr>
        <p:spPr>
          <a:xfrm>
            <a:off x="7841003" y="2168326"/>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305" name="TextBox 304"/>
          <p:cNvSpPr txBox="1"/>
          <p:nvPr/>
        </p:nvSpPr>
        <p:spPr>
          <a:xfrm>
            <a:off x="7034221" y="256092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sp>
        <p:nvSpPr>
          <p:cNvPr id="306" name="TextBox 305"/>
          <p:cNvSpPr txBox="1"/>
          <p:nvPr/>
        </p:nvSpPr>
        <p:spPr>
          <a:xfrm>
            <a:off x="10213114" y="373935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307" name="TextBox 306"/>
          <p:cNvSpPr txBox="1"/>
          <p:nvPr/>
        </p:nvSpPr>
        <p:spPr>
          <a:xfrm>
            <a:off x="10556423" y="212862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grpSp>
        <p:nvGrpSpPr>
          <p:cNvPr id="309" name="Group 308"/>
          <p:cNvGrpSpPr/>
          <p:nvPr/>
        </p:nvGrpSpPr>
        <p:grpSpPr>
          <a:xfrm>
            <a:off x="8927127" y="2159939"/>
            <a:ext cx="365760" cy="1309512"/>
            <a:chOff x="2692399" y="2184397"/>
            <a:chExt cx="274320" cy="982134"/>
          </a:xfrm>
        </p:grpSpPr>
        <p:sp>
          <p:nvSpPr>
            <p:cNvPr id="310" name="Oval 309"/>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1" name="Rectangle 310"/>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12" name="Group 311"/>
          <p:cNvGrpSpPr/>
          <p:nvPr/>
        </p:nvGrpSpPr>
        <p:grpSpPr>
          <a:xfrm>
            <a:off x="8991397" y="2325648"/>
            <a:ext cx="245019" cy="140315"/>
            <a:chOff x="1517980" y="1688757"/>
            <a:chExt cx="1070783" cy="402191"/>
          </a:xfrm>
        </p:grpSpPr>
        <p:sp>
          <p:nvSpPr>
            <p:cNvPr id="313" name="Oval 312"/>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4" name="Rectangle 313"/>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5" name="Rectangle 314"/>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316" name="Straight Connector 315"/>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17" name="Straight Connector 316"/>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18" name="Straight Connector 317"/>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319" name="Straight Connector 318"/>
          <p:cNvCxnSpPr/>
          <p:nvPr/>
        </p:nvCxnSpPr>
        <p:spPr bwMode="auto">
          <a:xfrm flipV="1">
            <a:off x="9176585" y="2325648"/>
            <a:ext cx="116303" cy="2299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0" name="Picture 319"/>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p:spPr>
      </p:pic>
      <p:cxnSp>
        <p:nvCxnSpPr>
          <p:cNvPr id="321" name="Straight Connector 320"/>
          <p:cNvCxnSpPr/>
          <p:nvPr/>
        </p:nvCxnSpPr>
        <p:spPr bwMode="auto">
          <a:xfrm flipV="1">
            <a:off x="9181297" y="2347119"/>
            <a:ext cx="111591" cy="954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p:cNvCxnSpPr/>
          <p:nvPr/>
        </p:nvCxnSpPr>
        <p:spPr bwMode="auto">
          <a:xfrm flipH="1" flipV="1">
            <a:off x="8927127" y="2314586"/>
            <a:ext cx="120092" cy="3253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3" name="Straight Connector 322"/>
          <p:cNvCxnSpPr/>
          <p:nvPr/>
        </p:nvCxnSpPr>
        <p:spPr bwMode="auto">
          <a:xfrm flipH="1" flipV="1">
            <a:off x="8927128" y="2347119"/>
            <a:ext cx="121977" cy="9390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08" name="TextBox 307"/>
          <p:cNvSpPr txBox="1"/>
          <p:nvPr/>
        </p:nvSpPr>
        <p:spPr>
          <a:xfrm>
            <a:off x="8820639" y="2835623"/>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sp>
        <p:nvSpPr>
          <p:cNvPr id="327" name="Oval 326"/>
          <p:cNvSpPr/>
          <p:nvPr/>
        </p:nvSpPr>
        <p:spPr bwMode="auto">
          <a:xfrm>
            <a:off x="8455988" y="3181143"/>
            <a:ext cx="121920" cy="12192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28" name="Oval 327"/>
          <p:cNvSpPr/>
          <p:nvPr/>
        </p:nvSpPr>
        <p:spPr bwMode="auto">
          <a:xfrm>
            <a:off x="8299572" y="3181143"/>
            <a:ext cx="121920" cy="12192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pic>
        <p:nvPicPr>
          <p:cNvPr id="329" name="Picture 328"/>
          <p:cNvPicPr>
            <a:picLocks noChangeAspect="1"/>
          </p:cNvPicPr>
          <p:nvPr/>
        </p:nvPicPr>
        <p:blipFill>
          <a:blip r:embed="rId4">
            <a:duotone>
              <a:schemeClr val="accent3">
                <a:shade val="45000"/>
                <a:satMod val="135000"/>
              </a:schemeClr>
              <a:prstClr val="white"/>
            </a:duotone>
          </a:blip>
          <a:stretch>
            <a:fillRect/>
          </a:stretch>
        </p:blipFill>
        <p:spPr>
          <a:xfrm flipH="1">
            <a:off x="746163" y="3528516"/>
            <a:ext cx="415632" cy="186753"/>
          </a:xfrm>
          <a:prstGeom prst="rect">
            <a:avLst/>
          </a:prstGeom>
        </p:spPr>
      </p:pic>
      <p:pic>
        <p:nvPicPr>
          <p:cNvPr id="331" name="Picture 330"/>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1395711" y="2749884"/>
            <a:ext cx="524021" cy="413248"/>
          </a:xfrm>
          <a:prstGeom prst="rect">
            <a:avLst/>
          </a:prstGeom>
        </p:spPr>
      </p:pic>
      <p:pic>
        <p:nvPicPr>
          <p:cNvPr id="332" name="Picture 331"/>
          <p:cNvPicPr>
            <a:picLocks noChangeAspect="1"/>
          </p:cNvPicPr>
          <p:nvPr/>
        </p:nvPicPr>
        <p:blipFill>
          <a:blip r:embed="rId7">
            <a:duotone>
              <a:schemeClr val="accent3">
                <a:shade val="45000"/>
                <a:satMod val="135000"/>
              </a:schemeClr>
              <a:prstClr val="white"/>
            </a:duotone>
          </a:blip>
          <a:stretch>
            <a:fillRect/>
          </a:stretch>
        </p:blipFill>
        <p:spPr>
          <a:xfrm>
            <a:off x="9288695" y="3461268"/>
            <a:ext cx="567343" cy="474984"/>
          </a:xfrm>
          <a:prstGeom prst="rect">
            <a:avLst/>
          </a:prstGeom>
        </p:spPr>
      </p:pic>
      <p:pic>
        <p:nvPicPr>
          <p:cNvPr id="333" name="Picture 332"/>
          <p:cNvPicPr>
            <a:picLocks noChangeAspect="1"/>
          </p:cNvPicPr>
          <p:nvPr/>
        </p:nvPicPr>
        <p:blipFill>
          <a:blip r:embed="rId4">
            <a:duotone>
              <a:schemeClr val="accent3">
                <a:shade val="45000"/>
                <a:satMod val="135000"/>
              </a:schemeClr>
              <a:prstClr val="white"/>
            </a:duotone>
          </a:blip>
          <a:stretch>
            <a:fillRect/>
          </a:stretch>
        </p:blipFill>
        <p:spPr>
          <a:xfrm flipH="1">
            <a:off x="8712345" y="4420716"/>
            <a:ext cx="415632" cy="186753"/>
          </a:xfrm>
          <a:prstGeom prst="rect">
            <a:avLst/>
          </a:prstGeom>
        </p:spPr>
      </p:pic>
      <p:sp>
        <p:nvSpPr>
          <p:cNvPr id="334" name="Rounded Rectangle 333"/>
          <p:cNvSpPr/>
          <p:nvPr/>
        </p:nvSpPr>
        <p:spPr bwMode="auto">
          <a:xfrm>
            <a:off x="8931452" y="4321547"/>
            <a:ext cx="131600" cy="82232"/>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35" name="Rounded Rectangle 334"/>
          <p:cNvSpPr/>
          <p:nvPr/>
        </p:nvSpPr>
        <p:spPr bwMode="auto">
          <a:xfrm>
            <a:off x="8768627" y="4321547"/>
            <a:ext cx="131600" cy="82232"/>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pic>
        <p:nvPicPr>
          <p:cNvPr id="336" name="Picture 335"/>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p:spPr>
      </p:pic>
      <p:pic>
        <p:nvPicPr>
          <p:cNvPr id="188" name="Picture 187"/>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7844934" y="1219467"/>
            <a:ext cx="524021" cy="413248"/>
          </a:xfrm>
          <a:prstGeom prst="rect">
            <a:avLst/>
          </a:prstGeom>
        </p:spPr>
      </p:pic>
      <p:pic>
        <p:nvPicPr>
          <p:cNvPr id="192" name="Picture 191"/>
          <p:cNvPicPr>
            <a:picLocks noChangeAspect="1"/>
          </p:cNvPicPr>
          <p:nvPr/>
        </p:nvPicPr>
        <p:blipFill>
          <a:blip r:embed="rId7">
            <a:duotone>
              <a:schemeClr val="accent3">
                <a:shade val="45000"/>
                <a:satMod val="135000"/>
              </a:schemeClr>
              <a:prstClr val="white"/>
            </a:duotone>
          </a:blip>
          <a:stretch>
            <a:fillRect/>
          </a:stretch>
        </p:blipFill>
        <p:spPr>
          <a:xfrm>
            <a:off x="2337161" y="3118189"/>
            <a:ext cx="567343" cy="474984"/>
          </a:xfrm>
          <a:prstGeom prst="rect">
            <a:avLst/>
          </a:prstGeom>
        </p:spPr>
      </p:pic>
      <p:sp>
        <p:nvSpPr>
          <p:cNvPr id="195" name="Title 4"/>
          <p:cNvSpPr txBox="1">
            <a:spLocks/>
          </p:cNvSpPr>
          <p:nvPr/>
        </p:nvSpPr>
        <p:spPr>
          <a:xfrm>
            <a:off x="126492" y="-229134"/>
            <a:ext cx="533219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bg1"/>
                </a:solidFill>
                <a:latin typeface="Franklin Gothic Heavy" charset="0"/>
                <a:ea typeface="Franklin Gothic Heavy" charset="0"/>
                <a:cs typeface="Franklin Gothic Heavy" charset="0"/>
              </a:rPr>
              <a:t>Propensity scores</a:t>
            </a:r>
          </a:p>
        </p:txBody>
      </p:sp>
    </p:spTree>
    <p:extLst>
      <p:ext uri="{BB962C8B-B14F-4D97-AF65-F5344CB8AC3E}">
        <p14:creationId xmlns:p14="http://schemas.microsoft.com/office/powerpoint/2010/main" val="1300071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
                                  </p:stCondLst>
                                  <p:childTnLst>
                                    <p:set>
                                      <p:cBhvr>
                                        <p:cTn id="9" dur="1" fill="hold">
                                          <p:stCondLst>
                                            <p:cond delay="0"/>
                                          </p:stCondLst>
                                        </p:cTn>
                                        <p:tgtEl>
                                          <p:spTgt spid="292"/>
                                        </p:tgtEl>
                                        <p:attrNameLst>
                                          <p:attrName>style.visibility</p:attrName>
                                        </p:attrNameLst>
                                      </p:cBhvr>
                                      <p:to>
                                        <p:strVal val="visible"/>
                                      </p:to>
                                    </p:set>
                                  </p:childTnLst>
                                </p:cTn>
                              </p:par>
                            </p:childTnLst>
                          </p:cTn>
                        </p:par>
                        <p:par>
                          <p:cTn id="10" fill="hold">
                            <p:stCondLst>
                              <p:cond delay="100"/>
                            </p:stCondLst>
                            <p:childTnLst>
                              <p:par>
                                <p:cTn id="11" presetID="1" presetClass="entr" presetSubtype="0" fill="hold" grpId="0" nodeType="afterEffect">
                                  <p:stCondLst>
                                    <p:cond delay="100"/>
                                  </p:stCondLst>
                                  <p:childTnLst>
                                    <p:set>
                                      <p:cBhvr>
                                        <p:cTn id="12" dur="1" fill="hold">
                                          <p:stCondLst>
                                            <p:cond delay="0"/>
                                          </p:stCondLst>
                                        </p:cTn>
                                        <p:tgtEl>
                                          <p:spTgt spid="290"/>
                                        </p:tgtEl>
                                        <p:attrNameLst>
                                          <p:attrName>style.visibility</p:attrName>
                                        </p:attrNameLst>
                                      </p:cBhvr>
                                      <p:to>
                                        <p:strVal val="visible"/>
                                      </p:to>
                                    </p:set>
                                  </p:childTnLst>
                                </p:cTn>
                              </p:par>
                            </p:childTnLst>
                          </p:cTn>
                        </p:par>
                        <p:par>
                          <p:cTn id="13" fill="hold">
                            <p:stCondLst>
                              <p:cond delay="200"/>
                            </p:stCondLst>
                            <p:childTnLst>
                              <p:par>
                                <p:cTn id="14" presetID="1" presetClass="entr" presetSubtype="0" fill="hold" grpId="0" nodeType="afterEffect">
                                  <p:stCondLst>
                                    <p:cond delay="100"/>
                                  </p:stCondLst>
                                  <p:childTnLst>
                                    <p:set>
                                      <p:cBhvr>
                                        <p:cTn id="15" dur="1" fill="hold">
                                          <p:stCondLst>
                                            <p:cond delay="0"/>
                                          </p:stCondLst>
                                        </p:cTn>
                                        <p:tgtEl>
                                          <p:spTgt spid="289"/>
                                        </p:tgtEl>
                                        <p:attrNameLst>
                                          <p:attrName>style.visibility</p:attrName>
                                        </p:attrNameLst>
                                      </p:cBhvr>
                                      <p:to>
                                        <p:strVal val="visible"/>
                                      </p:to>
                                    </p:set>
                                  </p:childTnLst>
                                </p:cTn>
                              </p:par>
                            </p:childTnLst>
                          </p:cTn>
                        </p:par>
                        <p:par>
                          <p:cTn id="16" fill="hold">
                            <p:stCondLst>
                              <p:cond delay="300"/>
                            </p:stCondLst>
                            <p:childTnLst>
                              <p:par>
                                <p:cTn id="17" presetID="1" presetClass="entr" presetSubtype="0" fill="hold" grpId="0" nodeType="afterEffect">
                                  <p:stCondLst>
                                    <p:cond delay="100"/>
                                  </p:stCondLst>
                                  <p:childTnLst>
                                    <p:set>
                                      <p:cBhvr>
                                        <p:cTn id="18" dur="1" fill="hold">
                                          <p:stCondLst>
                                            <p:cond delay="0"/>
                                          </p:stCondLst>
                                        </p:cTn>
                                        <p:tgtEl>
                                          <p:spTgt spid="291"/>
                                        </p:tgtEl>
                                        <p:attrNameLst>
                                          <p:attrName>style.visibility</p:attrName>
                                        </p:attrNameLst>
                                      </p:cBhvr>
                                      <p:to>
                                        <p:strVal val="visible"/>
                                      </p:to>
                                    </p:set>
                                  </p:childTnLst>
                                </p:cTn>
                              </p:par>
                            </p:childTnLst>
                          </p:cTn>
                        </p:par>
                        <p:par>
                          <p:cTn id="19" fill="hold">
                            <p:stCondLst>
                              <p:cond delay="400"/>
                            </p:stCondLst>
                            <p:childTnLst>
                              <p:par>
                                <p:cTn id="20" presetID="1" presetClass="entr" presetSubtype="0" fill="hold" grpId="0" nodeType="afterEffect">
                                  <p:stCondLst>
                                    <p:cond delay="100"/>
                                  </p:stCondLst>
                                  <p:childTnLst>
                                    <p:set>
                                      <p:cBhvr>
                                        <p:cTn id="21" dur="1" fill="hold">
                                          <p:stCondLst>
                                            <p:cond delay="0"/>
                                          </p:stCondLst>
                                        </p:cTn>
                                        <p:tgtEl>
                                          <p:spTgt spid="295"/>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grpId="0" nodeType="afterEffect">
                                  <p:stCondLst>
                                    <p:cond delay="100"/>
                                  </p:stCondLst>
                                  <p:childTnLst>
                                    <p:set>
                                      <p:cBhvr>
                                        <p:cTn id="24" dur="1" fill="hold">
                                          <p:stCondLst>
                                            <p:cond delay="0"/>
                                          </p:stCondLst>
                                        </p:cTn>
                                        <p:tgtEl>
                                          <p:spTgt spid="293"/>
                                        </p:tgtEl>
                                        <p:attrNameLst>
                                          <p:attrName>style.visibility</p:attrName>
                                        </p:attrNameLst>
                                      </p:cBhvr>
                                      <p:to>
                                        <p:strVal val="visible"/>
                                      </p:to>
                                    </p:set>
                                  </p:childTnLst>
                                </p:cTn>
                              </p:par>
                            </p:childTnLst>
                          </p:cTn>
                        </p:par>
                        <p:par>
                          <p:cTn id="25" fill="hold">
                            <p:stCondLst>
                              <p:cond delay="600"/>
                            </p:stCondLst>
                            <p:childTnLst>
                              <p:par>
                                <p:cTn id="26" presetID="1" presetClass="entr" presetSubtype="0" fill="hold" grpId="0" nodeType="afterEffect">
                                  <p:stCondLst>
                                    <p:cond delay="100"/>
                                  </p:stCondLst>
                                  <p:childTnLst>
                                    <p:set>
                                      <p:cBhvr>
                                        <p:cTn id="27" dur="1" fill="hold">
                                          <p:stCondLst>
                                            <p:cond delay="0"/>
                                          </p:stCondLst>
                                        </p:cTn>
                                        <p:tgtEl>
                                          <p:spTgt spid="294"/>
                                        </p:tgtEl>
                                        <p:attrNameLst>
                                          <p:attrName>style.visibility</p:attrName>
                                        </p:attrNameLst>
                                      </p:cBhvr>
                                      <p:to>
                                        <p:strVal val="visible"/>
                                      </p:to>
                                    </p:set>
                                  </p:childTnLst>
                                </p:cTn>
                              </p:par>
                            </p:childTnLst>
                          </p:cTn>
                        </p:par>
                        <p:par>
                          <p:cTn id="28" fill="hold">
                            <p:stCondLst>
                              <p:cond delay="700"/>
                            </p:stCondLst>
                            <p:childTnLst>
                              <p:par>
                                <p:cTn id="29" presetID="1" presetClass="entr" presetSubtype="0" fill="hold" grpId="0" nodeType="afterEffect">
                                  <p:stCondLst>
                                    <p:cond delay="100"/>
                                  </p:stCondLst>
                                  <p:childTnLst>
                                    <p:set>
                                      <p:cBhvr>
                                        <p:cTn id="30" dur="1" fill="hold">
                                          <p:stCondLst>
                                            <p:cond delay="0"/>
                                          </p:stCondLst>
                                        </p:cTn>
                                        <p:tgtEl>
                                          <p:spTgt spid="297"/>
                                        </p:tgtEl>
                                        <p:attrNameLst>
                                          <p:attrName>style.visibility</p:attrName>
                                        </p:attrNameLst>
                                      </p:cBhvr>
                                      <p:to>
                                        <p:strVal val="visible"/>
                                      </p:to>
                                    </p:set>
                                  </p:childTnLst>
                                </p:cTn>
                              </p:par>
                            </p:childTnLst>
                          </p:cTn>
                        </p:par>
                        <p:par>
                          <p:cTn id="31" fill="hold">
                            <p:stCondLst>
                              <p:cond delay="800"/>
                            </p:stCondLst>
                            <p:childTnLst>
                              <p:par>
                                <p:cTn id="32" presetID="1" presetClass="entr" presetSubtype="0" fill="hold" grpId="0" nodeType="afterEffect">
                                  <p:stCondLst>
                                    <p:cond delay="100"/>
                                  </p:stCondLst>
                                  <p:childTnLst>
                                    <p:set>
                                      <p:cBhvr>
                                        <p:cTn id="33" dur="1" fill="hold">
                                          <p:stCondLst>
                                            <p:cond delay="0"/>
                                          </p:stCondLst>
                                        </p:cTn>
                                        <p:tgtEl>
                                          <p:spTgt spid="305"/>
                                        </p:tgtEl>
                                        <p:attrNameLst>
                                          <p:attrName>style.visibility</p:attrName>
                                        </p:attrNameLst>
                                      </p:cBhvr>
                                      <p:to>
                                        <p:strVal val="visible"/>
                                      </p:to>
                                    </p:set>
                                  </p:childTnLst>
                                </p:cTn>
                              </p:par>
                            </p:childTnLst>
                          </p:cTn>
                        </p:par>
                        <p:par>
                          <p:cTn id="34" fill="hold">
                            <p:stCondLst>
                              <p:cond delay="900"/>
                            </p:stCondLst>
                            <p:childTnLst>
                              <p:par>
                                <p:cTn id="35" presetID="1" presetClass="entr" presetSubtype="0" fill="hold" grpId="0" nodeType="afterEffect">
                                  <p:stCondLst>
                                    <p:cond delay="100"/>
                                  </p:stCondLst>
                                  <p:childTnLst>
                                    <p:set>
                                      <p:cBhvr>
                                        <p:cTn id="36" dur="1" fill="hold">
                                          <p:stCondLst>
                                            <p:cond delay="0"/>
                                          </p:stCondLst>
                                        </p:cTn>
                                        <p:tgtEl>
                                          <p:spTgt spid="296"/>
                                        </p:tgtEl>
                                        <p:attrNameLst>
                                          <p:attrName>style.visibility</p:attrName>
                                        </p:attrNameLst>
                                      </p:cBhvr>
                                      <p:to>
                                        <p:strVal val="visible"/>
                                      </p:to>
                                    </p:set>
                                  </p:childTnLst>
                                </p:cTn>
                              </p:par>
                            </p:childTnLst>
                          </p:cTn>
                        </p:par>
                        <p:par>
                          <p:cTn id="37" fill="hold">
                            <p:stCondLst>
                              <p:cond delay="1000"/>
                            </p:stCondLst>
                            <p:childTnLst>
                              <p:par>
                                <p:cTn id="38" presetID="1" presetClass="entr" presetSubtype="0" fill="hold" grpId="0" nodeType="afterEffect">
                                  <p:stCondLst>
                                    <p:cond delay="100"/>
                                  </p:stCondLst>
                                  <p:childTnLst>
                                    <p:set>
                                      <p:cBhvr>
                                        <p:cTn id="39" dur="1" fill="hold">
                                          <p:stCondLst>
                                            <p:cond delay="0"/>
                                          </p:stCondLst>
                                        </p:cTn>
                                        <p:tgtEl>
                                          <p:spTgt spid="301"/>
                                        </p:tgtEl>
                                        <p:attrNameLst>
                                          <p:attrName>style.visibility</p:attrName>
                                        </p:attrNameLst>
                                      </p:cBhvr>
                                      <p:to>
                                        <p:strVal val="visible"/>
                                      </p:to>
                                    </p:set>
                                  </p:childTnLst>
                                </p:cTn>
                              </p:par>
                            </p:childTnLst>
                          </p:cTn>
                        </p:par>
                        <p:par>
                          <p:cTn id="40" fill="hold">
                            <p:stCondLst>
                              <p:cond delay="1100"/>
                            </p:stCondLst>
                            <p:childTnLst>
                              <p:par>
                                <p:cTn id="41" presetID="1" presetClass="entr" presetSubtype="0" fill="hold" grpId="0" nodeType="afterEffect">
                                  <p:stCondLst>
                                    <p:cond delay="100"/>
                                  </p:stCondLst>
                                  <p:childTnLst>
                                    <p:set>
                                      <p:cBhvr>
                                        <p:cTn id="42" dur="1" fill="hold">
                                          <p:stCondLst>
                                            <p:cond delay="0"/>
                                          </p:stCondLst>
                                        </p:cTn>
                                        <p:tgtEl>
                                          <p:spTgt spid="298"/>
                                        </p:tgtEl>
                                        <p:attrNameLst>
                                          <p:attrName>style.visibility</p:attrName>
                                        </p:attrNameLst>
                                      </p:cBhvr>
                                      <p:to>
                                        <p:strVal val="visible"/>
                                      </p:to>
                                    </p:set>
                                  </p:childTnLst>
                                </p:cTn>
                              </p:par>
                            </p:childTnLst>
                          </p:cTn>
                        </p:par>
                        <p:par>
                          <p:cTn id="43" fill="hold">
                            <p:stCondLst>
                              <p:cond delay="1200"/>
                            </p:stCondLst>
                            <p:childTnLst>
                              <p:par>
                                <p:cTn id="44" presetID="1" presetClass="entr" presetSubtype="0" fill="hold" grpId="0" nodeType="afterEffect">
                                  <p:stCondLst>
                                    <p:cond delay="100"/>
                                  </p:stCondLst>
                                  <p:childTnLst>
                                    <p:set>
                                      <p:cBhvr>
                                        <p:cTn id="45" dur="1" fill="hold">
                                          <p:stCondLst>
                                            <p:cond delay="0"/>
                                          </p:stCondLst>
                                        </p:cTn>
                                        <p:tgtEl>
                                          <p:spTgt spid="303"/>
                                        </p:tgtEl>
                                        <p:attrNameLst>
                                          <p:attrName>style.visibility</p:attrName>
                                        </p:attrNameLst>
                                      </p:cBhvr>
                                      <p:to>
                                        <p:strVal val="visible"/>
                                      </p:to>
                                    </p:set>
                                  </p:childTnLst>
                                </p:cTn>
                              </p:par>
                            </p:childTnLst>
                          </p:cTn>
                        </p:par>
                        <p:par>
                          <p:cTn id="46" fill="hold">
                            <p:stCondLst>
                              <p:cond delay="1300"/>
                            </p:stCondLst>
                            <p:childTnLst>
                              <p:par>
                                <p:cTn id="47" presetID="1" presetClass="entr" presetSubtype="0" fill="hold" grpId="0" nodeType="afterEffect">
                                  <p:stCondLst>
                                    <p:cond delay="100"/>
                                  </p:stCondLst>
                                  <p:childTnLst>
                                    <p:set>
                                      <p:cBhvr>
                                        <p:cTn id="48" dur="1" fill="hold">
                                          <p:stCondLst>
                                            <p:cond delay="0"/>
                                          </p:stCondLst>
                                        </p:cTn>
                                        <p:tgtEl>
                                          <p:spTgt spid="299"/>
                                        </p:tgtEl>
                                        <p:attrNameLst>
                                          <p:attrName>style.visibility</p:attrName>
                                        </p:attrNameLst>
                                      </p:cBhvr>
                                      <p:to>
                                        <p:strVal val="visible"/>
                                      </p:to>
                                    </p:set>
                                  </p:childTnLst>
                                </p:cTn>
                              </p:par>
                            </p:childTnLst>
                          </p:cTn>
                        </p:par>
                        <p:par>
                          <p:cTn id="49" fill="hold">
                            <p:stCondLst>
                              <p:cond delay="1400"/>
                            </p:stCondLst>
                            <p:childTnLst>
                              <p:par>
                                <p:cTn id="50" presetID="1" presetClass="entr" presetSubtype="0" fill="hold" grpId="0" nodeType="afterEffect">
                                  <p:stCondLst>
                                    <p:cond delay="100"/>
                                  </p:stCondLst>
                                  <p:childTnLst>
                                    <p:set>
                                      <p:cBhvr>
                                        <p:cTn id="51" dur="1" fill="hold">
                                          <p:stCondLst>
                                            <p:cond delay="0"/>
                                          </p:stCondLst>
                                        </p:cTn>
                                        <p:tgtEl>
                                          <p:spTgt spid="308"/>
                                        </p:tgtEl>
                                        <p:attrNameLst>
                                          <p:attrName>style.visibility</p:attrName>
                                        </p:attrNameLst>
                                      </p:cBhvr>
                                      <p:to>
                                        <p:strVal val="visible"/>
                                      </p:to>
                                    </p:set>
                                  </p:childTnLst>
                                </p:cTn>
                              </p:par>
                            </p:childTnLst>
                          </p:cTn>
                        </p:par>
                        <p:par>
                          <p:cTn id="52" fill="hold">
                            <p:stCondLst>
                              <p:cond delay="1500"/>
                            </p:stCondLst>
                            <p:childTnLst>
                              <p:par>
                                <p:cTn id="53" presetID="1" presetClass="entr" presetSubtype="0" fill="hold" grpId="0" nodeType="afterEffect">
                                  <p:stCondLst>
                                    <p:cond delay="100"/>
                                  </p:stCondLst>
                                  <p:childTnLst>
                                    <p:set>
                                      <p:cBhvr>
                                        <p:cTn id="54" dur="1" fill="hold">
                                          <p:stCondLst>
                                            <p:cond delay="0"/>
                                          </p:stCondLst>
                                        </p:cTn>
                                        <p:tgtEl>
                                          <p:spTgt spid="304"/>
                                        </p:tgtEl>
                                        <p:attrNameLst>
                                          <p:attrName>style.visibility</p:attrName>
                                        </p:attrNameLst>
                                      </p:cBhvr>
                                      <p:to>
                                        <p:strVal val="visible"/>
                                      </p:to>
                                    </p:set>
                                  </p:childTnLst>
                                </p:cTn>
                              </p:par>
                            </p:childTnLst>
                          </p:cTn>
                        </p:par>
                        <p:par>
                          <p:cTn id="55" fill="hold">
                            <p:stCondLst>
                              <p:cond delay="1600"/>
                            </p:stCondLst>
                            <p:childTnLst>
                              <p:par>
                                <p:cTn id="56" presetID="1" presetClass="entr" presetSubtype="0" fill="hold" grpId="0" nodeType="afterEffect">
                                  <p:stCondLst>
                                    <p:cond delay="100"/>
                                  </p:stCondLst>
                                  <p:childTnLst>
                                    <p:set>
                                      <p:cBhvr>
                                        <p:cTn id="57" dur="1" fill="hold">
                                          <p:stCondLst>
                                            <p:cond delay="0"/>
                                          </p:stCondLst>
                                        </p:cTn>
                                        <p:tgtEl>
                                          <p:spTgt spid="302"/>
                                        </p:tgtEl>
                                        <p:attrNameLst>
                                          <p:attrName>style.visibility</p:attrName>
                                        </p:attrNameLst>
                                      </p:cBhvr>
                                      <p:to>
                                        <p:strVal val="visible"/>
                                      </p:to>
                                    </p:set>
                                  </p:childTnLst>
                                </p:cTn>
                              </p:par>
                            </p:childTnLst>
                          </p:cTn>
                        </p:par>
                        <p:par>
                          <p:cTn id="58" fill="hold">
                            <p:stCondLst>
                              <p:cond delay="1700"/>
                            </p:stCondLst>
                            <p:childTnLst>
                              <p:par>
                                <p:cTn id="59" presetID="1" presetClass="entr" presetSubtype="0" fill="hold" grpId="0" nodeType="afterEffect">
                                  <p:stCondLst>
                                    <p:cond delay="100"/>
                                  </p:stCondLst>
                                  <p:childTnLst>
                                    <p:set>
                                      <p:cBhvr>
                                        <p:cTn id="60" dur="1" fill="hold">
                                          <p:stCondLst>
                                            <p:cond delay="0"/>
                                          </p:stCondLst>
                                        </p:cTn>
                                        <p:tgtEl>
                                          <p:spTgt spid="306"/>
                                        </p:tgtEl>
                                        <p:attrNameLst>
                                          <p:attrName>style.visibility</p:attrName>
                                        </p:attrNameLst>
                                      </p:cBhvr>
                                      <p:to>
                                        <p:strVal val="visible"/>
                                      </p:to>
                                    </p:set>
                                  </p:childTnLst>
                                </p:cTn>
                              </p:par>
                            </p:childTnLst>
                          </p:cTn>
                        </p:par>
                        <p:par>
                          <p:cTn id="61" fill="hold">
                            <p:stCondLst>
                              <p:cond delay="1800"/>
                            </p:stCondLst>
                            <p:childTnLst>
                              <p:par>
                                <p:cTn id="62" presetID="1" presetClass="entr" presetSubtype="0" fill="hold" grpId="0" nodeType="afterEffect">
                                  <p:stCondLst>
                                    <p:cond delay="100"/>
                                  </p:stCondLst>
                                  <p:childTnLst>
                                    <p:set>
                                      <p:cBhvr>
                                        <p:cTn id="63" dur="1" fill="hold">
                                          <p:stCondLst>
                                            <p:cond delay="0"/>
                                          </p:stCondLst>
                                        </p:cTn>
                                        <p:tgtEl>
                                          <p:spTgt spid="307"/>
                                        </p:tgtEl>
                                        <p:attrNameLst>
                                          <p:attrName>style.visibility</p:attrName>
                                        </p:attrNameLst>
                                      </p:cBhvr>
                                      <p:to>
                                        <p:strVal val="visible"/>
                                      </p:to>
                                    </p:set>
                                  </p:childTnLst>
                                </p:cTn>
                              </p:par>
                            </p:childTnLst>
                          </p:cTn>
                        </p:par>
                        <p:par>
                          <p:cTn id="64" fill="hold">
                            <p:stCondLst>
                              <p:cond delay="1900"/>
                            </p:stCondLst>
                            <p:childTnLst>
                              <p:par>
                                <p:cTn id="65" presetID="1" presetClass="entr" presetSubtype="0" fill="hold" grpId="0" nodeType="afterEffect">
                                  <p:stCondLst>
                                    <p:cond delay="100"/>
                                  </p:stCondLst>
                                  <p:childTnLst>
                                    <p:set>
                                      <p:cBhvr>
                                        <p:cTn id="66" dur="1" fill="hold">
                                          <p:stCondLst>
                                            <p:cond delay="0"/>
                                          </p:stCondLst>
                                        </p:cTn>
                                        <p:tgtEl>
                                          <p:spTgt spid="3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 grpId="0" animBg="1"/>
      <p:bldP spid="32" grpId="0" animBg="1"/>
      <p:bldP spid="289" grpId="0" animBg="1"/>
      <p:bldP spid="290" grpId="0" animBg="1"/>
      <p:bldP spid="291" grpId="0" animBg="1"/>
      <p:bldP spid="293" grpId="0" animBg="1"/>
      <p:bldP spid="294" grpId="0" animBg="1"/>
      <p:bldP spid="295" grpId="0" animBg="1"/>
      <p:bldP spid="296" grpId="0" animBg="1"/>
      <p:bldP spid="297" grpId="0" animBg="1"/>
      <p:bldP spid="298" grpId="0" animBg="1"/>
      <p:bldP spid="299" grpId="0" animBg="1"/>
      <p:bldP spid="300" grpId="0" animBg="1"/>
      <p:bldP spid="301" grpId="0" animBg="1"/>
      <p:bldP spid="302" grpId="0" animBg="1"/>
      <p:bldP spid="303" grpId="0" animBg="1"/>
      <p:bldP spid="304" grpId="0" animBg="1"/>
      <p:bldP spid="305" grpId="0" animBg="1"/>
      <p:bldP spid="306" grpId="0" animBg="1"/>
      <p:bldP spid="307" grpId="0" animBg="1"/>
      <p:bldP spid="30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33" name="Group 232"/>
          <p:cNvGrpSpPr/>
          <p:nvPr/>
        </p:nvGrpSpPr>
        <p:grpSpPr>
          <a:xfrm>
            <a:off x="1802035" y="2095568"/>
            <a:ext cx="586767" cy="1368312"/>
            <a:chOff x="1351526" y="1571676"/>
            <a:chExt cx="440075" cy="1026234"/>
          </a:xfrm>
        </p:grpSpPr>
        <p:grpSp>
          <p:nvGrpSpPr>
            <p:cNvPr id="4" name="Group 3"/>
            <p:cNvGrpSpPr/>
            <p:nvPr/>
          </p:nvGrpSpPr>
          <p:grpSpPr>
            <a:xfrm>
              <a:off x="1414123" y="1571676"/>
              <a:ext cx="353568" cy="1026234"/>
              <a:chOff x="1414123" y="1571676"/>
              <a:chExt cx="353568" cy="1026234"/>
            </a:xfrm>
          </p:grpSpPr>
          <p:grpSp>
            <p:nvGrpSpPr>
              <p:cNvPr id="7" name="Group 6"/>
              <p:cNvGrpSpPr/>
              <p:nvPr/>
            </p:nvGrpSpPr>
            <p:grpSpPr>
              <a:xfrm>
                <a:off x="1446433" y="1615776"/>
                <a:ext cx="274320" cy="982134"/>
                <a:chOff x="2692399" y="2184397"/>
                <a:chExt cx="274320" cy="982134"/>
              </a:xfrm>
            </p:grpSpPr>
            <p:sp>
              <p:nvSpPr>
                <p:cNvPr id="8" name="Oval 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9" name="Rectangle 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5" name="Teardrop 224"/>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6" name="Teardrop 225"/>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7" name="Rounded Rectangle 226"/>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8" name="Rounded Rectangle 227"/>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2" name="TextBox 291"/>
            <p:cNvSpPr txBox="1"/>
            <p:nvPr/>
          </p:nvSpPr>
          <p:spPr>
            <a:xfrm>
              <a:off x="1351526" y="2117189"/>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grpSp>
      <p:grpSp>
        <p:nvGrpSpPr>
          <p:cNvPr id="34" name="Group 33"/>
          <p:cNvGrpSpPr/>
          <p:nvPr/>
        </p:nvGrpSpPr>
        <p:grpSpPr>
          <a:xfrm>
            <a:off x="765972" y="1521563"/>
            <a:ext cx="619491" cy="1309512"/>
            <a:chOff x="574479" y="1141172"/>
            <a:chExt cx="464618" cy="982134"/>
          </a:xfrm>
        </p:grpSpPr>
        <p:grpSp>
          <p:nvGrpSpPr>
            <p:cNvPr id="139" name="Group 138"/>
            <p:cNvGrpSpPr/>
            <p:nvPr/>
          </p:nvGrpSpPr>
          <p:grpSpPr>
            <a:xfrm>
              <a:off x="659847" y="1141172"/>
              <a:ext cx="274320" cy="982134"/>
              <a:chOff x="2692399" y="2184397"/>
              <a:chExt cx="274320" cy="982134"/>
            </a:xfrm>
          </p:grpSpPr>
          <p:sp>
            <p:nvSpPr>
              <p:cNvPr id="152" name="Oval 151"/>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3" name="Rectangle 152"/>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141" name="Group 140"/>
            <p:cNvGrpSpPr/>
            <p:nvPr/>
          </p:nvGrpSpPr>
          <p:grpSpPr>
            <a:xfrm>
              <a:off x="708050" y="1265454"/>
              <a:ext cx="183764" cy="105236"/>
              <a:chOff x="1517980" y="1688757"/>
              <a:chExt cx="1070783" cy="402191"/>
            </a:xfrm>
          </p:grpSpPr>
          <p:sp>
            <p:nvSpPr>
              <p:cNvPr id="146" name="Oval 145"/>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47" name="Rectangle 146"/>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48" name="Rectangle 147"/>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149" name="Straight Connector 148"/>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0" name="Straight Connector 149"/>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1" name="Straight Connector 150"/>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142" name="Straight Connector 141"/>
            <p:cNvCxnSpPr/>
            <p:nvPr/>
          </p:nvCxnSpPr>
          <p:spPr bwMode="auto">
            <a:xfrm flipV="1">
              <a:off x="846940" y="1265454"/>
              <a:ext cx="87227" cy="172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p:cNvPicPr>
              <a:picLocks noChangeAspect="1"/>
            </p:cNvPicPr>
            <p:nvPr/>
          </p:nvPicPr>
          <p:blipFill>
            <a:blip r:embed="rId3">
              <a:duotone>
                <a:schemeClr val="accent2">
                  <a:shade val="45000"/>
                  <a:satMod val="135000"/>
                </a:schemeClr>
                <a:prstClr val="white"/>
              </a:duotone>
            </a:blip>
            <a:stretch>
              <a:fillRect/>
            </a:stretch>
          </p:blipFill>
          <p:spPr>
            <a:xfrm>
              <a:off x="839616" y="1241146"/>
              <a:ext cx="199481" cy="199481"/>
            </a:xfrm>
            <a:prstGeom prst="rect">
              <a:avLst/>
            </a:prstGeom>
          </p:spPr>
        </p:pic>
        <p:cxnSp>
          <p:nvCxnSpPr>
            <p:cNvPr id="143" name="Straight Connector 142"/>
            <p:cNvCxnSpPr/>
            <p:nvPr/>
          </p:nvCxnSpPr>
          <p:spPr bwMode="auto">
            <a:xfrm flipV="1">
              <a:off x="850474" y="1281557"/>
              <a:ext cx="83693" cy="7157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p:cNvCxnSpPr/>
            <p:nvPr/>
          </p:nvCxnSpPr>
          <p:spPr bwMode="auto">
            <a:xfrm flipH="1" flipV="1">
              <a:off x="659847" y="1257157"/>
              <a:ext cx="90069" cy="244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p:cNvCxnSpPr/>
            <p:nvPr/>
          </p:nvCxnSpPr>
          <p:spPr bwMode="auto">
            <a:xfrm flipH="1" flipV="1">
              <a:off x="659847" y="1281557"/>
              <a:ext cx="91483" cy="7043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2" name="TextBox 31"/>
            <p:cNvSpPr txBox="1"/>
            <p:nvPr/>
          </p:nvSpPr>
          <p:spPr>
            <a:xfrm>
              <a:off x="574479" y="1606129"/>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grpSp>
      <p:grpSp>
        <p:nvGrpSpPr>
          <p:cNvPr id="231" name="Group 230"/>
          <p:cNvGrpSpPr/>
          <p:nvPr/>
        </p:nvGrpSpPr>
        <p:grpSpPr>
          <a:xfrm>
            <a:off x="2648329" y="1767086"/>
            <a:ext cx="586767" cy="1309512"/>
            <a:chOff x="1986246" y="1325314"/>
            <a:chExt cx="440075" cy="982134"/>
          </a:xfrm>
        </p:grpSpPr>
        <p:grpSp>
          <p:nvGrpSpPr>
            <p:cNvPr id="5" name="Group 4"/>
            <p:cNvGrpSpPr/>
            <p:nvPr/>
          </p:nvGrpSpPr>
          <p:grpSpPr>
            <a:xfrm>
              <a:off x="2092152" y="1325314"/>
              <a:ext cx="274320" cy="982134"/>
              <a:chOff x="2092152" y="1325314"/>
              <a:chExt cx="274320" cy="982134"/>
            </a:xfrm>
          </p:grpSpPr>
          <p:grpSp>
            <p:nvGrpSpPr>
              <p:cNvPr id="13" name="Group 12"/>
              <p:cNvGrpSpPr/>
              <p:nvPr/>
            </p:nvGrpSpPr>
            <p:grpSpPr>
              <a:xfrm>
                <a:off x="2092152" y="1325314"/>
                <a:ext cx="274320" cy="982134"/>
                <a:chOff x="2692399" y="2184397"/>
                <a:chExt cx="274320" cy="982134"/>
              </a:xfrm>
            </p:grpSpPr>
            <p:sp>
              <p:nvSpPr>
                <p:cNvPr id="14" name="Oval 13"/>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 name="Rectangle 14"/>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4" name="Heart 223"/>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3" name="TextBox 292"/>
            <p:cNvSpPr txBox="1"/>
            <p:nvPr/>
          </p:nvSpPr>
          <p:spPr>
            <a:xfrm>
              <a:off x="1986246" y="1896566"/>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grpSp>
      <p:grpSp>
        <p:nvGrpSpPr>
          <p:cNvPr id="234" name="Group 233"/>
          <p:cNvGrpSpPr/>
          <p:nvPr/>
        </p:nvGrpSpPr>
        <p:grpSpPr>
          <a:xfrm>
            <a:off x="3159066" y="3043685"/>
            <a:ext cx="621293" cy="1309512"/>
            <a:chOff x="2369299" y="2282762"/>
            <a:chExt cx="465970" cy="982134"/>
          </a:xfrm>
        </p:grpSpPr>
        <p:grpSp>
          <p:nvGrpSpPr>
            <p:cNvPr id="238" name="Group 237"/>
            <p:cNvGrpSpPr/>
            <p:nvPr/>
          </p:nvGrpSpPr>
          <p:grpSpPr>
            <a:xfrm>
              <a:off x="2460869" y="2282762"/>
              <a:ext cx="374400" cy="982134"/>
              <a:chOff x="587671" y="2548983"/>
              <a:chExt cx="374400" cy="982134"/>
            </a:xfrm>
          </p:grpSpPr>
          <p:grpSp>
            <p:nvGrpSpPr>
              <p:cNvPr id="239" name="Group 238"/>
              <p:cNvGrpSpPr/>
              <p:nvPr/>
            </p:nvGrpSpPr>
            <p:grpSpPr>
              <a:xfrm>
                <a:off x="587671" y="2548983"/>
                <a:ext cx="274320" cy="982134"/>
                <a:chOff x="2692399" y="2184397"/>
                <a:chExt cx="274320" cy="982134"/>
              </a:xfrm>
            </p:grpSpPr>
            <p:sp>
              <p:nvSpPr>
                <p:cNvPr id="243" name="Oval 24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4" name="Rectangle 24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240" name="Picture 239"/>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2" name="Rounded Rectangle 241"/>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5" name="TextBox 294"/>
            <p:cNvSpPr txBox="1"/>
            <p:nvPr/>
          </p:nvSpPr>
          <p:spPr>
            <a:xfrm>
              <a:off x="2369299" y="2750694"/>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grpSp>
      <p:grpSp>
        <p:nvGrpSpPr>
          <p:cNvPr id="36" name="Group 35"/>
          <p:cNvGrpSpPr/>
          <p:nvPr/>
        </p:nvGrpSpPr>
        <p:grpSpPr>
          <a:xfrm>
            <a:off x="6515806" y="3600303"/>
            <a:ext cx="586767" cy="1309512"/>
            <a:chOff x="4886854" y="2700228"/>
            <a:chExt cx="440075" cy="982134"/>
          </a:xfrm>
        </p:grpSpPr>
        <p:grpSp>
          <p:nvGrpSpPr>
            <p:cNvPr id="19" name="Group 18"/>
            <p:cNvGrpSpPr/>
            <p:nvPr/>
          </p:nvGrpSpPr>
          <p:grpSpPr>
            <a:xfrm>
              <a:off x="4970918" y="2700228"/>
              <a:ext cx="274320" cy="982134"/>
              <a:chOff x="2692399" y="2184397"/>
              <a:chExt cx="274320" cy="982134"/>
            </a:xfrm>
            <a:solidFill>
              <a:schemeClr val="accent4"/>
            </a:solidFill>
          </p:grpSpPr>
          <p:sp>
            <p:nvSpPr>
              <p:cNvPr id="20" name="Oval 19"/>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1" name="Rectangle 20"/>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70" name="Chord 269"/>
            <p:cNvSpPr/>
            <p:nvPr/>
          </p:nvSpPr>
          <p:spPr bwMode="auto">
            <a:xfrm rot="17528077">
              <a:off x="5043014" y="2752290"/>
              <a:ext cx="169420" cy="155677"/>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98" name="TextBox 297"/>
            <p:cNvSpPr txBox="1"/>
            <p:nvPr/>
          </p:nvSpPr>
          <p:spPr>
            <a:xfrm>
              <a:off x="4886854" y="3189083"/>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grpSp>
      <p:grpSp>
        <p:nvGrpSpPr>
          <p:cNvPr id="44" name="Group 43"/>
          <p:cNvGrpSpPr/>
          <p:nvPr/>
        </p:nvGrpSpPr>
        <p:grpSpPr>
          <a:xfrm>
            <a:off x="9473764" y="1776025"/>
            <a:ext cx="592275" cy="1309512"/>
            <a:chOff x="7105323" y="1332018"/>
            <a:chExt cx="444206" cy="982134"/>
          </a:xfrm>
        </p:grpSpPr>
        <p:grpSp>
          <p:nvGrpSpPr>
            <p:cNvPr id="245" name="Group 244"/>
            <p:cNvGrpSpPr/>
            <p:nvPr/>
          </p:nvGrpSpPr>
          <p:grpSpPr>
            <a:xfrm>
              <a:off x="7175129" y="1332018"/>
              <a:ext cx="374400" cy="982134"/>
              <a:chOff x="587671" y="2548983"/>
              <a:chExt cx="374400" cy="982134"/>
            </a:xfrm>
          </p:grpSpPr>
          <p:grpSp>
            <p:nvGrpSpPr>
              <p:cNvPr id="246" name="Group 245"/>
              <p:cNvGrpSpPr/>
              <p:nvPr/>
            </p:nvGrpSpPr>
            <p:grpSpPr>
              <a:xfrm>
                <a:off x="587671" y="2548983"/>
                <a:ext cx="274320" cy="982134"/>
                <a:chOff x="2692399" y="2184397"/>
                <a:chExt cx="274320" cy="982134"/>
              </a:xfrm>
            </p:grpSpPr>
            <p:sp>
              <p:nvSpPr>
                <p:cNvPr id="250" name="Oval 249"/>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1" name="Rectangle 250"/>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247" name="Picture 246"/>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8" name="Rounded Rectangle 247"/>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9" name="Rounded Rectangle 248"/>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300" name="TextBox 299"/>
            <p:cNvSpPr txBox="1"/>
            <p:nvPr/>
          </p:nvSpPr>
          <p:spPr>
            <a:xfrm>
              <a:off x="7105323" y="1815606"/>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grpSp>
      <p:grpSp>
        <p:nvGrpSpPr>
          <p:cNvPr id="46" name="Group 45"/>
          <p:cNvGrpSpPr/>
          <p:nvPr/>
        </p:nvGrpSpPr>
        <p:grpSpPr>
          <a:xfrm>
            <a:off x="7369647" y="3323863"/>
            <a:ext cx="586767" cy="1309512"/>
            <a:chOff x="5527235" y="2492898"/>
            <a:chExt cx="440075" cy="982134"/>
          </a:xfrm>
        </p:grpSpPr>
        <p:grpSp>
          <p:nvGrpSpPr>
            <p:cNvPr id="73" name="Group 72"/>
            <p:cNvGrpSpPr/>
            <p:nvPr/>
          </p:nvGrpSpPr>
          <p:grpSpPr>
            <a:xfrm>
              <a:off x="5600427" y="2492898"/>
              <a:ext cx="274320" cy="982134"/>
              <a:chOff x="2368178" y="2124654"/>
              <a:chExt cx="274320" cy="982134"/>
            </a:xfrm>
          </p:grpSpPr>
          <p:grpSp>
            <p:nvGrpSpPr>
              <p:cNvPr id="55" name="Group 54"/>
              <p:cNvGrpSpPr/>
              <p:nvPr/>
            </p:nvGrpSpPr>
            <p:grpSpPr>
              <a:xfrm>
                <a:off x="2368178" y="2124654"/>
                <a:ext cx="274320" cy="982134"/>
                <a:chOff x="2692399" y="2184397"/>
                <a:chExt cx="274320" cy="982134"/>
              </a:xfrm>
            </p:grpSpPr>
            <p:sp>
              <p:nvSpPr>
                <p:cNvPr id="56" name="Oval 55"/>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7" name="Rectangle 56"/>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61" name="Group 60"/>
              <p:cNvGrpSpPr/>
              <p:nvPr/>
            </p:nvGrpSpPr>
            <p:grpSpPr>
              <a:xfrm>
                <a:off x="2368178" y="2240639"/>
                <a:ext cx="274320" cy="113533"/>
                <a:chOff x="1237102" y="1657048"/>
                <a:chExt cx="1598445" cy="433900"/>
              </a:xfrm>
            </p:grpSpPr>
            <p:grpSp>
              <p:nvGrpSpPr>
                <p:cNvPr id="62" name="Group 61"/>
                <p:cNvGrpSpPr/>
                <p:nvPr/>
              </p:nvGrpSpPr>
              <p:grpSpPr>
                <a:xfrm>
                  <a:off x="1517980" y="1688757"/>
                  <a:ext cx="1070783" cy="402191"/>
                  <a:chOff x="1517980" y="1688757"/>
                  <a:chExt cx="1070783" cy="402191"/>
                </a:xfrm>
              </p:grpSpPr>
              <p:sp>
                <p:nvSpPr>
                  <p:cNvPr id="67" name="Oval 66"/>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8" name="Rectangle 67"/>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9" name="Rectangle 68"/>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70" name="Straight Connector 69"/>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1" name="Straight Connector 70"/>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2" name="Straight Connector 71"/>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63" name="Straight Connector 62"/>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5" name="Straight Connector 64"/>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6" name="Straight Connector 65"/>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301" name="TextBox 300"/>
            <p:cNvSpPr txBox="1"/>
            <p:nvPr/>
          </p:nvSpPr>
          <p:spPr>
            <a:xfrm>
              <a:off x="5527235" y="2966933"/>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grpSp>
      <p:grpSp>
        <p:nvGrpSpPr>
          <p:cNvPr id="43" name="Group 42"/>
          <p:cNvGrpSpPr/>
          <p:nvPr/>
        </p:nvGrpSpPr>
        <p:grpSpPr>
          <a:xfrm>
            <a:off x="7034221" y="1833464"/>
            <a:ext cx="586767" cy="1368312"/>
            <a:chOff x="5275665" y="1375098"/>
            <a:chExt cx="440075" cy="1026234"/>
          </a:xfrm>
        </p:grpSpPr>
        <p:grpSp>
          <p:nvGrpSpPr>
            <p:cNvPr id="252" name="Group 251"/>
            <p:cNvGrpSpPr/>
            <p:nvPr/>
          </p:nvGrpSpPr>
          <p:grpSpPr>
            <a:xfrm>
              <a:off x="5305142" y="1375098"/>
              <a:ext cx="353568" cy="1026234"/>
              <a:chOff x="1414123" y="1571676"/>
              <a:chExt cx="353568" cy="1026234"/>
            </a:xfrm>
          </p:grpSpPr>
          <p:grpSp>
            <p:nvGrpSpPr>
              <p:cNvPr id="253" name="Group 252"/>
              <p:cNvGrpSpPr/>
              <p:nvPr/>
            </p:nvGrpSpPr>
            <p:grpSpPr>
              <a:xfrm>
                <a:off x="1446433" y="1615776"/>
                <a:ext cx="274320" cy="982134"/>
                <a:chOff x="2692399" y="2184397"/>
                <a:chExt cx="274320" cy="982134"/>
              </a:xfrm>
            </p:grpSpPr>
            <p:sp>
              <p:nvSpPr>
                <p:cNvPr id="258" name="Oval 25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9" name="Rectangle 25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54" name="Teardrop 253"/>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5" name="Teardrop 254"/>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6" name="Rounded Rectangle 255"/>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7" name="Rounded Rectangle 256"/>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305" name="TextBox 304"/>
            <p:cNvSpPr txBox="1"/>
            <p:nvPr/>
          </p:nvSpPr>
          <p:spPr>
            <a:xfrm>
              <a:off x="5275665" y="1920693"/>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grpSp>
      <p:grpSp>
        <p:nvGrpSpPr>
          <p:cNvPr id="3" name="Group 2"/>
          <p:cNvGrpSpPr/>
          <p:nvPr/>
        </p:nvGrpSpPr>
        <p:grpSpPr>
          <a:xfrm>
            <a:off x="8820639" y="2159939"/>
            <a:ext cx="612155" cy="1309512"/>
            <a:chOff x="6615479" y="1619954"/>
            <a:chExt cx="459116" cy="982134"/>
          </a:xfrm>
        </p:grpSpPr>
        <p:grpSp>
          <p:nvGrpSpPr>
            <p:cNvPr id="309" name="Group 308"/>
            <p:cNvGrpSpPr/>
            <p:nvPr/>
          </p:nvGrpSpPr>
          <p:grpSpPr>
            <a:xfrm>
              <a:off x="6695345" y="1619954"/>
              <a:ext cx="274320" cy="982134"/>
              <a:chOff x="2692399" y="2184397"/>
              <a:chExt cx="274320" cy="982134"/>
            </a:xfrm>
          </p:grpSpPr>
          <p:sp>
            <p:nvSpPr>
              <p:cNvPr id="310" name="Oval 309"/>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1" name="Rectangle 310"/>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12" name="Group 311"/>
            <p:cNvGrpSpPr/>
            <p:nvPr/>
          </p:nvGrpSpPr>
          <p:grpSpPr>
            <a:xfrm>
              <a:off x="6743548" y="1744236"/>
              <a:ext cx="183764" cy="105236"/>
              <a:chOff x="1517980" y="1688757"/>
              <a:chExt cx="1070783" cy="402191"/>
            </a:xfrm>
          </p:grpSpPr>
          <p:sp>
            <p:nvSpPr>
              <p:cNvPr id="313" name="Oval 312"/>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4" name="Rectangle 313"/>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5" name="Rectangle 314"/>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316" name="Straight Connector 315"/>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17" name="Straight Connector 316"/>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18" name="Straight Connector 317"/>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319" name="Straight Connector 318"/>
            <p:cNvCxnSpPr/>
            <p:nvPr/>
          </p:nvCxnSpPr>
          <p:spPr bwMode="auto">
            <a:xfrm flipV="1">
              <a:off x="6882438" y="1744236"/>
              <a:ext cx="87227" cy="172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0" name="Picture 319"/>
            <p:cNvPicPr>
              <a:picLocks noChangeAspect="1"/>
            </p:cNvPicPr>
            <p:nvPr/>
          </p:nvPicPr>
          <p:blipFill>
            <a:blip r:embed="rId3">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321" name="Straight Connector 320"/>
            <p:cNvCxnSpPr/>
            <p:nvPr/>
          </p:nvCxnSpPr>
          <p:spPr bwMode="auto">
            <a:xfrm flipV="1">
              <a:off x="6885972" y="1760339"/>
              <a:ext cx="83693" cy="7157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p:cNvCxnSpPr/>
            <p:nvPr/>
          </p:nvCxnSpPr>
          <p:spPr bwMode="auto">
            <a:xfrm flipH="1" flipV="1">
              <a:off x="6695345" y="1735939"/>
              <a:ext cx="90069" cy="244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3" name="Straight Connector 322"/>
            <p:cNvCxnSpPr/>
            <p:nvPr/>
          </p:nvCxnSpPr>
          <p:spPr bwMode="auto">
            <a:xfrm flipH="1" flipV="1">
              <a:off x="6695345" y="1760339"/>
              <a:ext cx="91483" cy="7043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08" name="TextBox 307"/>
            <p:cNvSpPr txBox="1"/>
            <p:nvPr/>
          </p:nvSpPr>
          <p:spPr>
            <a:xfrm>
              <a:off x="6615479" y="2126717"/>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grpSp>
      <p:grpSp>
        <p:nvGrpSpPr>
          <p:cNvPr id="45" name="Group 44"/>
          <p:cNvGrpSpPr/>
          <p:nvPr/>
        </p:nvGrpSpPr>
        <p:grpSpPr>
          <a:xfrm>
            <a:off x="8164768" y="3052717"/>
            <a:ext cx="572593" cy="1309512"/>
            <a:chOff x="6123576" y="2289538"/>
            <a:chExt cx="429445" cy="982134"/>
          </a:xfrm>
        </p:grpSpPr>
        <p:grpSp>
          <p:nvGrpSpPr>
            <p:cNvPr id="37" name="Group 36"/>
            <p:cNvGrpSpPr/>
            <p:nvPr/>
          </p:nvGrpSpPr>
          <p:grpSpPr>
            <a:xfrm>
              <a:off x="6187190" y="2289538"/>
              <a:ext cx="274320" cy="982134"/>
              <a:chOff x="2692399" y="2184397"/>
              <a:chExt cx="274320" cy="982134"/>
            </a:xfrm>
            <a:solidFill>
              <a:schemeClr val="accent4"/>
            </a:solidFill>
          </p:grpSpPr>
          <p:sp>
            <p:nvSpPr>
              <p:cNvPr id="38" name="Oval 37"/>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9" name="Rectangle 38"/>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36" name="Lightning Bolt 235"/>
            <p:cNvSpPr/>
            <p:nvPr/>
          </p:nvSpPr>
          <p:spPr bwMode="auto">
            <a:xfrm>
              <a:off x="6297928" y="2322183"/>
              <a:ext cx="57556" cy="81810"/>
            </a:xfrm>
            <a:prstGeom prst="lightningBol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03" name="TextBox 302"/>
            <p:cNvSpPr txBox="1"/>
            <p:nvPr/>
          </p:nvSpPr>
          <p:spPr>
            <a:xfrm>
              <a:off x="6123576" y="2790693"/>
              <a:ext cx="42944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2400" dirty="0">
                  <a:solidFill>
                    <a:schemeClr val="accent6">
                      <a:lumMod val="50000"/>
                    </a:schemeClr>
                  </a:solidFill>
                </a:rPr>
                <a:t>0.1</a:t>
              </a:r>
            </a:p>
          </p:txBody>
        </p:sp>
        <p:sp>
          <p:nvSpPr>
            <p:cNvPr id="327" name="Oval 326"/>
            <p:cNvSpPr/>
            <p:nvPr/>
          </p:nvSpPr>
          <p:spPr bwMode="auto">
            <a:xfrm>
              <a:off x="6341991" y="2385857"/>
              <a:ext cx="91440" cy="9144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28" name="Oval 327"/>
            <p:cNvSpPr/>
            <p:nvPr/>
          </p:nvSpPr>
          <p:spPr bwMode="auto">
            <a:xfrm>
              <a:off x="6224679" y="2385857"/>
              <a:ext cx="91440" cy="9144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49" name="Group 48"/>
          <p:cNvGrpSpPr/>
          <p:nvPr/>
        </p:nvGrpSpPr>
        <p:grpSpPr>
          <a:xfrm>
            <a:off x="673058" y="3398644"/>
            <a:ext cx="586767" cy="1309512"/>
            <a:chOff x="504793" y="2548983"/>
            <a:chExt cx="440075" cy="982134"/>
          </a:xfrm>
        </p:grpSpPr>
        <p:grpSp>
          <p:nvGrpSpPr>
            <p:cNvPr id="237" name="Group 236"/>
            <p:cNvGrpSpPr/>
            <p:nvPr/>
          </p:nvGrpSpPr>
          <p:grpSpPr>
            <a:xfrm>
              <a:off x="504793" y="2548983"/>
              <a:ext cx="440075" cy="982134"/>
              <a:chOff x="504793" y="2548983"/>
              <a:chExt cx="440075" cy="982134"/>
            </a:xfrm>
          </p:grpSpPr>
          <p:grpSp>
            <p:nvGrpSpPr>
              <p:cNvPr id="22" name="Group 21"/>
              <p:cNvGrpSpPr/>
              <p:nvPr/>
            </p:nvGrpSpPr>
            <p:grpSpPr>
              <a:xfrm>
                <a:off x="587671" y="2548983"/>
                <a:ext cx="274320" cy="982134"/>
                <a:chOff x="2692399" y="2184397"/>
                <a:chExt cx="274320" cy="982134"/>
              </a:xfrm>
            </p:grpSpPr>
            <p:sp>
              <p:nvSpPr>
                <p:cNvPr id="23" name="Oval 2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 name="Rectangle 2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89" name="TextBox 288"/>
              <p:cNvSpPr txBox="1"/>
              <p:nvPr/>
            </p:nvSpPr>
            <p:spPr>
              <a:xfrm>
                <a:off x="504793" y="3025115"/>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grpSp>
        <p:pic>
          <p:nvPicPr>
            <p:cNvPr id="205" name="Picture 204"/>
            <p:cNvPicPr>
              <a:picLocks noChangeAspect="1"/>
            </p:cNvPicPr>
            <p:nvPr/>
          </p:nvPicPr>
          <p:blipFill>
            <a:blip r:embed="rId4">
              <a:duotone>
                <a:schemeClr val="accent3">
                  <a:shade val="45000"/>
                  <a:satMod val="135000"/>
                </a:schemeClr>
                <a:prstClr val="white"/>
              </a:duotone>
            </a:blip>
            <a:stretch>
              <a:fillRect/>
            </a:stretch>
          </p:blipFill>
          <p:spPr>
            <a:xfrm flipH="1">
              <a:off x="559622" y="2646386"/>
              <a:ext cx="311724" cy="140065"/>
            </a:xfrm>
            <a:prstGeom prst="rect">
              <a:avLst/>
            </a:prstGeom>
          </p:spPr>
        </p:pic>
      </p:grpSp>
      <p:grpSp>
        <p:nvGrpSpPr>
          <p:cNvPr id="51" name="Group 50"/>
          <p:cNvGrpSpPr/>
          <p:nvPr/>
        </p:nvGrpSpPr>
        <p:grpSpPr>
          <a:xfrm>
            <a:off x="1395711" y="2749884"/>
            <a:ext cx="606810" cy="1484139"/>
            <a:chOff x="1046783" y="2062413"/>
            <a:chExt cx="455108" cy="1113104"/>
          </a:xfrm>
        </p:grpSpPr>
        <p:grpSp>
          <p:nvGrpSpPr>
            <p:cNvPr id="33" name="Group 32"/>
            <p:cNvGrpSpPr/>
            <p:nvPr/>
          </p:nvGrpSpPr>
          <p:grpSpPr>
            <a:xfrm>
              <a:off x="1072446" y="2193383"/>
              <a:ext cx="429445" cy="982134"/>
              <a:chOff x="1072446" y="2193383"/>
              <a:chExt cx="429445" cy="982134"/>
            </a:xfrm>
          </p:grpSpPr>
          <p:grpSp>
            <p:nvGrpSpPr>
              <p:cNvPr id="16" name="Group 15"/>
              <p:cNvGrpSpPr/>
              <p:nvPr/>
            </p:nvGrpSpPr>
            <p:grpSpPr>
              <a:xfrm>
                <a:off x="1152243" y="2193383"/>
                <a:ext cx="274320" cy="982134"/>
                <a:chOff x="2692399" y="2184397"/>
                <a:chExt cx="274320" cy="982134"/>
              </a:xfrm>
            </p:grpSpPr>
            <p:sp>
              <p:nvSpPr>
                <p:cNvPr id="17" name="Oval 1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8" name="Rectangle 1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0" name="TextBox 289"/>
              <p:cNvSpPr txBox="1"/>
              <p:nvPr/>
            </p:nvSpPr>
            <p:spPr>
              <a:xfrm>
                <a:off x="1072446" y="2673073"/>
                <a:ext cx="42944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2400" dirty="0">
                    <a:solidFill>
                      <a:schemeClr val="accent6">
                        <a:lumMod val="50000"/>
                      </a:schemeClr>
                    </a:solidFill>
                  </a:rPr>
                  <a:t>0.2</a:t>
                </a:r>
              </a:p>
            </p:txBody>
          </p:sp>
        </p:grpSp>
        <p:pic>
          <p:nvPicPr>
            <p:cNvPr id="50" name="Picture 49"/>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1046783" y="2062413"/>
              <a:ext cx="393016" cy="309936"/>
            </a:xfrm>
            <a:prstGeom prst="rect">
              <a:avLst/>
            </a:prstGeom>
          </p:spPr>
        </p:pic>
      </p:grpSp>
      <p:grpSp>
        <p:nvGrpSpPr>
          <p:cNvPr id="59" name="Group 58"/>
          <p:cNvGrpSpPr/>
          <p:nvPr/>
        </p:nvGrpSpPr>
        <p:grpSpPr>
          <a:xfrm>
            <a:off x="9288696" y="3461267"/>
            <a:ext cx="613177" cy="1399714"/>
            <a:chOff x="6966521" y="2595951"/>
            <a:chExt cx="459883" cy="1049786"/>
          </a:xfrm>
        </p:grpSpPr>
        <p:grpSp>
          <p:nvGrpSpPr>
            <p:cNvPr id="30" name="Group 29"/>
            <p:cNvGrpSpPr/>
            <p:nvPr/>
          </p:nvGrpSpPr>
          <p:grpSpPr>
            <a:xfrm>
              <a:off x="6986329" y="2663603"/>
              <a:ext cx="440075" cy="982134"/>
              <a:chOff x="6986329" y="2663603"/>
              <a:chExt cx="440075" cy="982134"/>
            </a:xfrm>
          </p:grpSpPr>
          <p:grpSp>
            <p:nvGrpSpPr>
              <p:cNvPr id="189" name="Group 188"/>
              <p:cNvGrpSpPr/>
              <p:nvPr/>
            </p:nvGrpSpPr>
            <p:grpSpPr>
              <a:xfrm>
                <a:off x="7070554" y="2663603"/>
                <a:ext cx="274320" cy="982134"/>
                <a:chOff x="2692399" y="2184397"/>
                <a:chExt cx="274320" cy="982134"/>
              </a:xfrm>
              <a:solidFill>
                <a:schemeClr val="accent4"/>
              </a:solidFill>
            </p:grpSpPr>
            <p:sp>
              <p:nvSpPr>
                <p:cNvPr id="190" name="Oval 189"/>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91" name="Rectangle 190"/>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302" name="TextBox 301"/>
              <p:cNvSpPr txBox="1"/>
              <p:nvPr/>
            </p:nvSpPr>
            <p:spPr>
              <a:xfrm>
                <a:off x="6986329" y="3160744"/>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a:solidFill>
                      <a:schemeClr val="accent6">
                        <a:lumMod val="50000"/>
                      </a:schemeClr>
                    </a:solidFill>
                  </a:rPr>
                  <a:t>0.2</a:t>
                </a:r>
                <a:endParaRPr lang="en-US" sz="2400" dirty="0">
                  <a:solidFill>
                    <a:schemeClr val="accent6">
                      <a:lumMod val="50000"/>
                    </a:schemeClr>
                  </a:solidFill>
                </a:endParaRPr>
              </a:p>
            </p:txBody>
          </p:sp>
        </p:grpSp>
        <p:pic>
          <p:nvPicPr>
            <p:cNvPr id="58" name="Picture 57"/>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60" name="Group 59"/>
          <p:cNvGrpSpPr/>
          <p:nvPr/>
        </p:nvGrpSpPr>
        <p:grpSpPr>
          <a:xfrm>
            <a:off x="8657961" y="4274416"/>
            <a:ext cx="586767" cy="1309512"/>
            <a:chOff x="6493470" y="3205812"/>
            <a:chExt cx="440075" cy="982134"/>
          </a:xfrm>
        </p:grpSpPr>
        <p:grpSp>
          <p:nvGrpSpPr>
            <p:cNvPr id="35" name="Group 34"/>
            <p:cNvGrpSpPr/>
            <p:nvPr/>
          </p:nvGrpSpPr>
          <p:grpSpPr>
            <a:xfrm>
              <a:off x="6493470" y="3205812"/>
              <a:ext cx="440075" cy="982134"/>
              <a:chOff x="6493470" y="3205812"/>
              <a:chExt cx="440075" cy="982134"/>
            </a:xfrm>
          </p:grpSpPr>
          <p:grpSp>
            <p:nvGrpSpPr>
              <p:cNvPr id="40" name="Group 39"/>
              <p:cNvGrpSpPr/>
              <p:nvPr/>
            </p:nvGrpSpPr>
            <p:grpSpPr>
              <a:xfrm>
                <a:off x="6552961" y="3205812"/>
                <a:ext cx="274320" cy="982134"/>
                <a:chOff x="2692399" y="2184397"/>
                <a:chExt cx="274320" cy="982134"/>
              </a:xfrm>
              <a:solidFill>
                <a:schemeClr val="accent4"/>
              </a:solidFill>
            </p:grpSpPr>
            <p:sp>
              <p:nvSpPr>
                <p:cNvPr id="41" name="Oval 40"/>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2" name="Rectangle 41"/>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9" name="TextBox 298"/>
              <p:cNvSpPr txBox="1"/>
              <p:nvPr/>
            </p:nvSpPr>
            <p:spPr>
              <a:xfrm>
                <a:off x="6493470" y="3670227"/>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grpSp>
        <p:pic>
          <p:nvPicPr>
            <p:cNvPr id="211" name="Picture 210"/>
            <p:cNvPicPr>
              <a:picLocks noChangeAspect="1"/>
            </p:cNvPicPr>
            <p:nvPr/>
          </p:nvPicPr>
          <p:blipFill>
            <a:blip r:embed="rId4">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212" name="Rounded Rectangle 211"/>
            <p:cNvSpPr/>
            <p:nvPr/>
          </p:nvSpPr>
          <p:spPr bwMode="auto">
            <a:xfrm>
              <a:off x="6698589" y="3241160"/>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13" name="Rounded Rectangle 212"/>
            <p:cNvSpPr/>
            <p:nvPr/>
          </p:nvSpPr>
          <p:spPr bwMode="auto">
            <a:xfrm>
              <a:off x="6576470" y="3241160"/>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46" name="Group 345"/>
          <p:cNvGrpSpPr/>
          <p:nvPr/>
        </p:nvGrpSpPr>
        <p:grpSpPr>
          <a:xfrm>
            <a:off x="3258121" y="1395022"/>
            <a:ext cx="642079" cy="1309512"/>
            <a:chOff x="2443590" y="1046266"/>
            <a:chExt cx="481559" cy="982134"/>
          </a:xfrm>
        </p:grpSpPr>
        <p:grpSp>
          <p:nvGrpSpPr>
            <p:cNvPr id="230" name="Group 229"/>
            <p:cNvGrpSpPr/>
            <p:nvPr/>
          </p:nvGrpSpPr>
          <p:grpSpPr>
            <a:xfrm>
              <a:off x="2443590" y="1046266"/>
              <a:ext cx="440075" cy="982134"/>
              <a:chOff x="2443590" y="1046266"/>
              <a:chExt cx="440075" cy="982134"/>
            </a:xfrm>
          </p:grpSpPr>
          <p:grpSp>
            <p:nvGrpSpPr>
              <p:cNvPr id="10" name="Group 9"/>
              <p:cNvGrpSpPr/>
              <p:nvPr/>
            </p:nvGrpSpPr>
            <p:grpSpPr>
              <a:xfrm>
                <a:off x="2538850" y="1046266"/>
                <a:ext cx="274320" cy="982134"/>
                <a:chOff x="2692399" y="2184397"/>
                <a:chExt cx="274320" cy="982134"/>
              </a:xfrm>
            </p:grpSpPr>
            <p:sp>
              <p:nvSpPr>
                <p:cNvPr id="11" name="Oval 10"/>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2" name="Rectangle 11"/>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4" name="TextBox 293"/>
              <p:cNvSpPr txBox="1"/>
              <p:nvPr/>
            </p:nvSpPr>
            <p:spPr>
              <a:xfrm>
                <a:off x="2443590" y="1527056"/>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grpSp>
        <p:pic>
          <p:nvPicPr>
            <p:cNvPr id="345" name="Picture 344"/>
            <p:cNvPicPr>
              <a:picLocks noChangeAspect="1"/>
            </p:cNvPicPr>
            <p:nvPr/>
          </p:nvPicPr>
          <p:blipFill>
            <a:blip r:embed="rId3">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26" name="Group 25"/>
          <p:cNvGrpSpPr/>
          <p:nvPr/>
        </p:nvGrpSpPr>
        <p:grpSpPr>
          <a:xfrm>
            <a:off x="2314543" y="3118189"/>
            <a:ext cx="589960" cy="1472072"/>
            <a:chOff x="1735907" y="2338642"/>
            <a:chExt cx="442470" cy="1104054"/>
          </a:xfrm>
        </p:grpSpPr>
        <p:grpSp>
          <p:nvGrpSpPr>
            <p:cNvPr id="235" name="Group 234"/>
            <p:cNvGrpSpPr/>
            <p:nvPr/>
          </p:nvGrpSpPr>
          <p:grpSpPr>
            <a:xfrm>
              <a:off x="1735907" y="2460562"/>
              <a:ext cx="440075" cy="982134"/>
              <a:chOff x="1735907" y="2460562"/>
              <a:chExt cx="440075" cy="982134"/>
            </a:xfrm>
          </p:grpSpPr>
          <p:grpSp>
            <p:nvGrpSpPr>
              <p:cNvPr id="273" name="Group 272"/>
              <p:cNvGrpSpPr/>
              <p:nvPr/>
            </p:nvGrpSpPr>
            <p:grpSpPr>
              <a:xfrm>
                <a:off x="1826164" y="2460562"/>
                <a:ext cx="274320" cy="982134"/>
                <a:chOff x="2368178" y="2124654"/>
                <a:chExt cx="274320" cy="982134"/>
              </a:xfrm>
            </p:grpSpPr>
            <p:grpSp>
              <p:nvGrpSpPr>
                <p:cNvPr id="274" name="Group 273"/>
                <p:cNvGrpSpPr/>
                <p:nvPr/>
              </p:nvGrpSpPr>
              <p:grpSpPr>
                <a:xfrm>
                  <a:off x="2368178" y="2124654"/>
                  <a:ext cx="274320" cy="982134"/>
                  <a:chOff x="2692399" y="2184397"/>
                  <a:chExt cx="274320" cy="982134"/>
                </a:xfrm>
              </p:grpSpPr>
              <p:sp>
                <p:nvSpPr>
                  <p:cNvPr id="287" name="Oval 28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8" name="Rectangle 28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75" name="Group 274"/>
                <p:cNvGrpSpPr/>
                <p:nvPr/>
              </p:nvGrpSpPr>
              <p:grpSpPr>
                <a:xfrm>
                  <a:off x="2368178" y="2240639"/>
                  <a:ext cx="274320" cy="113533"/>
                  <a:chOff x="1237102" y="1657048"/>
                  <a:chExt cx="1598445" cy="433900"/>
                </a:xfrm>
              </p:grpSpPr>
              <p:grpSp>
                <p:nvGrpSpPr>
                  <p:cNvPr id="276" name="Group 275"/>
                  <p:cNvGrpSpPr/>
                  <p:nvPr/>
                </p:nvGrpSpPr>
                <p:grpSpPr>
                  <a:xfrm>
                    <a:off x="1517980" y="1688757"/>
                    <a:ext cx="1070783" cy="402191"/>
                    <a:chOff x="1517980" y="1688757"/>
                    <a:chExt cx="1070783" cy="402191"/>
                  </a:xfrm>
                </p:grpSpPr>
                <p:sp>
                  <p:nvSpPr>
                    <p:cNvPr id="281" name="Oval 280"/>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2" name="Rectangle 281"/>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3" name="Rectangle 282"/>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284" name="Straight Connector 283"/>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5" name="Straight Connector 284"/>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6" name="Straight Connector 285"/>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277" name="Straight Connector 276"/>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291" name="TextBox 290"/>
              <p:cNvSpPr txBox="1"/>
              <p:nvPr/>
            </p:nvSpPr>
            <p:spPr>
              <a:xfrm>
                <a:off x="1735907" y="2944992"/>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grpSp>
        <p:pic>
          <p:nvPicPr>
            <p:cNvPr id="169" name="Picture 168"/>
            <p:cNvPicPr>
              <a:picLocks noChangeAspect="1"/>
            </p:cNvPicPr>
            <p:nvPr/>
          </p:nvPicPr>
          <p:blipFill>
            <a:blip r:embed="rId7">
              <a:duotone>
                <a:schemeClr val="accent3">
                  <a:shade val="45000"/>
                  <a:satMod val="135000"/>
                </a:schemeClr>
                <a:prstClr val="white"/>
              </a:duotone>
            </a:blip>
            <a:stretch>
              <a:fillRect/>
            </a:stretch>
          </p:blipFill>
          <p:spPr>
            <a:xfrm>
              <a:off x="1752870" y="2338642"/>
              <a:ext cx="425507" cy="356238"/>
            </a:xfrm>
            <a:prstGeom prst="rect">
              <a:avLst/>
            </a:prstGeom>
          </p:spPr>
        </p:pic>
      </p:grpSp>
      <p:sp>
        <p:nvSpPr>
          <p:cNvPr id="175" name="Title 4"/>
          <p:cNvSpPr txBox="1">
            <a:spLocks/>
          </p:cNvSpPr>
          <p:nvPr/>
        </p:nvSpPr>
        <p:spPr>
          <a:xfrm>
            <a:off x="126492" y="-229134"/>
            <a:ext cx="533219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bg1"/>
                </a:solidFill>
                <a:latin typeface="Franklin Gothic Heavy" charset="0"/>
                <a:ea typeface="Franklin Gothic Heavy" charset="0"/>
                <a:cs typeface="Franklin Gothic Heavy" charset="0"/>
              </a:rPr>
              <a:t>Propensity scores</a:t>
            </a:r>
          </a:p>
        </p:txBody>
      </p:sp>
    </p:spTree>
    <p:extLst>
      <p:ext uri="{BB962C8B-B14F-4D97-AF65-F5344CB8AC3E}">
        <p14:creationId xmlns:p14="http://schemas.microsoft.com/office/powerpoint/2010/main" val="1600193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0.08194 -0.00247 L -0.11476 -0.08642 " pathEditMode="relative" rAng="0" ptsTypes="AA">
                                      <p:cBhvr>
                                        <p:cTn id="6" dur="250" fill="hold"/>
                                        <p:tgtEl>
                                          <p:spTgt spid="231"/>
                                        </p:tgtEl>
                                        <p:attrNameLst>
                                          <p:attrName>ppt_x</p:attrName>
                                          <p:attrName>ppt_y</p:attrName>
                                        </p:attrNameLst>
                                      </p:cBhvr>
                                      <p:rCtr x="-9844" y="-4198"/>
                                    </p:animMotion>
                                  </p:childTnLst>
                                </p:cTn>
                              </p:par>
                            </p:childTnLst>
                          </p:cTn>
                        </p:par>
                        <p:par>
                          <p:cTn id="7" fill="hold">
                            <p:stCondLst>
                              <p:cond delay="250"/>
                            </p:stCondLst>
                            <p:childTnLst>
                              <p:par>
                                <p:cTn id="8" presetID="0" presetClass="path" presetSubtype="0" accel="50000" decel="50000" fill="hold" nodeType="afterEffect">
                                  <p:stCondLst>
                                    <p:cond delay="0"/>
                                  </p:stCondLst>
                                  <p:childTnLst>
                                    <p:animMotion origin="layout" path="M 3.61111E-6 -0.00278 L -0.05799 -0.0355 " pathEditMode="relative" rAng="0" ptsTypes="AA">
                                      <p:cBhvr>
                                        <p:cTn id="9" dur="250" fill="hold"/>
                                        <p:tgtEl>
                                          <p:spTgt spid="346"/>
                                        </p:tgtEl>
                                        <p:attrNameLst>
                                          <p:attrName>ppt_x</p:attrName>
                                          <p:attrName>ppt_y</p:attrName>
                                        </p:attrNameLst>
                                      </p:cBhvr>
                                      <p:rCtr x="-2899" y="-1636"/>
                                    </p:animMotion>
                                  </p:childTnLst>
                                </p:cTn>
                              </p:par>
                            </p:childTnLst>
                          </p:cTn>
                        </p:par>
                        <p:par>
                          <p:cTn id="10" fill="hold">
                            <p:stCondLst>
                              <p:cond delay="500"/>
                            </p:stCondLst>
                            <p:childTnLst>
                              <p:par>
                                <p:cTn id="11" presetID="0" presetClass="path" presetSubtype="0" accel="50000" decel="50000" fill="hold" nodeType="afterEffect">
                                  <p:stCondLst>
                                    <p:cond delay="0"/>
                                  </p:stCondLst>
                                  <p:childTnLst>
                                    <p:animMotion origin="layout" path="M -3.33333E-6 -6.17284E-7 L 0.19705 -0.25278 " pathEditMode="fixed" rAng="0" ptsTypes="AA">
                                      <p:cBhvr>
                                        <p:cTn id="12" dur="250" fill="hold"/>
                                        <p:tgtEl>
                                          <p:spTgt spid="51"/>
                                        </p:tgtEl>
                                        <p:attrNameLst>
                                          <p:attrName>ppt_x</p:attrName>
                                          <p:attrName>ppt_y</p:attrName>
                                        </p:attrNameLst>
                                      </p:cBhvr>
                                      <p:rCtr x="9844" y="-12654"/>
                                    </p:animMotion>
                                  </p:childTnLst>
                                </p:cTn>
                              </p:par>
                            </p:childTnLst>
                          </p:cTn>
                        </p:par>
                        <p:par>
                          <p:cTn id="13" fill="hold">
                            <p:stCondLst>
                              <p:cond delay="750"/>
                            </p:stCondLst>
                            <p:childTnLst>
                              <p:par>
                                <p:cTn id="14" presetID="0" presetClass="path" presetSubtype="0" accel="50000" decel="50000" fill="hold" nodeType="afterEffect">
                                  <p:stCondLst>
                                    <p:cond delay="0"/>
                                  </p:stCondLst>
                                  <p:childTnLst>
                                    <p:animMotion origin="layout" path="M -3.33333E-6 -2.96296E-6 L 0.16215 -0.27192 " pathEditMode="fixed" rAng="0" ptsTypes="AA">
                                      <p:cBhvr>
                                        <p:cTn id="15" dur="250" fill="hold"/>
                                        <p:tgtEl>
                                          <p:spTgt spid="234"/>
                                        </p:tgtEl>
                                        <p:attrNameLst>
                                          <p:attrName>ppt_x</p:attrName>
                                          <p:attrName>ppt_y</p:attrName>
                                        </p:attrNameLst>
                                      </p:cBhvr>
                                      <p:rCtr x="8160" y="-13549"/>
                                    </p:animMotion>
                                  </p:childTnLst>
                                </p:cTn>
                              </p:par>
                            </p:childTnLst>
                          </p:cTn>
                        </p:par>
                        <p:par>
                          <p:cTn id="16" fill="hold">
                            <p:stCondLst>
                              <p:cond delay="1000"/>
                            </p:stCondLst>
                            <p:childTnLst>
                              <p:par>
                                <p:cTn id="17" presetID="0" presetClass="path" presetSubtype="0" accel="50000" decel="50000" fill="hold" nodeType="afterEffect">
                                  <p:stCondLst>
                                    <p:cond delay="0"/>
                                  </p:stCondLst>
                                  <p:childTnLst>
                                    <p:animMotion origin="layout" path="M -0.00052 -0.00432 L 0.37987 -0.14229 " pathEditMode="fixed" rAng="0" ptsTypes="AA">
                                      <p:cBhvr>
                                        <p:cTn id="18" dur="250" fill="hold"/>
                                        <p:tgtEl>
                                          <p:spTgt spid="233"/>
                                        </p:tgtEl>
                                        <p:attrNameLst>
                                          <p:attrName>ppt_x</p:attrName>
                                          <p:attrName>ppt_y</p:attrName>
                                        </p:attrNameLst>
                                      </p:cBhvr>
                                      <p:rCtr x="19010" y="-6914"/>
                                    </p:animMotion>
                                  </p:childTnLst>
                                </p:cTn>
                              </p:par>
                            </p:childTnLst>
                          </p:cTn>
                        </p:par>
                        <p:par>
                          <p:cTn id="19" fill="hold">
                            <p:stCondLst>
                              <p:cond delay="1250"/>
                            </p:stCondLst>
                            <p:childTnLst>
                              <p:par>
                                <p:cTn id="20" presetID="0" presetClass="path" presetSubtype="0" accel="50000" decel="50000" fill="hold" nodeType="afterEffect">
                                  <p:stCondLst>
                                    <p:cond delay="0"/>
                                  </p:stCondLst>
                                  <p:childTnLst>
                                    <p:animMotion origin="layout" path="M 1.11111E-6 2.96296E-6 L 0.44305 -0.29908 " pathEditMode="relative" rAng="0" ptsTypes="AA">
                                      <p:cBhvr>
                                        <p:cTn id="21" dur="250" fill="hold"/>
                                        <p:tgtEl>
                                          <p:spTgt spid="26"/>
                                        </p:tgtEl>
                                        <p:attrNameLst>
                                          <p:attrName>ppt_x</p:attrName>
                                          <p:attrName>ppt_y</p:attrName>
                                        </p:attrNameLst>
                                      </p:cBhvr>
                                      <p:rCtr x="22153" y="-14969"/>
                                    </p:animMotion>
                                  </p:childTnLst>
                                </p:cTn>
                              </p:par>
                            </p:childTnLst>
                          </p:cTn>
                        </p:par>
                        <p:par>
                          <p:cTn id="22" fill="hold">
                            <p:stCondLst>
                              <p:cond delay="1500"/>
                            </p:stCondLst>
                            <p:childTnLst>
                              <p:par>
                                <p:cTn id="23" presetID="0" presetClass="path" presetSubtype="0" accel="50000" decel="50000" fill="hold" nodeType="afterEffect">
                                  <p:stCondLst>
                                    <p:cond delay="0"/>
                                  </p:stCondLst>
                                  <p:childTnLst>
                                    <p:animMotion origin="layout" path="M -5.55556E-7 1.97531E-6 L 0.68385 -0.32068 " pathEditMode="fixed" rAng="0" ptsTypes="AA">
                                      <p:cBhvr>
                                        <p:cTn id="24" dur="250" fill="hold"/>
                                        <p:tgtEl>
                                          <p:spTgt spid="49"/>
                                        </p:tgtEl>
                                        <p:attrNameLst>
                                          <p:attrName>ppt_x</p:attrName>
                                          <p:attrName>ppt_y</p:attrName>
                                        </p:attrNameLst>
                                      </p:cBhvr>
                                      <p:rCtr x="34271" y="-16049"/>
                                    </p:animMotion>
                                  </p:childTnLst>
                                </p:cTn>
                              </p:par>
                            </p:childTnLst>
                          </p:cTn>
                        </p:par>
                        <p:par>
                          <p:cTn id="25" fill="hold">
                            <p:stCondLst>
                              <p:cond delay="1750"/>
                            </p:stCondLst>
                            <p:childTnLst>
                              <p:par>
                                <p:cTn id="26" presetID="0" presetClass="path" presetSubtype="0" accel="50000" decel="50000" fill="hold" nodeType="afterEffect">
                                  <p:stCondLst>
                                    <p:cond delay="0"/>
                                  </p:stCondLst>
                                  <p:childTnLst>
                                    <p:animMotion origin="layout" path="M -0.01128 0.00957 L 0.78091 -0.05432 " pathEditMode="fixed" rAng="0" ptsTypes="AA">
                                      <p:cBhvr>
                                        <p:cTn id="27" dur="250" fill="hold"/>
                                        <p:tgtEl>
                                          <p:spTgt spid="34"/>
                                        </p:tgtEl>
                                        <p:attrNameLst>
                                          <p:attrName>ppt_x</p:attrName>
                                          <p:attrName>ppt_y</p:attrName>
                                        </p:attrNameLst>
                                      </p:cBhvr>
                                      <p:rCtr x="39601" y="-3210"/>
                                    </p:animMotion>
                                  </p:childTnLst>
                                </p:cTn>
                              </p:par>
                            </p:childTnLst>
                          </p:cTn>
                        </p:par>
                        <p:par>
                          <p:cTn id="28" fill="hold">
                            <p:stCondLst>
                              <p:cond delay="2000"/>
                            </p:stCondLst>
                            <p:childTnLst>
                              <p:par>
                                <p:cTn id="29" presetID="0" presetClass="path" presetSubtype="0" accel="50000" decel="50000" fill="hold" nodeType="afterEffect">
                                  <p:stCondLst>
                                    <p:cond delay="0"/>
                                  </p:stCondLst>
                                  <p:childTnLst>
                                    <p:animMotion origin="layout" path="M 3.61111E-6 3.33333E-6 L -0.56181 0.01482 " pathEditMode="fixed" rAng="0" ptsTypes="AA">
                                      <p:cBhvr>
                                        <p:cTn id="30" dur="250" fill="hold"/>
                                        <p:tgtEl>
                                          <p:spTgt spid="45"/>
                                        </p:tgtEl>
                                        <p:attrNameLst>
                                          <p:attrName>ppt_x</p:attrName>
                                          <p:attrName>ppt_y</p:attrName>
                                        </p:attrNameLst>
                                      </p:cBhvr>
                                      <p:rCtr x="-28125" y="679"/>
                                    </p:animMotion>
                                  </p:childTnLst>
                                </p:cTn>
                              </p:par>
                            </p:childTnLst>
                          </p:cTn>
                        </p:par>
                        <p:par>
                          <p:cTn id="31" fill="hold">
                            <p:stCondLst>
                              <p:cond delay="2250"/>
                            </p:stCondLst>
                            <p:childTnLst>
                              <p:par>
                                <p:cTn id="32" presetID="0" presetClass="path" presetSubtype="0" accel="50000" decel="50000" fill="hold" nodeType="afterEffect">
                                  <p:stCondLst>
                                    <p:cond delay="0"/>
                                  </p:stCondLst>
                                  <p:childTnLst>
                                    <p:animMotion origin="layout" path="M -1.38889E-6 2.83951E-6 L -0.49809 -0.16266 " pathEditMode="fixed" rAng="0" ptsTypes="AA">
                                      <p:cBhvr>
                                        <p:cTn id="33" dur="250" fill="hold"/>
                                        <p:tgtEl>
                                          <p:spTgt spid="60"/>
                                        </p:tgtEl>
                                        <p:attrNameLst>
                                          <p:attrName>ppt_x</p:attrName>
                                          <p:attrName>ppt_y</p:attrName>
                                        </p:attrNameLst>
                                      </p:cBhvr>
                                      <p:rCtr x="-24913" y="-8148"/>
                                    </p:animMotion>
                                  </p:childTnLst>
                                </p:cTn>
                              </p:par>
                            </p:childTnLst>
                          </p:cTn>
                        </p:par>
                        <p:par>
                          <p:cTn id="34" fill="hold">
                            <p:stCondLst>
                              <p:cond delay="2500"/>
                            </p:stCondLst>
                            <p:childTnLst>
                              <p:par>
                                <p:cTn id="35" presetID="0" presetClass="path" presetSubtype="0" accel="50000" decel="50000" fill="hold" nodeType="afterEffect">
                                  <p:stCondLst>
                                    <p:cond delay="0"/>
                                  </p:stCondLst>
                                  <p:childTnLst>
                                    <p:animMotion origin="layout" path="M -8.33333E-7 1.23457E-6 L -0.4507 -0.05802 " pathEditMode="fixed" rAng="0" ptsTypes="AA">
                                      <p:cBhvr>
                                        <p:cTn id="36" dur="250" fill="hold"/>
                                        <p:tgtEl>
                                          <p:spTgt spid="59"/>
                                        </p:tgtEl>
                                        <p:attrNameLst>
                                          <p:attrName>ppt_x</p:attrName>
                                          <p:attrName>ppt_y</p:attrName>
                                        </p:attrNameLst>
                                      </p:cBhvr>
                                      <p:rCtr x="-22587" y="-2932"/>
                                    </p:animMotion>
                                  </p:childTnLst>
                                </p:cTn>
                              </p:par>
                            </p:childTnLst>
                          </p:cTn>
                        </p:par>
                        <p:par>
                          <p:cTn id="37" fill="hold">
                            <p:stCondLst>
                              <p:cond delay="2750"/>
                            </p:stCondLst>
                            <p:childTnLst>
                              <p:par>
                                <p:cTn id="38" presetID="0" presetClass="path" presetSubtype="0" accel="50000" decel="50000" fill="hold" nodeType="afterEffect">
                                  <p:stCondLst>
                                    <p:cond delay="0"/>
                                  </p:stCondLst>
                                  <p:childTnLst>
                                    <p:animMotion origin="layout" path="M 1.38889E-6 3.58025E-6 L -0.3559 0.2 " pathEditMode="relative" rAng="0" ptsTypes="AA">
                                      <p:cBhvr>
                                        <p:cTn id="39" dur="250" fill="hold"/>
                                        <p:tgtEl>
                                          <p:spTgt spid="44"/>
                                        </p:tgtEl>
                                        <p:attrNameLst>
                                          <p:attrName>ppt_x</p:attrName>
                                          <p:attrName>ppt_y</p:attrName>
                                        </p:attrNameLst>
                                      </p:cBhvr>
                                      <p:rCtr x="-17899" y="10062"/>
                                    </p:animMotion>
                                  </p:childTnLst>
                                </p:cTn>
                              </p:par>
                            </p:childTnLst>
                          </p:cTn>
                        </p:par>
                        <p:par>
                          <p:cTn id="40" fill="hold">
                            <p:stCondLst>
                              <p:cond delay="3000"/>
                            </p:stCondLst>
                            <p:childTnLst>
                              <p:par>
                                <p:cTn id="41" presetID="0" presetClass="path" presetSubtype="0" accel="50000" decel="50000" fill="hold" nodeType="afterEffect">
                                  <p:stCondLst>
                                    <p:cond delay="0"/>
                                  </p:stCondLst>
                                  <p:childTnLst>
                                    <p:animMotion origin="layout" path="M -4.16667E-6 -1.23457E-6 L -0.0467 0.18179 " pathEditMode="relative" rAng="0" ptsTypes="AA">
                                      <p:cBhvr>
                                        <p:cTn id="42" dur="250" fill="hold"/>
                                        <p:tgtEl>
                                          <p:spTgt spid="43"/>
                                        </p:tgtEl>
                                        <p:attrNameLst>
                                          <p:attrName>ppt_x</p:attrName>
                                          <p:attrName>ppt_y</p:attrName>
                                        </p:attrNameLst>
                                      </p:cBhvr>
                                      <p:rCtr x="-2431" y="9043"/>
                                    </p:animMotion>
                                  </p:childTnLst>
                                </p:cTn>
                              </p:par>
                            </p:childTnLst>
                          </p:cTn>
                        </p:par>
                        <p:par>
                          <p:cTn id="43" fill="hold">
                            <p:stCondLst>
                              <p:cond delay="3250"/>
                            </p:stCondLst>
                            <p:childTnLst>
                              <p:par>
                                <p:cTn id="44" presetID="0" presetClass="path" presetSubtype="0" accel="50000" decel="50000" fill="hold" nodeType="afterEffect">
                                  <p:stCondLst>
                                    <p:cond delay="0"/>
                                  </p:stCondLst>
                                  <p:childTnLst>
                                    <p:animMotion origin="layout" path="M -2.77778E-7 2.59259E-6 L 0.03316 -0.02809 " pathEditMode="relative" rAng="0" ptsTypes="AA">
                                      <p:cBhvr>
                                        <p:cTn id="45" dur="250" fill="hold"/>
                                        <p:tgtEl>
                                          <p:spTgt spid="46"/>
                                        </p:tgtEl>
                                        <p:attrNameLst>
                                          <p:attrName>ppt_x</p:attrName>
                                          <p:attrName>ppt_y</p:attrName>
                                        </p:attrNameLst>
                                      </p:cBhvr>
                                      <p:rCtr x="1615" y="-1543"/>
                                    </p:animMotion>
                                  </p:childTnLst>
                                </p:cTn>
                              </p:par>
                            </p:childTnLst>
                          </p:cTn>
                        </p:par>
                        <p:par>
                          <p:cTn id="46" fill="hold">
                            <p:stCondLst>
                              <p:cond delay="3500"/>
                            </p:stCondLst>
                            <p:childTnLst>
                              <p:par>
                                <p:cTn id="47" presetID="0" presetClass="path" presetSubtype="0" accel="50000" decel="50000" fill="hold" nodeType="afterEffect">
                                  <p:stCondLst>
                                    <p:cond delay="0"/>
                                  </p:stCondLst>
                                  <p:childTnLst>
                                    <p:animMotion origin="layout" path="M -8.33333E-7 1.23457E-7 L 0.20416 -0.06667 " pathEditMode="relative" rAng="0" ptsTypes="AA">
                                      <p:cBhvr>
                                        <p:cTn id="48" dur="250" fill="hold"/>
                                        <p:tgtEl>
                                          <p:spTgt spid="36"/>
                                        </p:tgtEl>
                                        <p:attrNameLst>
                                          <p:attrName>ppt_x</p:attrName>
                                          <p:attrName>ppt_y</p:attrName>
                                        </p:attrNameLst>
                                      </p:cBhvr>
                                      <p:rCtr x="10295" y="-3241"/>
                                    </p:animMotion>
                                  </p:childTnLst>
                                </p:cTn>
                              </p:par>
                            </p:childTnLst>
                          </p:cTn>
                        </p:par>
                        <p:par>
                          <p:cTn id="49" fill="hold">
                            <p:stCondLst>
                              <p:cond delay="3750"/>
                            </p:stCondLst>
                            <p:childTnLst>
                              <p:par>
                                <p:cTn id="50" presetID="0" presetClass="path" presetSubtype="0" accel="50000" decel="50000" fill="hold" nodeType="afterEffect">
                                  <p:stCondLst>
                                    <p:cond delay="0"/>
                                  </p:stCondLst>
                                  <p:childTnLst>
                                    <p:animMotion origin="layout" path="M -2.77778E-6 -2.46914E-6 L 0.11979 0.14351 " pathEditMode="relative" rAng="0" ptsTypes="AA">
                                      <p:cBhvr>
                                        <p:cTn id="51" dur="250" fill="hold"/>
                                        <p:tgtEl>
                                          <p:spTgt spid="3"/>
                                        </p:tgtEl>
                                        <p:attrNameLst>
                                          <p:attrName>ppt_x</p:attrName>
                                          <p:attrName>ppt_y</p:attrName>
                                        </p:attrNameLst>
                                      </p:cBhvr>
                                      <p:rCtr x="5920" y="71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69" name="Group 168"/>
          <p:cNvGrpSpPr/>
          <p:nvPr/>
        </p:nvGrpSpPr>
        <p:grpSpPr>
          <a:xfrm>
            <a:off x="1248734" y="1194457"/>
            <a:ext cx="586767" cy="1309512"/>
            <a:chOff x="1986246" y="1325314"/>
            <a:chExt cx="440075" cy="982134"/>
          </a:xfrm>
        </p:grpSpPr>
        <p:grpSp>
          <p:nvGrpSpPr>
            <p:cNvPr id="170" name="Group 169"/>
            <p:cNvGrpSpPr/>
            <p:nvPr/>
          </p:nvGrpSpPr>
          <p:grpSpPr>
            <a:xfrm>
              <a:off x="2092152" y="1325314"/>
              <a:ext cx="274320" cy="982134"/>
              <a:chOff x="2092152" y="1325314"/>
              <a:chExt cx="274320" cy="982134"/>
            </a:xfrm>
          </p:grpSpPr>
          <p:grpSp>
            <p:nvGrpSpPr>
              <p:cNvPr id="172" name="Group 171"/>
              <p:cNvGrpSpPr/>
              <p:nvPr/>
            </p:nvGrpSpPr>
            <p:grpSpPr>
              <a:xfrm>
                <a:off x="2092152" y="1325314"/>
                <a:ext cx="274320" cy="982134"/>
                <a:chOff x="2692399" y="2184397"/>
                <a:chExt cx="274320" cy="982134"/>
              </a:xfrm>
            </p:grpSpPr>
            <p:sp>
              <p:nvSpPr>
                <p:cNvPr id="174" name="Oval 173"/>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75" name="Rectangle 174"/>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173" name="Heart 172"/>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171" name="TextBox 170"/>
            <p:cNvSpPr txBox="1"/>
            <p:nvPr/>
          </p:nvSpPr>
          <p:spPr>
            <a:xfrm>
              <a:off x="1986246" y="1896566"/>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grpSp>
      <p:grpSp>
        <p:nvGrpSpPr>
          <p:cNvPr id="176" name="Group 175"/>
          <p:cNvGrpSpPr/>
          <p:nvPr/>
        </p:nvGrpSpPr>
        <p:grpSpPr>
          <a:xfrm>
            <a:off x="2550589" y="1194457"/>
            <a:ext cx="642079" cy="1309512"/>
            <a:chOff x="2443590" y="1046266"/>
            <a:chExt cx="481559" cy="982134"/>
          </a:xfrm>
        </p:grpSpPr>
        <p:grpSp>
          <p:nvGrpSpPr>
            <p:cNvPr id="177" name="Group 176"/>
            <p:cNvGrpSpPr/>
            <p:nvPr/>
          </p:nvGrpSpPr>
          <p:grpSpPr>
            <a:xfrm>
              <a:off x="2443590" y="1046266"/>
              <a:ext cx="440075" cy="982134"/>
              <a:chOff x="2443590" y="1046266"/>
              <a:chExt cx="440075" cy="982134"/>
            </a:xfrm>
          </p:grpSpPr>
          <p:grpSp>
            <p:nvGrpSpPr>
              <p:cNvPr id="179" name="Group 178"/>
              <p:cNvGrpSpPr/>
              <p:nvPr/>
            </p:nvGrpSpPr>
            <p:grpSpPr>
              <a:xfrm>
                <a:off x="2538850" y="1046266"/>
                <a:ext cx="274320" cy="982134"/>
                <a:chOff x="2692399" y="2184397"/>
                <a:chExt cx="274320" cy="982134"/>
              </a:xfrm>
            </p:grpSpPr>
            <p:sp>
              <p:nvSpPr>
                <p:cNvPr id="181" name="Oval 180"/>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82" name="Rectangle 181"/>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180" name="TextBox 179"/>
              <p:cNvSpPr txBox="1"/>
              <p:nvPr/>
            </p:nvSpPr>
            <p:spPr>
              <a:xfrm>
                <a:off x="2443590" y="1527056"/>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grpSp>
        <p:pic>
          <p:nvPicPr>
            <p:cNvPr id="178" name="Picture 177"/>
            <p:cNvPicPr>
              <a:picLocks noChangeAspect="1"/>
            </p:cNvPicPr>
            <p:nvPr/>
          </p:nvPicPr>
          <p:blipFill>
            <a:blip r:embed="rId3">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183" name="Group 182"/>
          <p:cNvGrpSpPr/>
          <p:nvPr/>
        </p:nvGrpSpPr>
        <p:grpSpPr>
          <a:xfrm>
            <a:off x="3801100" y="1019829"/>
            <a:ext cx="606810" cy="1484139"/>
            <a:chOff x="1046783" y="2062413"/>
            <a:chExt cx="455108" cy="1113104"/>
          </a:xfrm>
        </p:grpSpPr>
        <p:grpSp>
          <p:nvGrpSpPr>
            <p:cNvPr id="184" name="Group 183"/>
            <p:cNvGrpSpPr/>
            <p:nvPr/>
          </p:nvGrpSpPr>
          <p:grpSpPr>
            <a:xfrm>
              <a:off x="1072446" y="2193383"/>
              <a:ext cx="429445" cy="982134"/>
              <a:chOff x="1072446" y="2193383"/>
              <a:chExt cx="429445" cy="982134"/>
            </a:xfrm>
          </p:grpSpPr>
          <p:grpSp>
            <p:nvGrpSpPr>
              <p:cNvPr id="186" name="Group 185"/>
              <p:cNvGrpSpPr/>
              <p:nvPr/>
            </p:nvGrpSpPr>
            <p:grpSpPr>
              <a:xfrm>
                <a:off x="1152243" y="2193383"/>
                <a:ext cx="274320" cy="982134"/>
                <a:chOff x="2692399" y="2184397"/>
                <a:chExt cx="274320" cy="982134"/>
              </a:xfrm>
            </p:grpSpPr>
            <p:sp>
              <p:nvSpPr>
                <p:cNvPr id="188" name="Oval 18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92" name="Rectangle 191"/>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187" name="TextBox 186"/>
              <p:cNvSpPr txBox="1"/>
              <p:nvPr/>
            </p:nvSpPr>
            <p:spPr>
              <a:xfrm>
                <a:off x="1072446" y="2673073"/>
                <a:ext cx="42944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2400" dirty="0">
                    <a:solidFill>
                      <a:schemeClr val="accent6">
                        <a:lumMod val="50000"/>
                      </a:schemeClr>
                    </a:solidFill>
                  </a:rPr>
                  <a:t>0.2</a:t>
                </a:r>
              </a:p>
            </p:txBody>
          </p:sp>
        </p:grpSp>
        <p:pic>
          <p:nvPicPr>
            <p:cNvPr id="185" name="Picture 184"/>
            <p:cNvPicPr>
              <a:picLocks noChangeAspect="1"/>
            </p:cNvPicPr>
            <p:nvPr/>
          </p:nvPicPr>
          <p:blipFill>
            <a:blip r:embed="rId4">
              <a:duotone>
                <a:schemeClr val="accent3">
                  <a:shade val="45000"/>
                  <a:satMod val="135000"/>
                </a:schemeClr>
                <a:prstClr val="white"/>
              </a:duotone>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1046783" y="2062413"/>
              <a:ext cx="393016" cy="309936"/>
            </a:xfrm>
            <a:prstGeom prst="rect">
              <a:avLst/>
            </a:prstGeom>
          </p:spPr>
        </p:pic>
      </p:grpSp>
      <p:grpSp>
        <p:nvGrpSpPr>
          <p:cNvPr id="193" name="Group 192"/>
          <p:cNvGrpSpPr/>
          <p:nvPr/>
        </p:nvGrpSpPr>
        <p:grpSpPr>
          <a:xfrm>
            <a:off x="5146328" y="1194458"/>
            <a:ext cx="621293" cy="1309512"/>
            <a:chOff x="2369299" y="2282762"/>
            <a:chExt cx="465970" cy="982134"/>
          </a:xfrm>
        </p:grpSpPr>
        <p:grpSp>
          <p:nvGrpSpPr>
            <p:cNvPr id="194" name="Group 193"/>
            <p:cNvGrpSpPr/>
            <p:nvPr/>
          </p:nvGrpSpPr>
          <p:grpSpPr>
            <a:xfrm>
              <a:off x="2460869" y="2282762"/>
              <a:ext cx="374400" cy="982134"/>
              <a:chOff x="587671" y="2548983"/>
              <a:chExt cx="374400" cy="982134"/>
            </a:xfrm>
          </p:grpSpPr>
          <p:grpSp>
            <p:nvGrpSpPr>
              <p:cNvPr id="196" name="Group 195"/>
              <p:cNvGrpSpPr/>
              <p:nvPr/>
            </p:nvGrpSpPr>
            <p:grpSpPr>
              <a:xfrm>
                <a:off x="587671" y="2548983"/>
                <a:ext cx="274320" cy="982134"/>
                <a:chOff x="2692399" y="2184397"/>
                <a:chExt cx="274320" cy="982134"/>
              </a:xfrm>
            </p:grpSpPr>
            <p:sp>
              <p:nvSpPr>
                <p:cNvPr id="200" name="Oval 199"/>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01" name="Rectangle 200"/>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197" name="Picture 196"/>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198" name="Rounded Rectangle 197"/>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99" name="Rounded Rectangle 198"/>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195" name="TextBox 194"/>
            <p:cNvSpPr txBox="1"/>
            <p:nvPr/>
          </p:nvSpPr>
          <p:spPr>
            <a:xfrm>
              <a:off x="2369299" y="2750694"/>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grpSp>
      <p:grpSp>
        <p:nvGrpSpPr>
          <p:cNvPr id="202" name="Group 201"/>
          <p:cNvGrpSpPr/>
          <p:nvPr/>
        </p:nvGrpSpPr>
        <p:grpSpPr>
          <a:xfrm>
            <a:off x="6443706" y="1135656"/>
            <a:ext cx="586767" cy="1368312"/>
            <a:chOff x="1351526" y="1571676"/>
            <a:chExt cx="440075" cy="1026234"/>
          </a:xfrm>
        </p:grpSpPr>
        <p:grpSp>
          <p:nvGrpSpPr>
            <p:cNvPr id="203" name="Group 202"/>
            <p:cNvGrpSpPr/>
            <p:nvPr/>
          </p:nvGrpSpPr>
          <p:grpSpPr>
            <a:xfrm>
              <a:off x="1414123" y="1571676"/>
              <a:ext cx="353568" cy="1026234"/>
              <a:chOff x="1414123" y="1571676"/>
              <a:chExt cx="353568" cy="1026234"/>
            </a:xfrm>
          </p:grpSpPr>
          <p:grpSp>
            <p:nvGrpSpPr>
              <p:cNvPr id="206" name="Group 205"/>
              <p:cNvGrpSpPr/>
              <p:nvPr/>
            </p:nvGrpSpPr>
            <p:grpSpPr>
              <a:xfrm>
                <a:off x="1446433" y="1615776"/>
                <a:ext cx="274320" cy="982134"/>
                <a:chOff x="2692399" y="2184397"/>
                <a:chExt cx="274320" cy="982134"/>
              </a:xfrm>
            </p:grpSpPr>
            <p:sp>
              <p:nvSpPr>
                <p:cNvPr id="214" name="Oval 213"/>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15" name="Rectangle 214"/>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07" name="Teardrop 206"/>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08" name="Teardrop 207"/>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09" name="Rounded Rectangle 208"/>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10" name="Rounded Rectangle 209"/>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04" name="TextBox 203"/>
            <p:cNvSpPr txBox="1"/>
            <p:nvPr/>
          </p:nvSpPr>
          <p:spPr>
            <a:xfrm>
              <a:off x="1351526" y="2117189"/>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grpSp>
      <p:grpSp>
        <p:nvGrpSpPr>
          <p:cNvPr id="216" name="Group 215"/>
          <p:cNvGrpSpPr/>
          <p:nvPr/>
        </p:nvGrpSpPr>
        <p:grpSpPr>
          <a:xfrm>
            <a:off x="7760827" y="1194456"/>
            <a:ext cx="586767" cy="1309512"/>
            <a:chOff x="1735907" y="2460562"/>
            <a:chExt cx="440075" cy="982134"/>
          </a:xfrm>
        </p:grpSpPr>
        <p:grpSp>
          <p:nvGrpSpPr>
            <p:cNvPr id="217" name="Group 216"/>
            <p:cNvGrpSpPr/>
            <p:nvPr/>
          </p:nvGrpSpPr>
          <p:grpSpPr>
            <a:xfrm>
              <a:off x="1826164" y="2460562"/>
              <a:ext cx="274320" cy="982134"/>
              <a:chOff x="2368178" y="2124654"/>
              <a:chExt cx="274320" cy="982134"/>
            </a:xfrm>
          </p:grpSpPr>
          <p:grpSp>
            <p:nvGrpSpPr>
              <p:cNvPr id="219" name="Group 218"/>
              <p:cNvGrpSpPr/>
              <p:nvPr/>
            </p:nvGrpSpPr>
            <p:grpSpPr>
              <a:xfrm>
                <a:off x="2368178" y="2124654"/>
                <a:ext cx="274320" cy="982134"/>
                <a:chOff x="2692399" y="2184397"/>
                <a:chExt cx="274320" cy="982134"/>
              </a:xfrm>
            </p:grpSpPr>
            <p:sp>
              <p:nvSpPr>
                <p:cNvPr id="267" name="Oval 26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8" name="Rectangle 26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20" name="Group 219"/>
              <p:cNvGrpSpPr/>
              <p:nvPr/>
            </p:nvGrpSpPr>
            <p:grpSpPr>
              <a:xfrm>
                <a:off x="2368178" y="2240639"/>
                <a:ext cx="274320" cy="113533"/>
                <a:chOff x="1237102" y="1657048"/>
                <a:chExt cx="1598445" cy="433900"/>
              </a:xfrm>
            </p:grpSpPr>
            <p:grpSp>
              <p:nvGrpSpPr>
                <p:cNvPr id="221" name="Group 220"/>
                <p:cNvGrpSpPr/>
                <p:nvPr/>
              </p:nvGrpSpPr>
              <p:grpSpPr>
                <a:xfrm>
                  <a:off x="1517980" y="1688757"/>
                  <a:ext cx="1070783" cy="402191"/>
                  <a:chOff x="1517980" y="1688757"/>
                  <a:chExt cx="1070783" cy="402191"/>
                </a:xfrm>
              </p:grpSpPr>
              <p:sp>
                <p:nvSpPr>
                  <p:cNvPr id="261" name="Oval 260"/>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2" name="Rectangle 261"/>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3" name="Rectangle 262"/>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264" name="Straight Connector 263"/>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65" name="Straight Connector 264"/>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66" name="Straight Connector 265"/>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222" name="Straight Connector 221"/>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23" name="Straight Connector 222"/>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29" name="Straight Connector 228"/>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60" name="Straight Connector 259"/>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218" name="TextBox 217"/>
            <p:cNvSpPr txBox="1"/>
            <p:nvPr/>
          </p:nvSpPr>
          <p:spPr>
            <a:xfrm>
              <a:off x="1735907" y="2944992"/>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grpSp>
      <p:grpSp>
        <p:nvGrpSpPr>
          <p:cNvPr id="269" name="Group 268"/>
          <p:cNvGrpSpPr/>
          <p:nvPr/>
        </p:nvGrpSpPr>
        <p:grpSpPr>
          <a:xfrm>
            <a:off x="9011813" y="1194456"/>
            <a:ext cx="586767" cy="1309512"/>
            <a:chOff x="504793" y="2548983"/>
            <a:chExt cx="440075" cy="982134"/>
          </a:xfrm>
        </p:grpSpPr>
        <p:grpSp>
          <p:nvGrpSpPr>
            <p:cNvPr id="271" name="Group 270"/>
            <p:cNvGrpSpPr/>
            <p:nvPr/>
          </p:nvGrpSpPr>
          <p:grpSpPr>
            <a:xfrm>
              <a:off x="504793" y="2548983"/>
              <a:ext cx="440075" cy="982134"/>
              <a:chOff x="504793" y="2548983"/>
              <a:chExt cx="440075" cy="982134"/>
            </a:xfrm>
          </p:grpSpPr>
          <p:grpSp>
            <p:nvGrpSpPr>
              <p:cNvPr id="296" name="Group 295"/>
              <p:cNvGrpSpPr/>
              <p:nvPr/>
            </p:nvGrpSpPr>
            <p:grpSpPr>
              <a:xfrm>
                <a:off x="587671" y="2548983"/>
                <a:ext cx="274320" cy="982134"/>
                <a:chOff x="2692399" y="2184397"/>
                <a:chExt cx="274320" cy="982134"/>
              </a:xfrm>
            </p:grpSpPr>
            <p:sp>
              <p:nvSpPr>
                <p:cNvPr id="304" name="Oval 303"/>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06" name="Rectangle 305"/>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7" name="TextBox 296"/>
              <p:cNvSpPr txBox="1"/>
              <p:nvPr/>
            </p:nvSpPr>
            <p:spPr>
              <a:xfrm>
                <a:off x="504793" y="3025115"/>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grpSp>
        <p:pic>
          <p:nvPicPr>
            <p:cNvPr id="272" name="Picture 271"/>
            <p:cNvPicPr>
              <a:picLocks noChangeAspect="1"/>
            </p:cNvPicPr>
            <p:nvPr/>
          </p:nvPicPr>
          <p:blipFill>
            <a:blip r:embed="rId6">
              <a:duotone>
                <a:schemeClr val="accent3">
                  <a:shade val="45000"/>
                  <a:satMod val="135000"/>
                </a:schemeClr>
                <a:prstClr val="white"/>
              </a:duotone>
            </a:blip>
            <a:stretch>
              <a:fillRect/>
            </a:stretch>
          </p:blipFill>
          <p:spPr>
            <a:xfrm flipH="1">
              <a:off x="559622" y="2646386"/>
              <a:ext cx="311724" cy="140065"/>
            </a:xfrm>
            <a:prstGeom prst="rect">
              <a:avLst/>
            </a:prstGeom>
          </p:spPr>
        </p:pic>
      </p:grpSp>
      <p:grpSp>
        <p:nvGrpSpPr>
          <p:cNvPr id="307" name="Group 306"/>
          <p:cNvGrpSpPr/>
          <p:nvPr/>
        </p:nvGrpSpPr>
        <p:grpSpPr>
          <a:xfrm>
            <a:off x="10318273" y="1194456"/>
            <a:ext cx="619491" cy="1309512"/>
            <a:chOff x="574479" y="1141172"/>
            <a:chExt cx="464618" cy="982134"/>
          </a:xfrm>
        </p:grpSpPr>
        <p:grpSp>
          <p:nvGrpSpPr>
            <p:cNvPr id="324" name="Group 323"/>
            <p:cNvGrpSpPr/>
            <p:nvPr/>
          </p:nvGrpSpPr>
          <p:grpSpPr>
            <a:xfrm>
              <a:off x="659847" y="1141172"/>
              <a:ext cx="274320" cy="982134"/>
              <a:chOff x="2692399" y="2184397"/>
              <a:chExt cx="274320" cy="982134"/>
            </a:xfrm>
          </p:grpSpPr>
          <p:sp>
            <p:nvSpPr>
              <p:cNvPr id="340" name="Oval 339"/>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41" name="Rectangle 340"/>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25" name="Group 324"/>
            <p:cNvGrpSpPr/>
            <p:nvPr/>
          </p:nvGrpSpPr>
          <p:grpSpPr>
            <a:xfrm>
              <a:off x="708050" y="1265454"/>
              <a:ext cx="183764" cy="105236"/>
              <a:chOff x="1517980" y="1688757"/>
              <a:chExt cx="1070783" cy="402191"/>
            </a:xfrm>
          </p:grpSpPr>
          <p:sp>
            <p:nvSpPr>
              <p:cNvPr id="334" name="Oval 333"/>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35" name="Rectangle 334"/>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36" name="Rectangle 335"/>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337" name="Straight Connector 336"/>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38" name="Straight Connector 337"/>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39" name="Straight Connector 338"/>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326" name="Straight Connector 325"/>
            <p:cNvCxnSpPr/>
            <p:nvPr/>
          </p:nvCxnSpPr>
          <p:spPr bwMode="auto">
            <a:xfrm flipV="1">
              <a:off x="846940" y="1265454"/>
              <a:ext cx="87227" cy="172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9" name="Picture 328"/>
            <p:cNvPicPr>
              <a:picLocks noChangeAspect="1"/>
            </p:cNvPicPr>
            <p:nvPr/>
          </p:nvPicPr>
          <p:blipFill>
            <a:blip r:embed="rId3">
              <a:duotone>
                <a:schemeClr val="accent2">
                  <a:shade val="45000"/>
                  <a:satMod val="135000"/>
                </a:schemeClr>
                <a:prstClr val="white"/>
              </a:duotone>
            </a:blip>
            <a:stretch>
              <a:fillRect/>
            </a:stretch>
          </p:blipFill>
          <p:spPr>
            <a:xfrm>
              <a:off x="839616" y="1241146"/>
              <a:ext cx="199481" cy="199481"/>
            </a:xfrm>
            <a:prstGeom prst="rect">
              <a:avLst/>
            </a:prstGeom>
          </p:spPr>
        </p:pic>
        <p:cxnSp>
          <p:nvCxnSpPr>
            <p:cNvPr id="330" name="Straight Connector 329"/>
            <p:cNvCxnSpPr/>
            <p:nvPr/>
          </p:nvCxnSpPr>
          <p:spPr bwMode="auto">
            <a:xfrm flipV="1">
              <a:off x="850474" y="1281557"/>
              <a:ext cx="83693" cy="7157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31" name="Straight Connector 330"/>
            <p:cNvCxnSpPr/>
            <p:nvPr/>
          </p:nvCxnSpPr>
          <p:spPr bwMode="auto">
            <a:xfrm flipH="1" flipV="1">
              <a:off x="659847" y="1257157"/>
              <a:ext cx="90069" cy="244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32" name="Straight Connector 331"/>
            <p:cNvCxnSpPr/>
            <p:nvPr/>
          </p:nvCxnSpPr>
          <p:spPr bwMode="auto">
            <a:xfrm flipH="1" flipV="1">
              <a:off x="659847" y="1281557"/>
              <a:ext cx="91483" cy="7043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33" name="TextBox 332"/>
            <p:cNvSpPr txBox="1"/>
            <p:nvPr/>
          </p:nvSpPr>
          <p:spPr>
            <a:xfrm>
              <a:off x="574479" y="1606129"/>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grpSp>
      <p:grpSp>
        <p:nvGrpSpPr>
          <p:cNvPr id="342" name="Group 341"/>
          <p:cNvGrpSpPr/>
          <p:nvPr/>
        </p:nvGrpSpPr>
        <p:grpSpPr>
          <a:xfrm>
            <a:off x="1303644" y="3170581"/>
            <a:ext cx="572593" cy="1309512"/>
            <a:chOff x="6123576" y="2289538"/>
            <a:chExt cx="429445" cy="982134"/>
          </a:xfrm>
        </p:grpSpPr>
        <p:grpSp>
          <p:nvGrpSpPr>
            <p:cNvPr id="343" name="Group 342"/>
            <p:cNvGrpSpPr/>
            <p:nvPr/>
          </p:nvGrpSpPr>
          <p:grpSpPr>
            <a:xfrm>
              <a:off x="6187190" y="2289538"/>
              <a:ext cx="274320" cy="982134"/>
              <a:chOff x="2692399" y="2184397"/>
              <a:chExt cx="274320" cy="982134"/>
            </a:xfrm>
            <a:solidFill>
              <a:schemeClr val="accent4"/>
            </a:solidFill>
          </p:grpSpPr>
          <p:sp>
            <p:nvSpPr>
              <p:cNvPr id="350" name="Oval 349"/>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51" name="Rectangle 350"/>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344" name="Lightning Bolt 343"/>
            <p:cNvSpPr/>
            <p:nvPr/>
          </p:nvSpPr>
          <p:spPr bwMode="auto">
            <a:xfrm>
              <a:off x="6297928" y="2322183"/>
              <a:ext cx="57556" cy="81810"/>
            </a:xfrm>
            <a:prstGeom prst="lightningBol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47" name="TextBox 346"/>
            <p:cNvSpPr txBox="1"/>
            <p:nvPr/>
          </p:nvSpPr>
          <p:spPr>
            <a:xfrm>
              <a:off x="6123576" y="2790693"/>
              <a:ext cx="42944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2400" dirty="0">
                  <a:solidFill>
                    <a:schemeClr val="accent6">
                      <a:lumMod val="50000"/>
                    </a:schemeClr>
                  </a:solidFill>
                </a:rPr>
                <a:t>0.1</a:t>
              </a:r>
            </a:p>
          </p:txBody>
        </p:sp>
        <p:sp>
          <p:nvSpPr>
            <p:cNvPr id="348" name="Oval 347"/>
            <p:cNvSpPr/>
            <p:nvPr/>
          </p:nvSpPr>
          <p:spPr bwMode="auto">
            <a:xfrm>
              <a:off x="6341991" y="2385857"/>
              <a:ext cx="91440" cy="9144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49" name="Oval 348"/>
            <p:cNvSpPr/>
            <p:nvPr/>
          </p:nvSpPr>
          <p:spPr bwMode="auto">
            <a:xfrm>
              <a:off x="6224679" y="2385857"/>
              <a:ext cx="91440" cy="9144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52" name="Group 351"/>
          <p:cNvGrpSpPr/>
          <p:nvPr/>
        </p:nvGrpSpPr>
        <p:grpSpPr>
          <a:xfrm>
            <a:off x="2602055" y="3170581"/>
            <a:ext cx="586767" cy="1309512"/>
            <a:chOff x="6493470" y="3205812"/>
            <a:chExt cx="440075" cy="982134"/>
          </a:xfrm>
        </p:grpSpPr>
        <p:grpSp>
          <p:nvGrpSpPr>
            <p:cNvPr id="353" name="Group 352"/>
            <p:cNvGrpSpPr/>
            <p:nvPr/>
          </p:nvGrpSpPr>
          <p:grpSpPr>
            <a:xfrm>
              <a:off x="6493470" y="3205812"/>
              <a:ext cx="440075" cy="982134"/>
              <a:chOff x="6493470" y="3205812"/>
              <a:chExt cx="440075" cy="982134"/>
            </a:xfrm>
          </p:grpSpPr>
          <p:grpSp>
            <p:nvGrpSpPr>
              <p:cNvPr id="357" name="Group 356"/>
              <p:cNvGrpSpPr/>
              <p:nvPr/>
            </p:nvGrpSpPr>
            <p:grpSpPr>
              <a:xfrm>
                <a:off x="6552961" y="3205812"/>
                <a:ext cx="274320" cy="982134"/>
                <a:chOff x="2692399" y="2184397"/>
                <a:chExt cx="274320" cy="982134"/>
              </a:xfrm>
              <a:solidFill>
                <a:schemeClr val="accent4"/>
              </a:solidFill>
            </p:grpSpPr>
            <p:sp>
              <p:nvSpPr>
                <p:cNvPr id="359" name="Oval 358"/>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60" name="Rectangle 359"/>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358" name="TextBox 357"/>
              <p:cNvSpPr txBox="1"/>
              <p:nvPr/>
            </p:nvSpPr>
            <p:spPr>
              <a:xfrm>
                <a:off x="6493470" y="3670227"/>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grpSp>
        <p:pic>
          <p:nvPicPr>
            <p:cNvPr id="354" name="Picture 353"/>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355" name="Rounded Rectangle 354"/>
            <p:cNvSpPr/>
            <p:nvPr/>
          </p:nvSpPr>
          <p:spPr bwMode="auto">
            <a:xfrm>
              <a:off x="6698589" y="3241160"/>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56" name="Rounded Rectangle 355"/>
            <p:cNvSpPr/>
            <p:nvPr/>
          </p:nvSpPr>
          <p:spPr bwMode="auto">
            <a:xfrm>
              <a:off x="6576470" y="3241160"/>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61" name="Group 360"/>
          <p:cNvGrpSpPr/>
          <p:nvPr/>
        </p:nvGrpSpPr>
        <p:grpSpPr>
          <a:xfrm>
            <a:off x="3793105" y="3080378"/>
            <a:ext cx="613177" cy="1399714"/>
            <a:chOff x="6966521" y="2595951"/>
            <a:chExt cx="459883" cy="1049786"/>
          </a:xfrm>
        </p:grpSpPr>
        <p:grpSp>
          <p:nvGrpSpPr>
            <p:cNvPr id="362" name="Group 361"/>
            <p:cNvGrpSpPr/>
            <p:nvPr/>
          </p:nvGrpSpPr>
          <p:grpSpPr>
            <a:xfrm>
              <a:off x="6986329" y="2663603"/>
              <a:ext cx="440075" cy="982134"/>
              <a:chOff x="6986329" y="2663603"/>
              <a:chExt cx="440075" cy="982134"/>
            </a:xfrm>
          </p:grpSpPr>
          <p:grpSp>
            <p:nvGrpSpPr>
              <p:cNvPr id="364" name="Group 363"/>
              <p:cNvGrpSpPr/>
              <p:nvPr/>
            </p:nvGrpSpPr>
            <p:grpSpPr>
              <a:xfrm>
                <a:off x="7070554" y="2663603"/>
                <a:ext cx="274320" cy="982134"/>
                <a:chOff x="2692399" y="2184397"/>
                <a:chExt cx="274320" cy="982134"/>
              </a:xfrm>
              <a:solidFill>
                <a:schemeClr val="accent4"/>
              </a:solidFill>
            </p:grpSpPr>
            <p:sp>
              <p:nvSpPr>
                <p:cNvPr id="366" name="Oval 365"/>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67" name="Rectangle 366"/>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365" name="TextBox 364"/>
              <p:cNvSpPr txBox="1"/>
              <p:nvPr/>
            </p:nvSpPr>
            <p:spPr>
              <a:xfrm>
                <a:off x="6986329" y="3160744"/>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a:solidFill>
                      <a:schemeClr val="accent6">
                        <a:lumMod val="50000"/>
                      </a:schemeClr>
                    </a:solidFill>
                  </a:rPr>
                  <a:t>0.2</a:t>
                </a:r>
                <a:endParaRPr lang="en-US" sz="2400" dirty="0">
                  <a:solidFill>
                    <a:schemeClr val="accent6">
                      <a:lumMod val="50000"/>
                    </a:schemeClr>
                  </a:solidFill>
                </a:endParaRPr>
              </a:p>
            </p:txBody>
          </p:sp>
        </p:grpSp>
        <p:pic>
          <p:nvPicPr>
            <p:cNvPr id="363" name="Picture 362"/>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368" name="Group 367"/>
          <p:cNvGrpSpPr/>
          <p:nvPr/>
        </p:nvGrpSpPr>
        <p:grpSpPr>
          <a:xfrm>
            <a:off x="5131249" y="3170582"/>
            <a:ext cx="592275" cy="1309512"/>
            <a:chOff x="7105323" y="1332018"/>
            <a:chExt cx="444206" cy="982134"/>
          </a:xfrm>
        </p:grpSpPr>
        <p:grpSp>
          <p:nvGrpSpPr>
            <p:cNvPr id="369" name="Group 368"/>
            <p:cNvGrpSpPr/>
            <p:nvPr/>
          </p:nvGrpSpPr>
          <p:grpSpPr>
            <a:xfrm>
              <a:off x="7175129" y="1332018"/>
              <a:ext cx="374400" cy="982134"/>
              <a:chOff x="587671" y="2548983"/>
              <a:chExt cx="374400" cy="982134"/>
            </a:xfrm>
          </p:grpSpPr>
          <p:grpSp>
            <p:nvGrpSpPr>
              <p:cNvPr id="371" name="Group 370"/>
              <p:cNvGrpSpPr/>
              <p:nvPr/>
            </p:nvGrpSpPr>
            <p:grpSpPr>
              <a:xfrm>
                <a:off x="587671" y="2548983"/>
                <a:ext cx="274320" cy="982134"/>
                <a:chOff x="2692399" y="2184397"/>
                <a:chExt cx="274320" cy="982134"/>
              </a:xfrm>
            </p:grpSpPr>
            <p:sp>
              <p:nvSpPr>
                <p:cNvPr id="375" name="Oval 374"/>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76" name="Rectangle 375"/>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372" name="Picture 371"/>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373" name="Rounded Rectangle 372"/>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74" name="Rounded Rectangle 373"/>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370" name="TextBox 369"/>
            <p:cNvSpPr txBox="1"/>
            <p:nvPr/>
          </p:nvSpPr>
          <p:spPr>
            <a:xfrm>
              <a:off x="7105323" y="1815606"/>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grpSp>
      <p:grpSp>
        <p:nvGrpSpPr>
          <p:cNvPr id="377" name="Group 376"/>
          <p:cNvGrpSpPr/>
          <p:nvPr/>
        </p:nvGrpSpPr>
        <p:grpSpPr>
          <a:xfrm>
            <a:off x="6474763" y="3111781"/>
            <a:ext cx="586767" cy="1368312"/>
            <a:chOff x="5275665" y="1375098"/>
            <a:chExt cx="440075" cy="1026234"/>
          </a:xfrm>
        </p:grpSpPr>
        <p:grpSp>
          <p:nvGrpSpPr>
            <p:cNvPr id="378" name="Group 377"/>
            <p:cNvGrpSpPr/>
            <p:nvPr/>
          </p:nvGrpSpPr>
          <p:grpSpPr>
            <a:xfrm>
              <a:off x="5305142" y="1375098"/>
              <a:ext cx="353568" cy="1026234"/>
              <a:chOff x="1414123" y="1571676"/>
              <a:chExt cx="353568" cy="1026234"/>
            </a:xfrm>
          </p:grpSpPr>
          <p:grpSp>
            <p:nvGrpSpPr>
              <p:cNvPr id="380" name="Group 379"/>
              <p:cNvGrpSpPr/>
              <p:nvPr/>
            </p:nvGrpSpPr>
            <p:grpSpPr>
              <a:xfrm>
                <a:off x="1446433" y="1615776"/>
                <a:ext cx="274320" cy="982134"/>
                <a:chOff x="2692399" y="2184397"/>
                <a:chExt cx="274320" cy="982134"/>
              </a:xfrm>
            </p:grpSpPr>
            <p:sp>
              <p:nvSpPr>
                <p:cNvPr id="385" name="Oval 384"/>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86" name="Rectangle 385"/>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381" name="Teardrop 380"/>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82" name="Teardrop 381"/>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83" name="Rounded Rectangle 382"/>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84" name="Rounded Rectangle 383"/>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379" name="TextBox 378"/>
            <p:cNvSpPr txBox="1"/>
            <p:nvPr/>
          </p:nvSpPr>
          <p:spPr>
            <a:xfrm>
              <a:off x="5275665" y="1920693"/>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grpSp>
      <p:grpSp>
        <p:nvGrpSpPr>
          <p:cNvPr id="387" name="Group 386"/>
          <p:cNvGrpSpPr/>
          <p:nvPr/>
        </p:nvGrpSpPr>
        <p:grpSpPr>
          <a:xfrm>
            <a:off x="7755749" y="3170580"/>
            <a:ext cx="586767" cy="1309512"/>
            <a:chOff x="5527235" y="2492898"/>
            <a:chExt cx="440075" cy="982134"/>
          </a:xfrm>
        </p:grpSpPr>
        <p:grpSp>
          <p:nvGrpSpPr>
            <p:cNvPr id="388" name="Group 387"/>
            <p:cNvGrpSpPr/>
            <p:nvPr/>
          </p:nvGrpSpPr>
          <p:grpSpPr>
            <a:xfrm>
              <a:off x="5600427" y="2492898"/>
              <a:ext cx="274320" cy="982134"/>
              <a:chOff x="2368178" y="2124654"/>
              <a:chExt cx="274320" cy="982134"/>
            </a:xfrm>
          </p:grpSpPr>
          <p:grpSp>
            <p:nvGrpSpPr>
              <p:cNvPr id="390" name="Group 389"/>
              <p:cNvGrpSpPr/>
              <p:nvPr/>
            </p:nvGrpSpPr>
            <p:grpSpPr>
              <a:xfrm>
                <a:off x="2368178" y="2124654"/>
                <a:ext cx="274320" cy="982134"/>
                <a:chOff x="2692399" y="2184397"/>
                <a:chExt cx="274320" cy="982134"/>
              </a:xfrm>
            </p:grpSpPr>
            <p:sp>
              <p:nvSpPr>
                <p:cNvPr id="403" name="Oval 40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04" name="Rectangle 40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91" name="Group 390"/>
              <p:cNvGrpSpPr/>
              <p:nvPr/>
            </p:nvGrpSpPr>
            <p:grpSpPr>
              <a:xfrm>
                <a:off x="2368178" y="2240639"/>
                <a:ext cx="274320" cy="113533"/>
                <a:chOff x="1237102" y="1657048"/>
                <a:chExt cx="1598445" cy="433900"/>
              </a:xfrm>
            </p:grpSpPr>
            <p:grpSp>
              <p:nvGrpSpPr>
                <p:cNvPr id="392" name="Group 391"/>
                <p:cNvGrpSpPr/>
                <p:nvPr/>
              </p:nvGrpSpPr>
              <p:grpSpPr>
                <a:xfrm>
                  <a:off x="1517980" y="1688757"/>
                  <a:ext cx="1070783" cy="402191"/>
                  <a:chOff x="1517980" y="1688757"/>
                  <a:chExt cx="1070783" cy="402191"/>
                </a:xfrm>
              </p:grpSpPr>
              <p:sp>
                <p:nvSpPr>
                  <p:cNvPr id="397" name="Oval 396"/>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98" name="Rectangle 397"/>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99" name="Rectangle 398"/>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400" name="Straight Connector 399"/>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401" name="Straight Connector 400"/>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402" name="Straight Connector 401"/>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393" name="Straight Connector 392"/>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94" name="Straight Connector 393"/>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95" name="Straight Connector 394"/>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96" name="Straight Connector 395"/>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389" name="TextBox 388"/>
            <p:cNvSpPr txBox="1"/>
            <p:nvPr/>
          </p:nvSpPr>
          <p:spPr>
            <a:xfrm>
              <a:off x="5527235" y="2966933"/>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grpSp>
      <p:grpSp>
        <p:nvGrpSpPr>
          <p:cNvPr id="405" name="Group 404"/>
          <p:cNvGrpSpPr/>
          <p:nvPr/>
        </p:nvGrpSpPr>
        <p:grpSpPr>
          <a:xfrm>
            <a:off x="8993615" y="3170580"/>
            <a:ext cx="586767" cy="1309512"/>
            <a:chOff x="4886854" y="2700228"/>
            <a:chExt cx="440075" cy="982134"/>
          </a:xfrm>
        </p:grpSpPr>
        <p:grpSp>
          <p:nvGrpSpPr>
            <p:cNvPr id="406" name="Group 405"/>
            <p:cNvGrpSpPr/>
            <p:nvPr/>
          </p:nvGrpSpPr>
          <p:grpSpPr>
            <a:xfrm>
              <a:off x="4970918" y="2700228"/>
              <a:ext cx="274320" cy="982134"/>
              <a:chOff x="2692399" y="2184397"/>
              <a:chExt cx="274320" cy="982134"/>
            </a:xfrm>
            <a:solidFill>
              <a:schemeClr val="accent4"/>
            </a:solidFill>
          </p:grpSpPr>
          <p:sp>
            <p:nvSpPr>
              <p:cNvPr id="409" name="Oval 408"/>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10" name="Rectangle 409"/>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407" name="Chord 406"/>
            <p:cNvSpPr/>
            <p:nvPr/>
          </p:nvSpPr>
          <p:spPr bwMode="auto">
            <a:xfrm rot="17528077">
              <a:off x="5043014" y="2752290"/>
              <a:ext cx="169420" cy="155677"/>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08" name="TextBox 407"/>
            <p:cNvSpPr txBox="1"/>
            <p:nvPr/>
          </p:nvSpPr>
          <p:spPr>
            <a:xfrm>
              <a:off x="4886854" y="3189083"/>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grpSp>
      <p:grpSp>
        <p:nvGrpSpPr>
          <p:cNvPr id="411" name="Group 410"/>
          <p:cNvGrpSpPr/>
          <p:nvPr/>
        </p:nvGrpSpPr>
        <p:grpSpPr>
          <a:xfrm>
            <a:off x="10297357" y="3170581"/>
            <a:ext cx="612155" cy="1309512"/>
            <a:chOff x="6615479" y="1619954"/>
            <a:chExt cx="459116" cy="982134"/>
          </a:xfrm>
        </p:grpSpPr>
        <p:grpSp>
          <p:nvGrpSpPr>
            <p:cNvPr id="412" name="Group 411"/>
            <p:cNvGrpSpPr/>
            <p:nvPr/>
          </p:nvGrpSpPr>
          <p:grpSpPr>
            <a:xfrm>
              <a:off x="6695345" y="1619954"/>
              <a:ext cx="274320" cy="982134"/>
              <a:chOff x="2692399" y="2184397"/>
              <a:chExt cx="274320" cy="982134"/>
            </a:xfrm>
          </p:grpSpPr>
          <p:sp>
            <p:nvSpPr>
              <p:cNvPr id="426" name="Oval 425"/>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27" name="Rectangle 426"/>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413" name="Group 412"/>
            <p:cNvGrpSpPr/>
            <p:nvPr/>
          </p:nvGrpSpPr>
          <p:grpSpPr>
            <a:xfrm>
              <a:off x="6743548" y="1744236"/>
              <a:ext cx="183764" cy="105236"/>
              <a:chOff x="1517980" y="1688757"/>
              <a:chExt cx="1070783" cy="402191"/>
            </a:xfrm>
          </p:grpSpPr>
          <p:sp>
            <p:nvSpPr>
              <p:cNvPr id="420" name="Oval 419"/>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21" name="Rectangle 420"/>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22" name="Rectangle 421"/>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423" name="Straight Connector 422"/>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424" name="Straight Connector 423"/>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425" name="Straight Connector 424"/>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414" name="Straight Connector 413"/>
            <p:cNvCxnSpPr/>
            <p:nvPr/>
          </p:nvCxnSpPr>
          <p:spPr bwMode="auto">
            <a:xfrm flipV="1">
              <a:off x="6882438" y="1744236"/>
              <a:ext cx="87227" cy="172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415" name="Picture 414"/>
            <p:cNvPicPr>
              <a:picLocks noChangeAspect="1"/>
            </p:cNvPicPr>
            <p:nvPr/>
          </p:nvPicPr>
          <p:blipFill>
            <a:blip r:embed="rId3">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416" name="Straight Connector 415"/>
            <p:cNvCxnSpPr/>
            <p:nvPr/>
          </p:nvCxnSpPr>
          <p:spPr bwMode="auto">
            <a:xfrm flipV="1">
              <a:off x="6885972" y="1760339"/>
              <a:ext cx="83693" cy="7157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417" name="Straight Connector 416"/>
            <p:cNvCxnSpPr/>
            <p:nvPr/>
          </p:nvCxnSpPr>
          <p:spPr bwMode="auto">
            <a:xfrm flipH="1" flipV="1">
              <a:off x="6695345" y="1735939"/>
              <a:ext cx="90069" cy="244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418" name="Straight Connector 417"/>
            <p:cNvCxnSpPr/>
            <p:nvPr/>
          </p:nvCxnSpPr>
          <p:spPr bwMode="auto">
            <a:xfrm flipH="1" flipV="1">
              <a:off x="6695345" y="1760339"/>
              <a:ext cx="91483" cy="7043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419" name="TextBox 418"/>
            <p:cNvSpPr txBox="1"/>
            <p:nvPr/>
          </p:nvSpPr>
          <p:spPr>
            <a:xfrm>
              <a:off x="6615479" y="2126717"/>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grpSp>
      <p:cxnSp>
        <p:nvCxnSpPr>
          <p:cNvPr id="25" name="Straight Connector 24"/>
          <p:cNvCxnSpPr/>
          <p:nvPr/>
        </p:nvCxnSpPr>
        <p:spPr bwMode="auto">
          <a:xfrm>
            <a:off x="1571343" y="2610170"/>
            <a:ext cx="0" cy="513817"/>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28" name="Straight Connector 427"/>
          <p:cNvCxnSpPr/>
          <p:nvPr/>
        </p:nvCxnSpPr>
        <p:spPr bwMode="auto">
          <a:xfrm>
            <a:off x="2863336" y="2610170"/>
            <a:ext cx="0" cy="513817"/>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29" name="Straight Connector 428"/>
          <p:cNvCxnSpPr/>
          <p:nvPr/>
        </p:nvCxnSpPr>
        <p:spPr bwMode="auto">
          <a:xfrm>
            <a:off x="4103765" y="2610170"/>
            <a:ext cx="0" cy="513817"/>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30" name="Straight Connector 429"/>
          <p:cNvCxnSpPr/>
          <p:nvPr/>
        </p:nvCxnSpPr>
        <p:spPr bwMode="auto">
          <a:xfrm>
            <a:off x="5420040" y="2610170"/>
            <a:ext cx="0" cy="513817"/>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31" name="Straight Connector 430"/>
          <p:cNvCxnSpPr/>
          <p:nvPr/>
        </p:nvCxnSpPr>
        <p:spPr bwMode="auto">
          <a:xfrm>
            <a:off x="6725659" y="2610170"/>
            <a:ext cx="0" cy="513817"/>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32" name="Straight Connector 431"/>
          <p:cNvCxnSpPr/>
          <p:nvPr/>
        </p:nvCxnSpPr>
        <p:spPr bwMode="auto">
          <a:xfrm>
            <a:off x="8051649" y="2610170"/>
            <a:ext cx="0" cy="513817"/>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33" name="Straight Connector 432"/>
          <p:cNvCxnSpPr/>
          <p:nvPr/>
        </p:nvCxnSpPr>
        <p:spPr bwMode="auto">
          <a:xfrm>
            <a:off x="9303463" y="2610170"/>
            <a:ext cx="0" cy="513817"/>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34" name="Straight Connector 433"/>
          <p:cNvCxnSpPr/>
          <p:nvPr/>
        </p:nvCxnSpPr>
        <p:spPr bwMode="auto">
          <a:xfrm>
            <a:off x="10603691" y="2610170"/>
            <a:ext cx="0" cy="513817"/>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pic>
        <p:nvPicPr>
          <p:cNvPr id="189" name="Picture 188"/>
          <p:cNvPicPr>
            <a:picLocks noChangeAspect="1"/>
          </p:cNvPicPr>
          <p:nvPr/>
        </p:nvPicPr>
        <p:blipFill>
          <a:blip r:embed="rId7">
            <a:duotone>
              <a:schemeClr val="accent3">
                <a:shade val="45000"/>
                <a:satMod val="135000"/>
              </a:schemeClr>
              <a:prstClr val="white"/>
            </a:duotone>
          </a:blip>
          <a:stretch>
            <a:fillRect/>
          </a:stretch>
        </p:blipFill>
        <p:spPr>
          <a:xfrm>
            <a:off x="7745686" y="1067761"/>
            <a:ext cx="567343" cy="474984"/>
          </a:xfrm>
          <a:prstGeom prst="rect">
            <a:avLst/>
          </a:prstGeom>
        </p:spPr>
      </p:pic>
      <p:sp>
        <p:nvSpPr>
          <p:cNvPr id="211" name="Title 4"/>
          <p:cNvSpPr txBox="1">
            <a:spLocks/>
          </p:cNvSpPr>
          <p:nvPr/>
        </p:nvSpPr>
        <p:spPr>
          <a:xfrm>
            <a:off x="126492" y="-229134"/>
            <a:ext cx="533219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bg1"/>
                </a:solidFill>
                <a:latin typeface="Franklin Gothic Heavy" charset="0"/>
                <a:ea typeface="Franklin Gothic Heavy" charset="0"/>
                <a:cs typeface="Franklin Gothic Heavy" charset="0"/>
              </a:rPr>
              <a:t>Propensity scores</a:t>
            </a:r>
          </a:p>
        </p:txBody>
      </p:sp>
    </p:spTree>
    <p:extLst>
      <p:ext uri="{BB962C8B-B14F-4D97-AF65-F5344CB8AC3E}">
        <p14:creationId xmlns:p14="http://schemas.microsoft.com/office/powerpoint/2010/main" val="1518204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
                                  </p:stCondLst>
                                  <p:childTnLst>
                                    <p:set>
                                      <p:cBhvr>
                                        <p:cTn id="6" dur="1" fill="hold">
                                          <p:stCondLst>
                                            <p:cond delay="0"/>
                                          </p:stCondLst>
                                        </p:cTn>
                                        <p:tgtEl>
                                          <p:spTgt spid="25"/>
                                        </p:tgtEl>
                                        <p:attrNameLst>
                                          <p:attrName>style.visibility</p:attrName>
                                        </p:attrNameLst>
                                      </p:cBhvr>
                                      <p:to>
                                        <p:strVal val="visible"/>
                                      </p:to>
                                    </p:set>
                                  </p:childTnLst>
                                </p:cTn>
                              </p:par>
                            </p:childTnLst>
                          </p:cTn>
                        </p:par>
                        <p:par>
                          <p:cTn id="7" fill="hold">
                            <p:stCondLst>
                              <p:cond delay="100"/>
                            </p:stCondLst>
                            <p:childTnLst>
                              <p:par>
                                <p:cTn id="8" presetID="1" presetClass="entr" presetSubtype="0" fill="hold" nodeType="afterEffect">
                                  <p:stCondLst>
                                    <p:cond delay="100"/>
                                  </p:stCondLst>
                                  <p:childTnLst>
                                    <p:set>
                                      <p:cBhvr>
                                        <p:cTn id="9" dur="1" fill="hold">
                                          <p:stCondLst>
                                            <p:cond delay="0"/>
                                          </p:stCondLst>
                                        </p:cTn>
                                        <p:tgtEl>
                                          <p:spTgt spid="428"/>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nodeType="afterEffect">
                                  <p:stCondLst>
                                    <p:cond delay="100"/>
                                  </p:stCondLst>
                                  <p:childTnLst>
                                    <p:set>
                                      <p:cBhvr>
                                        <p:cTn id="12" dur="1" fill="hold">
                                          <p:stCondLst>
                                            <p:cond delay="0"/>
                                          </p:stCondLst>
                                        </p:cTn>
                                        <p:tgtEl>
                                          <p:spTgt spid="429"/>
                                        </p:tgtEl>
                                        <p:attrNameLst>
                                          <p:attrName>style.visibility</p:attrName>
                                        </p:attrNameLst>
                                      </p:cBhvr>
                                      <p:to>
                                        <p:strVal val="visible"/>
                                      </p:to>
                                    </p:set>
                                  </p:childTnLst>
                                </p:cTn>
                              </p:par>
                            </p:childTnLst>
                          </p:cTn>
                        </p:par>
                        <p:par>
                          <p:cTn id="13" fill="hold">
                            <p:stCondLst>
                              <p:cond delay="300"/>
                            </p:stCondLst>
                            <p:childTnLst>
                              <p:par>
                                <p:cTn id="14" presetID="1" presetClass="entr" presetSubtype="0" fill="hold" nodeType="afterEffect">
                                  <p:stCondLst>
                                    <p:cond delay="100"/>
                                  </p:stCondLst>
                                  <p:childTnLst>
                                    <p:set>
                                      <p:cBhvr>
                                        <p:cTn id="15" dur="1" fill="hold">
                                          <p:stCondLst>
                                            <p:cond delay="0"/>
                                          </p:stCondLst>
                                        </p:cTn>
                                        <p:tgtEl>
                                          <p:spTgt spid="430"/>
                                        </p:tgtEl>
                                        <p:attrNameLst>
                                          <p:attrName>style.visibility</p:attrName>
                                        </p:attrNameLst>
                                      </p:cBhvr>
                                      <p:to>
                                        <p:strVal val="visible"/>
                                      </p:to>
                                    </p:set>
                                  </p:childTnLst>
                                </p:cTn>
                              </p:par>
                            </p:childTnLst>
                          </p:cTn>
                        </p:par>
                        <p:par>
                          <p:cTn id="16" fill="hold">
                            <p:stCondLst>
                              <p:cond delay="400"/>
                            </p:stCondLst>
                            <p:childTnLst>
                              <p:par>
                                <p:cTn id="17" presetID="1" presetClass="entr" presetSubtype="0" fill="hold" nodeType="afterEffect">
                                  <p:stCondLst>
                                    <p:cond delay="100"/>
                                  </p:stCondLst>
                                  <p:childTnLst>
                                    <p:set>
                                      <p:cBhvr>
                                        <p:cTn id="18" dur="1" fill="hold">
                                          <p:stCondLst>
                                            <p:cond delay="0"/>
                                          </p:stCondLst>
                                        </p:cTn>
                                        <p:tgtEl>
                                          <p:spTgt spid="431"/>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nodeType="afterEffect">
                                  <p:stCondLst>
                                    <p:cond delay="100"/>
                                  </p:stCondLst>
                                  <p:childTnLst>
                                    <p:set>
                                      <p:cBhvr>
                                        <p:cTn id="21" dur="1" fill="hold">
                                          <p:stCondLst>
                                            <p:cond delay="0"/>
                                          </p:stCondLst>
                                        </p:cTn>
                                        <p:tgtEl>
                                          <p:spTgt spid="432"/>
                                        </p:tgtEl>
                                        <p:attrNameLst>
                                          <p:attrName>style.visibility</p:attrName>
                                        </p:attrNameLst>
                                      </p:cBhvr>
                                      <p:to>
                                        <p:strVal val="visible"/>
                                      </p:to>
                                    </p:set>
                                  </p:childTnLst>
                                </p:cTn>
                              </p:par>
                            </p:childTnLst>
                          </p:cTn>
                        </p:par>
                        <p:par>
                          <p:cTn id="22" fill="hold">
                            <p:stCondLst>
                              <p:cond delay="600"/>
                            </p:stCondLst>
                            <p:childTnLst>
                              <p:par>
                                <p:cTn id="23" presetID="1" presetClass="entr" presetSubtype="0" fill="hold" nodeType="afterEffect">
                                  <p:stCondLst>
                                    <p:cond delay="100"/>
                                  </p:stCondLst>
                                  <p:childTnLst>
                                    <p:set>
                                      <p:cBhvr>
                                        <p:cTn id="24" dur="1" fill="hold">
                                          <p:stCondLst>
                                            <p:cond delay="0"/>
                                          </p:stCondLst>
                                        </p:cTn>
                                        <p:tgtEl>
                                          <p:spTgt spid="433"/>
                                        </p:tgtEl>
                                        <p:attrNameLst>
                                          <p:attrName>style.visibility</p:attrName>
                                        </p:attrNameLst>
                                      </p:cBhvr>
                                      <p:to>
                                        <p:strVal val="visible"/>
                                      </p:to>
                                    </p:set>
                                  </p:childTnLst>
                                </p:cTn>
                              </p:par>
                            </p:childTnLst>
                          </p:cTn>
                        </p:par>
                        <p:par>
                          <p:cTn id="25" fill="hold">
                            <p:stCondLst>
                              <p:cond delay="700"/>
                            </p:stCondLst>
                            <p:childTnLst>
                              <p:par>
                                <p:cTn id="26" presetID="1" presetClass="entr" presetSubtype="0" fill="hold" nodeType="afterEffect">
                                  <p:stCondLst>
                                    <p:cond delay="100"/>
                                  </p:stCondLst>
                                  <p:childTnLst>
                                    <p:set>
                                      <p:cBhvr>
                                        <p:cTn id="27" dur="1" fill="hold">
                                          <p:stCondLst>
                                            <p:cond delay="0"/>
                                          </p:stCondLst>
                                        </p:cTn>
                                        <p:tgtEl>
                                          <p:spTgt spid="4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2F779-5977-B245-BFB7-458B6EF350A4}"/>
              </a:ext>
            </a:extLst>
          </p:cNvPr>
          <p:cNvSpPr>
            <a:spLocks noGrp="1"/>
          </p:cNvSpPr>
          <p:nvPr>
            <p:ph type="title"/>
          </p:nvPr>
        </p:nvSpPr>
        <p:spPr/>
        <p:txBody>
          <a:bodyPr>
            <a:normAutofit/>
          </a:bodyPr>
          <a:lstStyle/>
          <a:p>
            <a:r>
              <a:rPr lang="en-US" sz="6000" dirty="0">
                <a:solidFill>
                  <a:schemeClr val="bg1"/>
                </a:solidFill>
                <a:latin typeface="Franklin Gothic Heavy" charset="0"/>
              </a:rPr>
              <a:t>Propensity Scores</a:t>
            </a:r>
            <a:endParaRPr lang="en-US" sz="6000" dirty="0"/>
          </a:p>
        </p:txBody>
      </p:sp>
      <p:sp>
        <p:nvSpPr>
          <p:cNvPr id="3" name="Content Placeholder 2">
            <a:extLst>
              <a:ext uri="{FF2B5EF4-FFF2-40B4-BE49-F238E27FC236}">
                <a16:creationId xmlns:a16="http://schemas.microsoft.com/office/drawing/2014/main" id="{95F4C12F-5854-5644-A452-DF0DC920D385}"/>
              </a:ext>
            </a:extLst>
          </p:cNvPr>
          <p:cNvSpPr>
            <a:spLocks noGrp="1"/>
          </p:cNvSpPr>
          <p:nvPr>
            <p:ph idx="1"/>
          </p:nvPr>
        </p:nvSpPr>
        <p:spPr/>
        <p:txBody>
          <a:bodyPr/>
          <a:lstStyle/>
          <a:p>
            <a:r>
              <a:rPr lang="en-US" dirty="0">
                <a:solidFill>
                  <a:schemeClr val="bg1"/>
                </a:solidFill>
                <a:latin typeface="Franklin Gothic Medium" panose="020B0603020102020204" pitchFamily="34" charset="0"/>
              </a:rPr>
              <a:t>Weighting</a:t>
            </a:r>
          </a:p>
          <a:p>
            <a:r>
              <a:rPr lang="en-US" dirty="0">
                <a:solidFill>
                  <a:schemeClr val="bg1"/>
                </a:solidFill>
                <a:latin typeface="Franklin Gothic Medium" panose="020B0603020102020204" pitchFamily="34" charset="0"/>
              </a:rPr>
              <a:t>Matching</a:t>
            </a:r>
          </a:p>
          <a:p>
            <a:r>
              <a:rPr lang="en-US" dirty="0">
                <a:solidFill>
                  <a:schemeClr val="bg1"/>
                </a:solidFill>
                <a:latin typeface="Franklin Gothic Medium" panose="020B0603020102020204" pitchFamily="34" charset="0"/>
              </a:rPr>
              <a:t>Stratification</a:t>
            </a:r>
          </a:p>
          <a:p>
            <a:r>
              <a:rPr lang="en-US" dirty="0">
                <a:solidFill>
                  <a:schemeClr val="bg1"/>
                </a:solidFill>
                <a:latin typeface="Franklin Gothic Medium" panose="020B0603020102020204" pitchFamily="34" charset="0"/>
              </a:rPr>
              <a:t>Direct Adjustment</a:t>
            </a:r>
          </a:p>
          <a:p>
            <a:r>
              <a:rPr lang="en-US" dirty="0">
                <a:solidFill>
                  <a:schemeClr val="bg1"/>
                </a:solidFill>
                <a:latin typeface="Franklin Gothic Medium" panose="020B0603020102020204" pitchFamily="34" charset="0"/>
              </a:rPr>
              <a:t>…</a:t>
            </a:r>
          </a:p>
          <a:p>
            <a:endParaRPr lang="en-US" dirty="0">
              <a:solidFill>
                <a:schemeClr val="bg1"/>
              </a:solidFill>
              <a:latin typeface="Franklin Gothic Medium" panose="020B0603020102020204" pitchFamily="34" charset="0"/>
            </a:endParaRPr>
          </a:p>
        </p:txBody>
      </p:sp>
    </p:spTree>
    <p:extLst>
      <p:ext uri="{BB962C8B-B14F-4D97-AF65-F5344CB8AC3E}">
        <p14:creationId xmlns:p14="http://schemas.microsoft.com/office/powerpoint/2010/main" val="180810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73487-C8BC-0645-8C59-77FB0B589886}"/>
              </a:ext>
            </a:extLst>
          </p:cNvPr>
          <p:cNvSpPr>
            <a:spLocks noGrp="1"/>
          </p:cNvSpPr>
          <p:nvPr>
            <p:ph type="title"/>
          </p:nvPr>
        </p:nvSpPr>
        <p:spPr/>
        <p:txBody>
          <a:bodyPr/>
          <a:lstStyle/>
          <a:p>
            <a:r>
              <a:rPr lang="en-US" dirty="0"/>
              <a:t>Potential outcomes</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9498A42-8731-0D4D-A125-BBB20F9CAE28}"/>
                  </a:ext>
                </a:extLst>
              </p:cNvPr>
              <p:cNvSpPr txBox="1"/>
              <p:nvPr/>
            </p:nvSpPr>
            <p:spPr>
              <a:xfrm>
                <a:off x="6895474" y="2732196"/>
                <a:ext cx="2434193" cy="123110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8000" b="0" i="1" smtClean="0">
                              <a:solidFill>
                                <a:schemeClr val="bg1"/>
                              </a:solidFill>
                              <a:latin typeface="Cambria Math" panose="02040503050406030204" pitchFamily="18" charset="0"/>
                            </a:rPr>
                          </m:ctrlPr>
                        </m:sSubPr>
                        <m:e>
                          <m:r>
                            <a:rPr lang="en-US" sz="8000" b="0" i="1" smtClean="0">
                              <a:solidFill>
                                <a:schemeClr val="bg1"/>
                              </a:solidFill>
                              <a:latin typeface="Cambria Math" panose="02040503050406030204" pitchFamily="18" charset="0"/>
                            </a:rPr>
                            <m:t>𝑌</m:t>
                          </m:r>
                        </m:e>
                        <m:sub>
                          <m:r>
                            <a:rPr lang="en-US" sz="8000" b="0" i="1" smtClean="0">
                              <a:solidFill>
                                <a:schemeClr val="bg1"/>
                              </a:solidFill>
                              <a:latin typeface="Cambria Math" panose="02040503050406030204" pitchFamily="18" charset="0"/>
                            </a:rPr>
                            <m:t>𝑖</m:t>
                          </m:r>
                        </m:sub>
                      </m:sSub>
                      <m:r>
                        <a:rPr lang="en-US" sz="8000" b="0" i="1" smtClean="0">
                          <a:solidFill>
                            <a:schemeClr val="bg1"/>
                          </a:solidFill>
                          <a:latin typeface="Cambria Math" panose="02040503050406030204" pitchFamily="18" charset="0"/>
                        </a:rPr>
                        <m:t>(</m:t>
                      </m:r>
                      <m:r>
                        <a:rPr lang="en-US" sz="8000" b="0" i="1" smtClean="0">
                          <a:solidFill>
                            <a:schemeClr val="accent1"/>
                          </a:solidFill>
                          <a:latin typeface="Cambria Math" panose="02040503050406030204" pitchFamily="18" charset="0"/>
                        </a:rPr>
                        <m:t>1</m:t>
                      </m:r>
                      <m:r>
                        <a:rPr lang="en-US" sz="8000" b="0" i="1" smtClean="0">
                          <a:solidFill>
                            <a:schemeClr val="bg1"/>
                          </a:solidFill>
                          <a:latin typeface="Cambria Math" panose="02040503050406030204" pitchFamily="18" charset="0"/>
                        </a:rPr>
                        <m:t>)</m:t>
                      </m:r>
                    </m:oMath>
                  </m:oMathPara>
                </a14:m>
                <a:endParaRPr lang="en-US" sz="8000" dirty="0"/>
              </a:p>
            </p:txBody>
          </p:sp>
        </mc:Choice>
        <mc:Fallback>
          <p:sp>
            <p:nvSpPr>
              <p:cNvPr id="4" name="TextBox 3">
                <a:extLst>
                  <a:ext uri="{FF2B5EF4-FFF2-40B4-BE49-F238E27FC236}">
                    <a16:creationId xmlns:a16="http://schemas.microsoft.com/office/drawing/2014/main" id="{99498A42-8731-0D4D-A125-BBB20F9CAE28}"/>
                  </a:ext>
                </a:extLst>
              </p:cNvPr>
              <p:cNvSpPr txBox="1">
                <a:spLocks noRot="1" noChangeAspect="1" noMove="1" noResize="1" noEditPoints="1" noAdjustHandles="1" noChangeArrowheads="1" noChangeShapeType="1" noTextEdit="1"/>
              </p:cNvSpPr>
              <p:nvPr/>
            </p:nvSpPr>
            <p:spPr>
              <a:xfrm>
                <a:off x="6895474" y="2732196"/>
                <a:ext cx="2434193" cy="1231106"/>
              </a:xfrm>
              <a:prstGeom prst="rect">
                <a:avLst/>
              </a:prstGeom>
              <a:blipFill>
                <a:blip r:embed="rId3"/>
                <a:stretch>
                  <a:fillRect l="-8290" r="-13472" b="-336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6F5F2976-EB6C-9C45-8C70-6590F4F78539}"/>
                  </a:ext>
                </a:extLst>
              </p:cNvPr>
              <p:cNvSpPr txBox="1"/>
              <p:nvPr/>
            </p:nvSpPr>
            <p:spPr>
              <a:xfrm>
                <a:off x="2846224" y="2732196"/>
                <a:ext cx="2434193" cy="123110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8000" b="0" i="1" smtClean="0">
                              <a:solidFill>
                                <a:schemeClr val="bg1"/>
                              </a:solidFill>
                              <a:latin typeface="Cambria Math" panose="02040503050406030204" pitchFamily="18" charset="0"/>
                            </a:rPr>
                          </m:ctrlPr>
                        </m:sSubPr>
                        <m:e>
                          <m:r>
                            <a:rPr lang="en-US" sz="8000" b="0" i="1" smtClean="0">
                              <a:solidFill>
                                <a:schemeClr val="bg1"/>
                              </a:solidFill>
                              <a:latin typeface="Cambria Math" panose="02040503050406030204" pitchFamily="18" charset="0"/>
                            </a:rPr>
                            <m:t>𝑌</m:t>
                          </m:r>
                        </m:e>
                        <m:sub>
                          <m:r>
                            <a:rPr lang="en-US" sz="8000" b="0" i="1" smtClean="0">
                              <a:solidFill>
                                <a:schemeClr val="bg1"/>
                              </a:solidFill>
                              <a:latin typeface="Cambria Math" panose="02040503050406030204" pitchFamily="18" charset="0"/>
                            </a:rPr>
                            <m:t>𝑖</m:t>
                          </m:r>
                        </m:sub>
                      </m:sSub>
                      <m:r>
                        <a:rPr lang="en-US" sz="8000" b="0" i="1" smtClean="0">
                          <a:solidFill>
                            <a:schemeClr val="bg1"/>
                          </a:solidFill>
                          <a:latin typeface="Cambria Math" panose="02040503050406030204" pitchFamily="18" charset="0"/>
                        </a:rPr>
                        <m:t>(</m:t>
                      </m:r>
                      <m:r>
                        <a:rPr lang="en-US" sz="8000" b="0" i="1" smtClean="0">
                          <a:solidFill>
                            <a:schemeClr val="accent6"/>
                          </a:solidFill>
                          <a:latin typeface="Cambria Math" panose="02040503050406030204" pitchFamily="18" charset="0"/>
                        </a:rPr>
                        <m:t>0</m:t>
                      </m:r>
                      <m:r>
                        <a:rPr lang="en-US" sz="8000" b="0" i="1" smtClean="0">
                          <a:solidFill>
                            <a:schemeClr val="bg1"/>
                          </a:solidFill>
                          <a:latin typeface="Cambria Math" panose="02040503050406030204" pitchFamily="18" charset="0"/>
                        </a:rPr>
                        <m:t>)</m:t>
                      </m:r>
                    </m:oMath>
                  </m:oMathPara>
                </a14:m>
                <a:endParaRPr lang="en-US" sz="8000" dirty="0"/>
              </a:p>
            </p:txBody>
          </p:sp>
        </mc:Choice>
        <mc:Fallback>
          <p:sp>
            <p:nvSpPr>
              <p:cNvPr id="5" name="TextBox 4">
                <a:extLst>
                  <a:ext uri="{FF2B5EF4-FFF2-40B4-BE49-F238E27FC236}">
                    <a16:creationId xmlns:a16="http://schemas.microsoft.com/office/drawing/2014/main" id="{6F5F2976-EB6C-9C45-8C70-6590F4F78539}"/>
                  </a:ext>
                </a:extLst>
              </p:cNvPr>
              <p:cNvSpPr txBox="1">
                <a:spLocks noRot="1" noChangeAspect="1" noMove="1" noResize="1" noEditPoints="1" noAdjustHandles="1" noChangeArrowheads="1" noChangeShapeType="1" noTextEdit="1"/>
              </p:cNvSpPr>
              <p:nvPr/>
            </p:nvSpPr>
            <p:spPr>
              <a:xfrm>
                <a:off x="2846224" y="2732196"/>
                <a:ext cx="2434193" cy="1231106"/>
              </a:xfrm>
              <a:prstGeom prst="rect">
                <a:avLst/>
              </a:prstGeom>
              <a:blipFill>
                <a:blip r:embed="rId4"/>
                <a:stretch>
                  <a:fillRect l="-8290" r="-13990" b="-336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71D5246C-D950-294B-A03C-526679FEBC26}"/>
                  </a:ext>
                </a:extLst>
              </p:cNvPr>
              <p:cNvSpPr txBox="1"/>
              <p:nvPr/>
            </p:nvSpPr>
            <p:spPr>
              <a:xfrm>
                <a:off x="5758997" y="2929235"/>
                <a:ext cx="750205" cy="92333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6000" b="0" i="1" smtClean="0">
                          <a:solidFill>
                            <a:schemeClr val="bg1"/>
                          </a:solidFill>
                          <a:latin typeface="Cambria Math" panose="02040503050406030204" pitchFamily="18" charset="0"/>
                        </a:rPr>
                        <m:t>−</m:t>
                      </m:r>
                    </m:oMath>
                  </m:oMathPara>
                </a14:m>
                <a:endParaRPr lang="en-US" sz="6000" dirty="0">
                  <a:solidFill>
                    <a:schemeClr val="bg1"/>
                  </a:solidFill>
                </a:endParaRPr>
              </a:p>
            </p:txBody>
          </p:sp>
        </mc:Choice>
        <mc:Fallback>
          <p:sp>
            <p:nvSpPr>
              <p:cNvPr id="8" name="TextBox 7">
                <a:extLst>
                  <a:ext uri="{FF2B5EF4-FFF2-40B4-BE49-F238E27FC236}">
                    <a16:creationId xmlns:a16="http://schemas.microsoft.com/office/drawing/2014/main" id="{71D5246C-D950-294B-A03C-526679FEBC26}"/>
                  </a:ext>
                </a:extLst>
              </p:cNvPr>
              <p:cNvSpPr txBox="1">
                <a:spLocks noRot="1" noChangeAspect="1" noMove="1" noResize="1" noEditPoints="1" noAdjustHandles="1" noChangeArrowheads="1" noChangeShapeType="1" noTextEdit="1"/>
              </p:cNvSpPr>
              <p:nvPr/>
            </p:nvSpPr>
            <p:spPr>
              <a:xfrm>
                <a:off x="5758997" y="2929235"/>
                <a:ext cx="750205" cy="923330"/>
              </a:xfrm>
              <a:prstGeom prst="rect">
                <a:avLst/>
              </a:prstGeom>
              <a:blipFill>
                <a:blip r:embed="rId5"/>
                <a:stretch>
                  <a:fillRect l="-3279" r="-3279"/>
                </a:stretch>
              </a:blipFill>
            </p:spPr>
            <p:txBody>
              <a:bodyPr/>
              <a:lstStyle/>
              <a:p>
                <a:r>
                  <a:rPr lang="en-US">
                    <a:noFill/>
                  </a:rPr>
                  <a:t> </a:t>
                </a:r>
              </a:p>
            </p:txBody>
          </p:sp>
        </mc:Fallback>
      </mc:AlternateContent>
    </p:spTree>
    <p:extLst>
      <p:ext uri="{BB962C8B-B14F-4D97-AF65-F5344CB8AC3E}">
        <p14:creationId xmlns:p14="http://schemas.microsoft.com/office/powerpoint/2010/main" val="2200517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2F779-5977-B245-BFB7-458B6EF350A4}"/>
              </a:ext>
            </a:extLst>
          </p:cNvPr>
          <p:cNvSpPr>
            <a:spLocks noGrp="1"/>
          </p:cNvSpPr>
          <p:nvPr>
            <p:ph type="title"/>
          </p:nvPr>
        </p:nvSpPr>
        <p:spPr/>
        <p:txBody>
          <a:bodyPr>
            <a:normAutofit/>
          </a:bodyPr>
          <a:lstStyle/>
          <a:p>
            <a:r>
              <a:rPr lang="en-US" sz="6000" dirty="0">
                <a:solidFill>
                  <a:schemeClr val="bg1"/>
                </a:solidFill>
                <a:latin typeface="Franklin Gothic Heavy" charset="0"/>
              </a:rPr>
              <a:t>Propensity Scores</a:t>
            </a:r>
            <a:endParaRPr lang="en-US" sz="6000" dirty="0"/>
          </a:p>
        </p:txBody>
      </p:sp>
      <p:sp>
        <p:nvSpPr>
          <p:cNvPr id="3" name="Content Placeholder 2">
            <a:extLst>
              <a:ext uri="{FF2B5EF4-FFF2-40B4-BE49-F238E27FC236}">
                <a16:creationId xmlns:a16="http://schemas.microsoft.com/office/drawing/2014/main" id="{95F4C12F-5854-5644-A452-DF0DC920D385}"/>
              </a:ext>
            </a:extLst>
          </p:cNvPr>
          <p:cNvSpPr>
            <a:spLocks noGrp="1"/>
          </p:cNvSpPr>
          <p:nvPr>
            <p:ph idx="1"/>
          </p:nvPr>
        </p:nvSpPr>
        <p:spPr/>
        <p:txBody>
          <a:bodyPr/>
          <a:lstStyle/>
          <a:p>
            <a:r>
              <a:rPr lang="en-US" b="1" dirty="0">
                <a:solidFill>
                  <a:schemeClr val="accent4"/>
                </a:solidFill>
                <a:latin typeface="Franklin Gothic Medium" panose="020B0603020102020204" pitchFamily="34" charset="0"/>
              </a:rPr>
              <a:t>Weighting</a:t>
            </a:r>
          </a:p>
          <a:p>
            <a:r>
              <a:rPr lang="en-US" dirty="0">
                <a:solidFill>
                  <a:schemeClr val="bg1"/>
                </a:solidFill>
                <a:latin typeface="Franklin Gothic Medium" panose="020B0603020102020204" pitchFamily="34" charset="0"/>
              </a:rPr>
              <a:t>Matching</a:t>
            </a:r>
          </a:p>
          <a:p>
            <a:r>
              <a:rPr lang="en-US" dirty="0">
                <a:solidFill>
                  <a:schemeClr val="bg1"/>
                </a:solidFill>
                <a:latin typeface="Franklin Gothic Medium" panose="020B0603020102020204" pitchFamily="34" charset="0"/>
              </a:rPr>
              <a:t>Stratification</a:t>
            </a:r>
          </a:p>
          <a:p>
            <a:r>
              <a:rPr lang="en-US" dirty="0">
                <a:solidFill>
                  <a:schemeClr val="bg1"/>
                </a:solidFill>
                <a:latin typeface="Franklin Gothic Medium" panose="020B0603020102020204" pitchFamily="34" charset="0"/>
              </a:rPr>
              <a:t>Direct Adjustment</a:t>
            </a:r>
          </a:p>
          <a:p>
            <a:r>
              <a:rPr lang="en-US" dirty="0">
                <a:solidFill>
                  <a:schemeClr val="bg1"/>
                </a:solidFill>
                <a:latin typeface="Franklin Gothic Medium" panose="020B0603020102020204" pitchFamily="34" charset="0"/>
              </a:rPr>
              <a:t>…</a:t>
            </a:r>
          </a:p>
          <a:p>
            <a:endParaRPr lang="en-US" dirty="0">
              <a:solidFill>
                <a:schemeClr val="bg1"/>
              </a:solidFill>
              <a:latin typeface="Franklin Gothic Medium" panose="020B0603020102020204" pitchFamily="34" charset="0"/>
            </a:endParaRPr>
          </a:p>
        </p:txBody>
      </p:sp>
    </p:spTree>
    <p:extLst>
      <p:ext uri="{BB962C8B-B14F-4D97-AF65-F5344CB8AC3E}">
        <p14:creationId xmlns:p14="http://schemas.microsoft.com/office/powerpoint/2010/main" val="23916782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8F871-119A-D74F-94E7-21BFC55457DB}"/>
              </a:ext>
            </a:extLst>
          </p:cNvPr>
          <p:cNvSpPr>
            <a:spLocks noGrp="1"/>
          </p:cNvSpPr>
          <p:nvPr>
            <p:ph type="title"/>
          </p:nvPr>
        </p:nvSpPr>
        <p:spPr/>
        <p:txBody>
          <a:bodyPr>
            <a:normAutofit/>
          </a:bodyPr>
          <a:lstStyle/>
          <a:p>
            <a:r>
              <a:rPr lang="en-US" sz="6000" dirty="0">
                <a:solidFill>
                  <a:schemeClr val="bg1"/>
                </a:solidFill>
                <a:latin typeface="Franklin Gothic Heavy" charset="0"/>
                <a:ea typeface="Franklin Gothic Heavy" charset="0"/>
                <a:cs typeface="Franklin Gothic Heavy" charset="0"/>
              </a:rPr>
              <a:t>Weighting</a:t>
            </a:r>
            <a:endParaRPr lang="en-US" sz="60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E590E94-767E-DE43-ADC2-416F22FD4F07}"/>
                  </a:ext>
                </a:extLst>
              </p:cNvPr>
              <p:cNvSpPr txBox="1"/>
              <p:nvPr/>
            </p:nvSpPr>
            <p:spPr>
              <a:xfrm>
                <a:off x="997460" y="2833745"/>
                <a:ext cx="8946745" cy="16032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charset="0"/>
                            </a:rPr>
                            <m:t>𝑤</m:t>
                          </m:r>
                        </m:e>
                        <m:sub>
                          <m:r>
                            <a:rPr lang="en-US" sz="5000" b="0" i="1" smtClean="0">
                              <a:solidFill>
                                <a:schemeClr val="bg1"/>
                              </a:solidFill>
                              <a:latin typeface="Cambria Math" charset="0"/>
                            </a:rPr>
                            <m:t>𝐴𝑇𝑀</m:t>
                          </m:r>
                        </m:sub>
                      </m:sSub>
                      <m:r>
                        <a:rPr lang="en-US" sz="5000" b="0" i="1" smtClean="0">
                          <a:solidFill>
                            <a:schemeClr val="bg1"/>
                          </a:solidFill>
                          <a:latin typeface="Cambria Math" charset="0"/>
                        </a:rPr>
                        <m:t>=</m:t>
                      </m:r>
                      <m:f>
                        <m:fPr>
                          <m:ctrlPr>
                            <a:rPr lang="mr-IN" sz="5000" b="0" i="1" smtClean="0">
                              <a:solidFill>
                                <a:schemeClr val="bg1"/>
                              </a:solidFill>
                              <a:latin typeface="Cambria Math" panose="02040503050406030204" pitchFamily="18" charset="0"/>
                            </a:rPr>
                          </m:ctrlPr>
                        </m:fPr>
                        <m:num>
                          <m:func>
                            <m:funcPr>
                              <m:ctrlPr>
                                <a:rPr lang="en-US" sz="5000" b="0" i="1" smtClean="0">
                                  <a:solidFill>
                                    <a:schemeClr val="bg1"/>
                                  </a:solidFill>
                                  <a:latin typeface="Cambria Math" panose="02040503050406030204" pitchFamily="18" charset="0"/>
                                </a:rPr>
                              </m:ctrlPr>
                            </m:funcPr>
                            <m:fName>
                              <m:r>
                                <m:rPr>
                                  <m:sty m:val="p"/>
                                </m:rPr>
                                <a:rPr lang="en-US" sz="5000" b="0" i="0" smtClean="0">
                                  <a:solidFill>
                                    <a:schemeClr val="bg1"/>
                                  </a:solidFill>
                                  <a:latin typeface="Cambria Math" charset="0"/>
                                </a:rPr>
                                <m:t>min</m:t>
                              </m:r>
                            </m:fName>
                            <m:e>
                              <m:r>
                                <a:rPr lang="en-US" sz="5000" b="0" i="1" smtClean="0">
                                  <a:solidFill>
                                    <a:schemeClr val="bg1"/>
                                  </a:solidFill>
                                  <a:latin typeface="Cambria Math" charset="0"/>
                                </a:rPr>
                                <m:t>{</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𝑝</m:t>
                                  </m:r>
                                </m:e>
                                <m:sub>
                                  <m:r>
                                    <a:rPr lang="en-US" sz="5000" b="0" i="1" smtClean="0">
                                      <a:solidFill>
                                        <a:schemeClr val="bg1"/>
                                      </a:solidFill>
                                      <a:latin typeface="Cambria Math" charset="0"/>
                                    </a:rPr>
                                    <m:t>𝑖</m:t>
                                  </m:r>
                                </m:sub>
                              </m:sSub>
                              <m:r>
                                <a:rPr lang="en-US" sz="5000" b="0" i="1" smtClean="0">
                                  <a:solidFill>
                                    <a:schemeClr val="bg1"/>
                                  </a:solidFill>
                                  <a:latin typeface="Cambria Math" charset="0"/>
                                </a:rPr>
                                <m:t>, 1−</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𝑝</m:t>
                                  </m:r>
                                </m:e>
                                <m:sub>
                                  <m:r>
                                    <a:rPr lang="en-US" sz="5000" b="0" i="1" smtClean="0">
                                      <a:solidFill>
                                        <a:schemeClr val="bg1"/>
                                      </a:solidFill>
                                      <a:latin typeface="Cambria Math" charset="0"/>
                                    </a:rPr>
                                    <m:t>𝑖</m:t>
                                  </m:r>
                                </m:sub>
                              </m:sSub>
                              <m:r>
                                <a:rPr lang="en-US" sz="5000" b="0" i="1" smtClean="0">
                                  <a:solidFill>
                                    <a:schemeClr val="bg1"/>
                                  </a:solidFill>
                                  <a:latin typeface="Cambria Math" charset="0"/>
                                </a:rPr>
                                <m:t>}</m:t>
                              </m:r>
                            </m:e>
                          </m:func>
                        </m:num>
                        <m:den>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charset="0"/>
                                </a:rPr>
                                <m:t>𝑍</m:t>
                              </m:r>
                            </m:e>
                            <m:sub>
                              <m:r>
                                <a:rPr lang="en-US" sz="5000" b="0" i="1" smtClean="0">
                                  <a:solidFill>
                                    <a:schemeClr val="bg1"/>
                                  </a:solidFill>
                                  <a:latin typeface="Cambria Math" charset="0"/>
                                </a:rPr>
                                <m:t>𝑖</m:t>
                              </m:r>
                            </m:sub>
                          </m:sSub>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𝑝</m:t>
                              </m:r>
                            </m:e>
                            <m:sub>
                              <m:r>
                                <a:rPr lang="en-US" sz="5000" b="0" i="1" smtClean="0">
                                  <a:solidFill>
                                    <a:schemeClr val="bg1"/>
                                  </a:solidFill>
                                  <a:latin typeface="Cambria Math" charset="0"/>
                                </a:rPr>
                                <m:t>𝑖</m:t>
                              </m:r>
                            </m:sub>
                          </m:sSub>
                          <m:r>
                            <a:rPr lang="en-US" sz="5000" b="0" i="1" smtClean="0">
                              <a:solidFill>
                                <a:schemeClr val="bg1"/>
                              </a:solidFill>
                              <a:latin typeface="Cambria Math" charset="0"/>
                            </a:rPr>
                            <m:t>+(1−</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charset="0"/>
                                </a:rPr>
                                <m:t>𝑍</m:t>
                              </m:r>
                            </m:e>
                            <m:sub>
                              <m:r>
                                <a:rPr lang="en-US" sz="5000" b="0" i="1" smtClean="0">
                                  <a:solidFill>
                                    <a:schemeClr val="bg1"/>
                                  </a:solidFill>
                                  <a:latin typeface="Cambria Math" charset="0"/>
                                </a:rPr>
                                <m:t>𝑖</m:t>
                              </m:r>
                            </m:sub>
                          </m:sSub>
                          <m:r>
                            <a:rPr lang="en-US" sz="5000" b="0" i="1" smtClean="0">
                              <a:solidFill>
                                <a:schemeClr val="bg1"/>
                              </a:solidFill>
                              <a:latin typeface="Cambria Math" charset="0"/>
                            </a:rPr>
                            <m:t>)(1−</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𝑝</m:t>
                              </m:r>
                            </m:e>
                            <m:sub>
                              <m:r>
                                <a:rPr lang="en-US" sz="5000" b="0" i="1" smtClean="0">
                                  <a:solidFill>
                                    <a:schemeClr val="bg1"/>
                                  </a:solidFill>
                                  <a:latin typeface="Cambria Math" charset="0"/>
                                </a:rPr>
                                <m:t>𝑖</m:t>
                              </m:r>
                            </m:sub>
                          </m:sSub>
                          <m:r>
                            <a:rPr lang="en-US" sz="5000" b="0" i="1" smtClean="0">
                              <a:solidFill>
                                <a:schemeClr val="bg1"/>
                              </a:solidFill>
                              <a:latin typeface="Cambria Math" charset="0"/>
                            </a:rPr>
                            <m:t>)</m:t>
                          </m:r>
                        </m:den>
                      </m:f>
                    </m:oMath>
                  </m:oMathPara>
                </a14:m>
                <a:endParaRPr lang="en-US" sz="5000" dirty="0">
                  <a:solidFill>
                    <a:schemeClr val="bg1"/>
                  </a:solidFill>
                </a:endParaRPr>
              </a:p>
            </p:txBody>
          </p:sp>
        </mc:Choice>
        <mc:Fallback xmlns="">
          <p:sp>
            <p:nvSpPr>
              <p:cNvPr id="4" name="TextBox 3">
                <a:extLst>
                  <a:ext uri="{FF2B5EF4-FFF2-40B4-BE49-F238E27FC236}">
                    <a16:creationId xmlns:a16="http://schemas.microsoft.com/office/drawing/2014/main" id="{0E590E94-767E-DE43-ADC2-416F22FD4F07}"/>
                  </a:ext>
                </a:extLst>
              </p:cNvPr>
              <p:cNvSpPr txBox="1">
                <a:spLocks noRot="1" noChangeAspect="1" noMove="1" noResize="1" noEditPoints="1" noAdjustHandles="1" noChangeArrowheads="1" noChangeShapeType="1" noTextEdit="1"/>
              </p:cNvSpPr>
              <p:nvPr/>
            </p:nvSpPr>
            <p:spPr>
              <a:xfrm>
                <a:off x="997460" y="2833745"/>
                <a:ext cx="8946745" cy="1603259"/>
              </a:xfrm>
              <a:prstGeom prst="rect">
                <a:avLst/>
              </a:prstGeom>
              <a:blipFill>
                <a:blip r:embed="rId2"/>
                <a:stretch>
                  <a:fillRect t="-3150" r="-851" b="-18110"/>
                </a:stretch>
              </a:blipFill>
            </p:spPr>
            <p:txBody>
              <a:bodyPr/>
              <a:lstStyle/>
              <a:p>
                <a:r>
                  <a:rPr lang="en-US">
                    <a:noFill/>
                  </a:rPr>
                  <a:t> </a:t>
                </a:r>
              </a:p>
            </p:txBody>
          </p:sp>
        </mc:Fallback>
      </mc:AlternateContent>
      <p:sp>
        <p:nvSpPr>
          <p:cNvPr id="6" name="Rounded Rectangle 5">
            <a:extLst>
              <a:ext uri="{FF2B5EF4-FFF2-40B4-BE49-F238E27FC236}">
                <a16:creationId xmlns:a16="http://schemas.microsoft.com/office/drawing/2014/main" id="{0C24CDCE-458F-2C45-AFF7-2084748A20D3}"/>
              </a:ext>
            </a:extLst>
          </p:cNvPr>
          <p:cNvSpPr/>
          <p:nvPr/>
        </p:nvSpPr>
        <p:spPr>
          <a:xfrm>
            <a:off x="5765800" y="2928994"/>
            <a:ext cx="734716" cy="627005"/>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7A095C1A-220D-0C4D-9779-853AA41BA2D7}"/>
              </a:ext>
            </a:extLst>
          </p:cNvPr>
          <p:cNvSpPr/>
          <p:nvPr/>
        </p:nvSpPr>
        <p:spPr>
          <a:xfrm>
            <a:off x="7721600" y="2928994"/>
            <a:ext cx="734716" cy="627005"/>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8BE99202-453C-A74E-A9EB-6AA82713618F}"/>
              </a:ext>
            </a:extLst>
          </p:cNvPr>
          <p:cNvSpPr/>
          <p:nvPr/>
        </p:nvSpPr>
        <p:spPr>
          <a:xfrm>
            <a:off x="8775700" y="3873498"/>
            <a:ext cx="734716" cy="627005"/>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4114C5EA-D9A6-3B41-9DE2-4D742E31B071}"/>
              </a:ext>
            </a:extLst>
          </p:cNvPr>
          <p:cNvSpPr/>
          <p:nvPr/>
        </p:nvSpPr>
        <p:spPr>
          <a:xfrm>
            <a:off x="3975100" y="3873497"/>
            <a:ext cx="734716" cy="627005"/>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043416AD-E3B2-BD42-816A-626A2C873316}"/>
              </a:ext>
            </a:extLst>
          </p:cNvPr>
          <p:cNvSpPr/>
          <p:nvPr/>
        </p:nvSpPr>
        <p:spPr>
          <a:xfrm>
            <a:off x="3314700" y="3746501"/>
            <a:ext cx="749300" cy="690504"/>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0297EA65-93C9-0949-9B21-608EE8F684CB}"/>
              </a:ext>
            </a:extLst>
          </p:cNvPr>
          <p:cNvSpPr/>
          <p:nvPr/>
        </p:nvSpPr>
        <p:spPr>
          <a:xfrm>
            <a:off x="5293910" y="3776598"/>
            <a:ext cx="2313389" cy="690504"/>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0298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8F871-119A-D74F-94E7-21BFC55457DB}"/>
              </a:ext>
            </a:extLst>
          </p:cNvPr>
          <p:cNvSpPr>
            <a:spLocks noGrp="1"/>
          </p:cNvSpPr>
          <p:nvPr>
            <p:ph type="title"/>
          </p:nvPr>
        </p:nvSpPr>
        <p:spPr/>
        <p:txBody>
          <a:bodyPr>
            <a:normAutofit/>
          </a:bodyPr>
          <a:lstStyle/>
          <a:p>
            <a:r>
              <a:rPr lang="en-US" sz="6000" dirty="0">
                <a:solidFill>
                  <a:schemeClr val="bg1"/>
                </a:solidFill>
                <a:latin typeface="Franklin Gothic Heavy" charset="0"/>
                <a:ea typeface="Franklin Gothic Heavy" charset="0"/>
                <a:cs typeface="Franklin Gothic Heavy" charset="0"/>
              </a:rPr>
              <a:t>Weighting</a:t>
            </a:r>
            <a:endParaRPr lang="en-US" sz="6000" dirty="0"/>
          </a:p>
        </p:txBody>
      </p:sp>
      <p:sp>
        <p:nvSpPr>
          <p:cNvPr id="5" name="Rounded Rectangle 4">
            <a:extLst>
              <a:ext uri="{FF2B5EF4-FFF2-40B4-BE49-F238E27FC236}">
                <a16:creationId xmlns:a16="http://schemas.microsoft.com/office/drawing/2014/main" id="{56DD2EA1-59C6-0C4D-BF87-ABC718697254}"/>
              </a:ext>
            </a:extLst>
          </p:cNvPr>
          <p:cNvSpPr/>
          <p:nvPr/>
        </p:nvSpPr>
        <p:spPr>
          <a:xfrm>
            <a:off x="778468" y="2012950"/>
            <a:ext cx="10635063" cy="2114550"/>
          </a:xfrm>
          <a:prstGeom prst="roundRect">
            <a:avLst>
              <a:gd name="adj" fmla="val 5346"/>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500" dirty="0">
                <a:solidFill>
                  <a:schemeClr val="tx1"/>
                </a:solidFill>
                <a:latin typeface="Monaco" pitchFamily="2" charset="77"/>
              </a:rPr>
              <a:t>p_0 &lt;- 1 - p</a:t>
            </a:r>
          </a:p>
          <a:p>
            <a:r>
              <a:rPr lang="en-US" sz="2500" dirty="0" err="1">
                <a:solidFill>
                  <a:schemeClr val="tx1"/>
                </a:solidFill>
                <a:latin typeface="Monaco" pitchFamily="2" charset="77"/>
              </a:rPr>
              <a:t>df$weight</a:t>
            </a:r>
            <a:r>
              <a:rPr lang="en-US" sz="2500" dirty="0">
                <a:solidFill>
                  <a:schemeClr val="tx1"/>
                </a:solidFill>
                <a:latin typeface="Monaco" pitchFamily="2" charset="77"/>
              </a:rPr>
              <a:t> &lt;- </a:t>
            </a:r>
            <a:r>
              <a:rPr lang="en-US" sz="2500" dirty="0" err="1">
                <a:solidFill>
                  <a:schemeClr val="tx1"/>
                </a:solidFill>
                <a:latin typeface="Monaco" pitchFamily="2" charset="77"/>
              </a:rPr>
              <a:t>pmin</a:t>
            </a:r>
            <a:r>
              <a:rPr lang="en-US" sz="2500" dirty="0">
                <a:solidFill>
                  <a:schemeClr val="tx1"/>
                </a:solidFill>
                <a:latin typeface="Monaco" pitchFamily="2" charset="77"/>
              </a:rPr>
              <a:t>(p, p_0) / </a:t>
            </a:r>
          </a:p>
          <a:p>
            <a:r>
              <a:rPr lang="en-US" sz="2500" dirty="0">
                <a:solidFill>
                  <a:schemeClr val="tx1"/>
                </a:solidFill>
                <a:latin typeface="Monaco" pitchFamily="2" charset="77"/>
              </a:rPr>
              <a:t>             </a:t>
            </a:r>
            <a:r>
              <a:rPr lang="en-US" sz="2500" dirty="0" err="1">
                <a:solidFill>
                  <a:schemeClr val="tx1"/>
                </a:solidFill>
                <a:latin typeface="Monaco" pitchFamily="2" charset="77"/>
              </a:rPr>
              <a:t>ifelse</a:t>
            </a:r>
            <a:r>
              <a:rPr lang="en-US" sz="2500" dirty="0">
                <a:solidFill>
                  <a:schemeClr val="tx1"/>
                </a:solidFill>
                <a:latin typeface="Monaco" pitchFamily="2" charset="77"/>
              </a:rPr>
              <a:t>(exposure == 1, p, p_0) </a:t>
            </a:r>
          </a:p>
        </p:txBody>
      </p:sp>
      <p:sp>
        <p:nvSpPr>
          <p:cNvPr id="6" name="Rounded Rectangle 5">
            <a:extLst>
              <a:ext uri="{FF2B5EF4-FFF2-40B4-BE49-F238E27FC236}">
                <a16:creationId xmlns:a16="http://schemas.microsoft.com/office/drawing/2014/main" id="{5818319D-7D49-FF4B-B84E-48DCDC5CFF1E}"/>
              </a:ext>
            </a:extLst>
          </p:cNvPr>
          <p:cNvSpPr/>
          <p:nvPr/>
        </p:nvSpPr>
        <p:spPr>
          <a:xfrm>
            <a:off x="3340100" y="2438401"/>
            <a:ext cx="2400300" cy="469900"/>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980FE7EE-503F-E544-9B29-971041D43B63}"/>
              </a:ext>
            </a:extLst>
          </p:cNvPr>
          <p:cNvSpPr/>
          <p:nvPr/>
        </p:nvSpPr>
        <p:spPr>
          <a:xfrm>
            <a:off x="5740400" y="2438401"/>
            <a:ext cx="495300" cy="469900"/>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08875A31-8F06-1943-B5E5-47A85E18362D}"/>
              </a:ext>
            </a:extLst>
          </p:cNvPr>
          <p:cNvSpPr/>
          <p:nvPr/>
        </p:nvSpPr>
        <p:spPr>
          <a:xfrm>
            <a:off x="3340100" y="2825752"/>
            <a:ext cx="5626100" cy="469900"/>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2369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18" name="Group 317"/>
          <p:cNvGrpSpPr/>
          <p:nvPr/>
        </p:nvGrpSpPr>
        <p:grpSpPr>
          <a:xfrm>
            <a:off x="1248734" y="1194457"/>
            <a:ext cx="586767" cy="1309512"/>
            <a:chOff x="1986246" y="1325314"/>
            <a:chExt cx="440075" cy="982134"/>
          </a:xfrm>
        </p:grpSpPr>
        <p:grpSp>
          <p:nvGrpSpPr>
            <p:cNvPr id="319" name="Group 318"/>
            <p:cNvGrpSpPr/>
            <p:nvPr/>
          </p:nvGrpSpPr>
          <p:grpSpPr>
            <a:xfrm>
              <a:off x="2092152" y="1325314"/>
              <a:ext cx="274320" cy="982134"/>
              <a:chOff x="2092152" y="1325314"/>
              <a:chExt cx="274320" cy="982134"/>
            </a:xfrm>
          </p:grpSpPr>
          <p:grpSp>
            <p:nvGrpSpPr>
              <p:cNvPr id="321" name="Group 320"/>
              <p:cNvGrpSpPr/>
              <p:nvPr/>
            </p:nvGrpSpPr>
            <p:grpSpPr>
              <a:xfrm>
                <a:off x="2092152" y="1325314"/>
                <a:ext cx="274320" cy="982134"/>
                <a:chOff x="2692399" y="2184397"/>
                <a:chExt cx="274320" cy="982134"/>
              </a:xfrm>
            </p:grpSpPr>
            <p:sp>
              <p:nvSpPr>
                <p:cNvPr id="323" name="Oval 322"/>
                <p:cNvSpPr/>
                <p:nvPr/>
              </p:nvSpPr>
              <p:spPr bwMode="auto">
                <a:xfrm>
                  <a:off x="2692399" y="2184397"/>
                  <a:ext cx="274320" cy="274320"/>
                </a:xfrm>
                <a:prstGeom prst="ellipse">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24" name="Rectangle 323"/>
                <p:cNvSpPr/>
                <p:nvPr/>
              </p:nvSpPr>
              <p:spPr bwMode="auto">
                <a:xfrm>
                  <a:off x="2711026" y="2539997"/>
                  <a:ext cx="237067" cy="626534"/>
                </a:xfrm>
                <a:prstGeom prst="rect">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322" name="Heart 321"/>
              <p:cNvSpPr/>
              <p:nvPr/>
            </p:nvSpPr>
            <p:spPr bwMode="auto">
              <a:xfrm>
                <a:off x="2195831" y="1732032"/>
                <a:ext cx="130205" cy="128094"/>
              </a:xfrm>
              <a:prstGeom prst="heart">
                <a:avLst/>
              </a:prstGeom>
              <a:solidFill>
                <a:schemeClr val="accent3">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320" name="TextBox 319"/>
            <p:cNvSpPr txBox="1"/>
            <p:nvPr/>
          </p:nvSpPr>
          <p:spPr>
            <a:xfrm>
              <a:off x="1986246" y="1896566"/>
              <a:ext cx="440075" cy="346249"/>
            </a:xfrm>
            <a:prstGeom prst="rect">
              <a:avLst/>
            </a:prstGeom>
            <a:solidFill>
              <a:schemeClr val="accent6">
                <a:lumMod val="20000"/>
                <a:lumOff val="80000"/>
              </a:schemeClr>
            </a:solidFill>
            <a:ln>
              <a:solidFill>
                <a:schemeClr val="accent6">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60000"/>
                      <a:lumOff val="40000"/>
                    </a:schemeClr>
                  </a:solidFill>
                </a:rPr>
                <a:t>0.1</a:t>
              </a:r>
            </a:p>
          </p:txBody>
        </p:sp>
      </p:grpSp>
      <p:grpSp>
        <p:nvGrpSpPr>
          <p:cNvPr id="325" name="Group 324"/>
          <p:cNvGrpSpPr/>
          <p:nvPr/>
        </p:nvGrpSpPr>
        <p:grpSpPr>
          <a:xfrm>
            <a:off x="2550589" y="1194457"/>
            <a:ext cx="642079" cy="1309512"/>
            <a:chOff x="2443590" y="1046266"/>
            <a:chExt cx="481559" cy="982134"/>
          </a:xfrm>
        </p:grpSpPr>
        <p:grpSp>
          <p:nvGrpSpPr>
            <p:cNvPr id="326" name="Group 325"/>
            <p:cNvGrpSpPr/>
            <p:nvPr/>
          </p:nvGrpSpPr>
          <p:grpSpPr>
            <a:xfrm>
              <a:off x="2443590" y="1046266"/>
              <a:ext cx="440075" cy="982134"/>
              <a:chOff x="2443590" y="1046266"/>
              <a:chExt cx="440075" cy="982134"/>
            </a:xfrm>
          </p:grpSpPr>
          <p:grpSp>
            <p:nvGrpSpPr>
              <p:cNvPr id="328" name="Group 327"/>
              <p:cNvGrpSpPr/>
              <p:nvPr/>
            </p:nvGrpSpPr>
            <p:grpSpPr>
              <a:xfrm>
                <a:off x="2538850" y="1046266"/>
                <a:ext cx="274320" cy="982134"/>
                <a:chOff x="2692399" y="2184397"/>
                <a:chExt cx="274320" cy="982134"/>
              </a:xfrm>
            </p:grpSpPr>
            <p:sp>
              <p:nvSpPr>
                <p:cNvPr id="330" name="Oval 329"/>
                <p:cNvSpPr/>
                <p:nvPr/>
              </p:nvSpPr>
              <p:spPr bwMode="auto">
                <a:xfrm>
                  <a:off x="2692399" y="2184397"/>
                  <a:ext cx="274320" cy="274320"/>
                </a:xfrm>
                <a:prstGeom prst="ellipse">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31" name="Rectangle 330"/>
                <p:cNvSpPr/>
                <p:nvPr/>
              </p:nvSpPr>
              <p:spPr bwMode="auto">
                <a:xfrm>
                  <a:off x="2711026" y="2539997"/>
                  <a:ext cx="237067" cy="626534"/>
                </a:xfrm>
                <a:prstGeom prst="rect">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329" name="TextBox 328"/>
              <p:cNvSpPr txBox="1"/>
              <p:nvPr/>
            </p:nvSpPr>
            <p:spPr>
              <a:xfrm>
                <a:off x="2443590" y="1527056"/>
                <a:ext cx="440075" cy="346249"/>
              </a:xfrm>
              <a:prstGeom prst="rect">
                <a:avLst/>
              </a:prstGeom>
              <a:solidFill>
                <a:schemeClr val="accent6">
                  <a:lumMod val="20000"/>
                  <a:lumOff val="80000"/>
                </a:schemeClr>
              </a:solidFill>
              <a:ln>
                <a:solidFill>
                  <a:schemeClr val="accent6">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40000"/>
                        <a:lumOff val="60000"/>
                      </a:schemeClr>
                    </a:solidFill>
                  </a:rPr>
                  <a:t>0.2</a:t>
                </a:r>
              </a:p>
            </p:txBody>
          </p:sp>
        </p:grpSp>
        <p:pic>
          <p:nvPicPr>
            <p:cNvPr id="327" name="Picture 326"/>
            <p:cNvPicPr>
              <a:picLocks noChangeAspect="1"/>
            </p:cNvPicPr>
            <p:nvPr/>
          </p:nvPicPr>
          <p:blipFill>
            <a:blip r:embed="rId3">
              <a:lum bright="70000" contrast="-70000"/>
            </a:blip>
            <a:stretch>
              <a:fillRect/>
            </a:stretch>
          </p:blipFill>
          <p:spPr>
            <a:xfrm>
              <a:off x="2725668" y="1134639"/>
              <a:ext cx="199481" cy="199481"/>
            </a:xfrm>
            <a:prstGeom prst="rect">
              <a:avLst/>
            </a:prstGeom>
          </p:spPr>
        </p:pic>
      </p:grpSp>
      <p:grpSp>
        <p:nvGrpSpPr>
          <p:cNvPr id="332" name="Group 331"/>
          <p:cNvGrpSpPr/>
          <p:nvPr/>
        </p:nvGrpSpPr>
        <p:grpSpPr>
          <a:xfrm>
            <a:off x="3801100" y="1019829"/>
            <a:ext cx="606810" cy="1484139"/>
            <a:chOff x="1046783" y="2062413"/>
            <a:chExt cx="455108" cy="1113104"/>
          </a:xfrm>
        </p:grpSpPr>
        <p:grpSp>
          <p:nvGrpSpPr>
            <p:cNvPr id="333" name="Group 332"/>
            <p:cNvGrpSpPr/>
            <p:nvPr/>
          </p:nvGrpSpPr>
          <p:grpSpPr>
            <a:xfrm>
              <a:off x="1072446" y="2193383"/>
              <a:ext cx="429445" cy="982134"/>
              <a:chOff x="1072446" y="2193383"/>
              <a:chExt cx="429445" cy="982134"/>
            </a:xfrm>
          </p:grpSpPr>
          <p:grpSp>
            <p:nvGrpSpPr>
              <p:cNvPr id="335" name="Group 334"/>
              <p:cNvGrpSpPr/>
              <p:nvPr/>
            </p:nvGrpSpPr>
            <p:grpSpPr>
              <a:xfrm>
                <a:off x="1152243" y="2193383"/>
                <a:ext cx="274320" cy="982134"/>
                <a:chOff x="2692399" y="2184397"/>
                <a:chExt cx="274320" cy="982134"/>
              </a:xfrm>
            </p:grpSpPr>
            <p:sp>
              <p:nvSpPr>
                <p:cNvPr id="337" name="Oval 336"/>
                <p:cNvSpPr/>
                <p:nvPr/>
              </p:nvSpPr>
              <p:spPr bwMode="auto">
                <a:xfrm>
                  <a:off x="2692399" y="2184397"/>
                  <a:ext cx="274320" cy="274320"/>
                </a:xfrm>
                <a:prstGeom prst="ellipse">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38" name="Rectangle 337"/>
                <p:cNvSpPr/>
                <p:nvPr/>
              </p:nvSpPr>
              <p:spPr bwMode="auto">
                <a:xfrm>
                  <a:off x="2711026" y="2539997"/>
                  <a:ext cx="237067" cy="626534"/>
                </a:xfrm>
                <a:prstGeom prst="rect">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336" name="TextBox 335"/>
              <p:cNvSpPr txBox="1"/>
              <p:nvPr/>
            </p:nvSpPr>
            <p:spPr>
              <a:xfrm>
                <a:off x="1072446" y="2673073"/>
                <a:ext cx="429445" cy="346249"/>
              </a:xfrm>
              <a:prstGeom prst="rect">
                <a:avLst/>
              </a:prstGeom>
              <a:solidFill>
                <a:schemeClr val="accent6">
                  <a:lumMod val="20000"/>
                  <a:lumOff val="80000"/>
                </a:schemeClr>
              </a:solidFill>
              <a:ln>
                <a:solidFill>
                  <a:schemeClr val="accent6">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2400" dirty="0">
                    <a:solidFill>
                      <a:schemeClr val="accent6">
                        <a:lumMod val="60000"/>
                        <a:lumOff val="40000"/>
                      </a:schemeClr>
                    </a:solidFill>
                  </a:rPr>
                  <a:t>0.2</a:t>
                </a:r>
              </a:p>
            </p:txBody>
          </p:sp>
        </p:grpSp>
        <p:pic>
          <p:nvPicPr>
            <p:cNvPr id="334" name="Picture 333"/>
            <p:cNvPicPr>
              <a:picLocks noChangeAspect="1"/>
            </p:cNvPicPr>
            <p:nvPr/>
          </p:nvPicPr>
          <p:blipFill>
            <a:blip r:embed="rId4">
              <a:lum bright="70000" contrast="-70000"/>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1046783" y="2062413"/>
              <a:ext cx="393016" cy="309936"/>
            </a:xfrm>
            <a:prstGeom prst="rect">
              <a:avLst/>
            </a:prstGeom>
          </p:spPr>
        </p:pic>
      </p:grpSp>
      <p:grpSp>
        <p:nvGrpSpPr>
          <p:cNvPr id="339" name="Group 338"/>
          <p:cNvGrpSpPr/>
          <p:nvPr/>
        </p:nvGrpSpPr>
        <p:grpSpPr>
          <a:xfrm>
            <a:off x="5146328" y="1194458"/>
            <a:ext cx="621293" cy="1309512"/>
            <a:chOff x="2369299" y="2282762"/>
            <a:chExt cx="465970" cy="982134"/>
          </a:xfrm>
        </p:grpSpPr>
        <p:grpSp>
          <p:nvGrpSpPr>
            <p:cNvPr id="340" name="Group 339"/>
            <p:cNvGrpSpPr/>
            <p:nvPr/>
          </p:nvGrpSpPr>
          <p:grpSpPr>
            <a:xfrm>
              <a:off x="2460869" y="2282762"/>
              <a:ext cx="374400" cy="982134"/>
              <a:chOff x="587671" y="2548983"/>
              <a:chExt cx="374400" cy="982134"/>
            </a:xfrm>
          </p:grpSpPr>
          <p:grpSp>
            <p:nvGrpSpPr>
              <p:cNvPr id="342" name="Group 341"/>
              <p:cNvGrpSpPr/>
              <p:nvPr/>
            </p:nvGrpSpPr>
            <p:grpSpPr>
              <a:xfrm>
                <a:off x="587671" y="2548983"/>
                <a:ext cx="274320" cy="982134"/>
                <a:chOff x="2692399" y="2184397"/>
                <a:chExt cx="274320" cy="982134"/>
              </a:xfrm>
            </p:grpSpPr>
            <p:sp>
              <p:nvSpPr>
                <p:cNvPr id="346" name="Oval 345"/>
                <p:cNvSpPr/>
                <p:nvPr/>
              </p:nvSpPr>
              <p:spPr bwMode="auto">
                <a:xfrm>
                  <a:off x="2692399" y="2184397"/>
                  <a:ext cx="274320" cy="274320"/>
                </a:xfrm>
                <a:prstGeom prst="ellipse">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47" name="Rectangle 346"/>
                <p:cNvSpPr/>
                <p:nvPr/>
              </p:nvSpPr>
              <p:spPr bwMode="auto">
                <a:xfrm>
                  <a:off x="2711026" y="2539997"/>
                  <a:ext cx="237067" cy="626534"/>
                </a:xfrm>
                <a:prstGeom prst="rect">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343" name="Picture 342"/>
              <p:cNvPicPr>
                <a:picLocks noChangeAspect="1"/>
              </p:cNvPicPr>
              <p:nvPr/>
            </p:nvPicPr>
            <p:blipFill>
              <a:blip r:embed="rId3">
                <a:lum bright="70000" contrast="-70000"/>
              </a:blip>
              <a:stretch>
                <a:fillRect/>
              </a:stretch>
            </p:blipFill>
            <p:spPr>
              <a:xfrm>
                <a:off x="762590" y="2650430"/>
                <a:ext cx="199481" cy="199481"/>
              </a:xfrm>
              <a:prstGeom prst="rect">
                <a:avLst/>
              </a:prstGeom>
            </p:spPr>
          </p:pic>
          <p:sp>
            <p:nvSpPr>
              <p:cNvPr id="344" name="Rounded Rectangle 343"/>
              <p:cNvSpPr/>
              <p:nvPr/>
            </p:nvSpPr>
            <p:spPr bwMode="auto">
              <a:xfrm>
                <a:off x="741028" y="2633271"/>
                <a:ext cx="98700" cy="61674"/>
              </a:xfrm>
              <a:prstGeom prst="roundRect">
                <a:avLst/>
              </a:prstGeom>
              <a:noFill/>
              <a:ln w="12700" cap="flat" cmpd="sng" algn="ctr">
                <a:solidFill>
                  <a:schemeClr val="accent3">
                    <a:lumMod val="20000"/>
                    <a:lumOff val="80000"/>
                  </a:schemeClr>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45" name="Rounded Rectangle 344"/>
              <p:cNvSpPr/>
              <p:nvPr/>
            </p:nvSpPr>
            <p:spPr bwMode="auto">
              <a:xfrm>
                <a:off x="618909" y="2633271"/>
                <a:ext cx="98700" cy="61674"/>
              </a:xfrm>
              <a:prstGeom prst="roundRect">
                <a:avLst/>
              </a:prstGeom>
              <a:noFill/>
              <a:ln w="12700" cap="flat" cmpd="sng" algn="ctr">
                <a:solidFill>
                  <a:schemeClr val="accent3">
                    <a:lumMod val="20000"/>
                    <a:lumOff val="80000"/>
                  </a:schemeClr>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341" name="TextBox 340"/>
            <p:cNvSpPr txBox="1"/>
            <p:nvPr/>
          </p:nvSpPr>
          <p:spPr>
            <a:xfrm>
              <a:off x="2369299" y="2750694"/>
              <a:ext cx="440075" cy="346249"/>
            </a:xfrm>
            <a:prstGeom prst="rect">
              <a:avLst/>
            </a:prstGeom>
            <a:solidFill>
              <a:schemeClr val="accent6">
                <a:lumMod val="20000"/>
                <a:lumOff val="80000"/>
              </a:schemeClr>
            </a:solidFill>
            <a:ln>
              <a:solidFill>
                <a:schemeClr val="accent6">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40000"/>
                      <a:lumOff val="60000"/>
                    </a:schemeClr>
                  </a:solidFill>
                </a:rPr>
                <a:t>0.3</a:t>
              </a:r>
            </a:p>
          </p:txBody>
        </p:sp>
      </p:grpSp>
      <p:grpSp>
        <p:nvGrpSpPr>
          <p:cNvPr id="348" name="Group 347"/>
          <p:cNvGrpSpPr/>
          <p:nvPr/>
        </p:nvGrpSpPr>
        <p:grpSpPr>
          <a:xfrm>
            <a:off x="6443706" y="1135656"/>
            <a:ext cx="586767" cy="1368312"/>
            <a:chOff x="1351526" y="1571676"/>
            <a:chExt cx="440075" cy="1026234"/>
          </a:xfrm>
        </p:grpSpPr>
        <p:grpSp>
          <p:nvGrpSpPr>
            <p:cNvPr id="349" name="Group 348"/>
            <p:cNvGrpSpPr/>
            <p:nvPr/>
          </p:nvGrpSpPr>
          <p:grpSpPr>
            <a:xfrm>
              <a:off x="1414123" y="1571676"/>
              <a:ext cx="353568" cy="1026234"/>
              <a:chOff x="1414123" y="1571676"/>
              <a:chExt cx="353568" cy="1026234"/>
            </a:xfrm>
          </p:grpSpPr>
          <p:grpSp>
            <p:nvGrpSpPr>
              <p:cNvPr id="351" name="Group 350"/>
              <p:cNvGrpSpPr/>
              <p:nvPr/>
            </p:nvGrpSpPr>
            <p:grpSpPr>
              <a:xfrm>
                <a:off x="1446433" y="1615776"/>
                <a:ext cx="274320" cy="982134"/>
                <a:chOff x="2692399" y="2184397"/>
                <a:chExt cx="274320" cy="982134"/>
              </a:xfrm>
            </p:grpSpPr>
            <p:sp>
              <p:nvSpPr>
                <p:cNvPr id="356" name="Oval 355"/>
                <p:cNvSpPr/>
                <p:nvPr/>
              </p:nvSpPr>
              <p:spPr bwMode="auto">
                <a:xfrm>
                  <a:off x="2692399" y="2184397"/>
                  <a:ext cx="274320" cy="274320"/>
                </a:xfrm>
                <a:prstGeom prst="ellipse">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57" name="Rectangle 356"/>
                <p:cNvSpPr/>
                <p:nvPr/>
              </p:nvSpPr>
              <p:spPr bwMode="auto">
                <a:xfrm>
                  <a:off x="2711026" y="2539997"/>
                  <a:ext cx="237067" cy="626534"/>
                </a:xfrm>
                <a:prstGeom prst="rect">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352" name="Teardrop 351"/>
              <p:cNvSpPr/>
              <p:nvPr/>
            </p:nvSpPr>
            <p:spPr bwMode="auto">
              <a:xfrm>
                <a:off x="1414123" y="1571676"/>
                <a:ext cx="175524" cy="127198"/>
              </a:xfrm>
              <a:prstGeom prst="teardrop">
                <a:avLst>
                  <a:gd name="adj" fmla="val 89157"/>
                </a:avLst>
              </a:prstGeom>
              <a:solidFill>
                <a:schemeClr val="tx2">
                  <a:lumMod val="10000"/>
                  <a:lumOff val="9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53" name="Teardrop 352"/>
              <p:cNvSpPr/>
              <p:nvPr/>
            </p:nvSpPr>
            <p:spPr bwMode="auto">
              <a:xfrm rot="16200000">
                <a:off x="1601742" y="1532925"/>
                <a:ext cx="127198" cy="204700"/>
              </a:xfrm>
              <a:prstGeom prst="teardrop">
                <a:avLst>
                  <a:gd name="adj" fmla="val 89157"/>
                </a:avLst>
              </a:prstGeom>
              <a:solidFill>
                <a:schemeClr val="tx2">
                  <a:lumMod val="10000"/>
                  <a:lumOff val="9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54" name="Rounded Rectangle 353"/>
              <p:cNvSpPr/>
              <p:nvPr/>
            </p:nvSpPr>
            <p:spPr bwMode="auto">
              <a:xfrm>
                <a:off x="1597000" y="1703314"/>
                <a:ext cx="98700" cy="61674"/>
              </a:xfrm>
              <a:prstGeom prst="roundRect">
                <a:avLst/>
              </a:prstGeom>
              <a:noFill/>
              <a:ln w="12700" cap="flat" cmpd="sng" algn="ctr">
                <a:solidFill>
                  <a:schemeClr val="accent3">
                    <a:lumMod val="20000"/>
                    <a:lumOff val="80000"/>
                  </a:schemeClr>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55" name="Rounded Rectangle 354"/>
              <p:cNvSpPr/>
              <p:nvPr/>
            </p:nvSpPr>
            <p:spPr bwMode="auto">
              <a:xfrm>
                <a:off x="1474881" y="1703314"/>
                <a:ext cx="98700" cy="61674"/>
              </a:xfrm>
              <a:prstGeom prst="roundRect">
                <a:avLst/>
              </a:prstGeom>
              <a:noFill/>
              <a:ln w="12700" cap="flat" cmpd="sng" algn="ctr">
                <a:solidFill>
                  <a:schemeClr val="accent3">
                    <a:lumMod val="20000"/>
                    <a:lumOff val="80000"/>
                  </a:schemeClr>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350" name="TextBox 349"/>
            <p:cNvSpPr txBox="1"/>
            <p:nvPr/>
          </p:nvSpPr>
          <p:spPr>
            <a:xfrm>
              <a:off x="1351526" y="2117189"/>
              <a:ext cx="440075" cy="346249"/>
            </a:xfrm>
            <a:prstGeom prst="rect">
              <a:avLst/>
            </a:prstGeom>
            <a:solidFill>
              <a:schemeClr val="accent6">
                <a:lumMod val="20000"/>
                <a:lumOff val="80000"/>
              </a:schemeClr>
            </a:solidFill>
            <a:ln>
              <a:solidFill>
                <a:schemeClr val="accent6">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60000"/>
                      <a:lumOff val="40000"/>
                    </a:schemeClr>
                  </a:solidFill>
                </a:rPr>
                <a:t>0.6</a:t>
              </a:r>
            </a:p>
          </p:txBody>
        </p:sp>
      </p:grpSp>
      <p:grpSp>
        <p:nvGrpSpPr>
          <p:cNvPr id="358" name="Group 357"/>
          <p:cNvGrpSpPr/>
          <p:nvPr/>
        </p:nvGrpSpPr>
        <p:grpSpPr>
          <a:xfrm>
            <a:off x="7760827" y="1194456"/>
            <a:ext cx="586767" cy="1309512"/>
            <a:chOff x="1735907" y="2460562"/>
            <a:chExt cx="440075" cy="982134"/>
          </a:xfrm>
        </p:grpSpPr>
        <p:grpSp>
          <p:nvGrpSpPr>
            <p:cNvPr id="359" name="Group 358"/>
            <p:cNvGrpSpPr/>
            <p:nvPr/>
          </p:nvGrpSpPr>
          <p:grpSpPr>
            <a:xfrm>
              <a:off x="1826164" y="2460562"/>
              <a:ext cx="274320" cy="982134"/>
              <a:chOff x="2368178" y="2124654"/>
              <a:chExt cx="274320" cy="982134"/>
            </a:xfrm>
          </p:grpSpPr>
          <p:grpSp>
            <p:nvGrpSpPr>
              <p:cNvPr id="361" name="Group 360"/>
              <p:cNvGrpSpPr/>
              <p:nvPr/>
            </p:nvGrpSpPr>
            <p:grpSpPr>
              <a:xfrm>
                <a:off x="2368178" y="2124654"/>
                <a:ext cx="274320" cy="982134"/>
                <a:chOff x="2692399" y="2184397"/>
                <a:chExt cx="274320" cy="982134"/>
              </a:xfrm>
            </p:grpSpPr>
            <p:sp>
              <p:nvSpPr>
                <p:cNvPr id="374" name="Oval 373"/>
                <p:cNvSpPr/>
                <p:nvPr/>
              </p:nvSpPr>
              <p:spPr bwMode="auto">
                <a:xfrm>
                  <a:off x="2692399" y="2184397"/>
                  <a:ext cx="274320" cy="274320"/>
                </a:xfrm>
                <a:prstGeom prst="ellipse">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75" name="Rectangle 374"/>
                <p:cNvSpPr/>
                <p:nvPr/>
              </p:nvSpPr>
              <p:spPr bwMode="auto">
                <a:xfrm>
                  <a:off x="2711026" y="2539997"/>
                  <a:ext cx="237067" cy="626534"/>
                </a:xfrm>
                <a:prstGeom prst="rect">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62" name="Group 361"/>
              <p:cNvGrpSpPr/>
              <p:nvPr/>
            </p:nvGrpSpPr>
            <p:grpSpPr>
              <a:xfrm>
                <a:off x="2368178" y="2240639"/>
                <a:ext cx="274320" cy="113533"/>
                <a:chOff x="1237102" y="1657048"/>
                <a:chExt cx="1598445" cy="433900"/>
              </a:xfrm>
            </p:grpSpPr>
            <p:grpSp>
              <p:nvGrpSpPr>
                <p:cNvPr id="363" name="Group 362"/>
                <p:cNvGrpSpPr/>
                <p:nvPr/>
              </p:nvGrpSpPr>
              <p:grpSpPr>
                <a:xfrm>
                  <a:off x="1517980" y="1688757"/>
                  <a:ext cx="1070783" cy="402191"/>
                  <a:chOff x="1517980" y="1688757"/>
                  <a:chExt cx="1070783" cy="402191"/>
                </a:xfrm>
              </p:grpSpPr>
              <p:sp>
                <p:nvSpPr>
                  <p:cNvPr id="368" name="Oval 367"/>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69" name="Rectangle 368"/>
                  <p:cNvSpPr/>
                  <p:nvPr/>
                </p:nvSpPr>
                <p:spPr bwMode="auto">
                  <a:xfrm>
                    <a:off x="2399539" y="1688757"/>
                    <a:ext cx="189224" cy="394750"/>
                  </a:xfrm>
                  <a:prstGeom prst="rect">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70" name="Rectangle 369"/>
                  <p:cNvSpPr/>
                  <p:nvPr/>
                </p:nvSpPr>
                <p:spPr bwMode="auto">
                  <a:xfrm>
                    <a:off x="1517980" y="1696198"/>
                    <a:ext cx="189224" cy="394750"/>
                  </a:xfrm>
                  <a:prstGeom prst="rect">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371" name="Straight Connector 370"/>
                  <p:cNvCxnSpPr/>
                  <p:nvPr/>
                </p:nvCxnSpPr>
                <p:spPr bwMode="auto">
                  <a:xfrm>
                    <a:off x="1820562" y="1820562"/>
                    <a:ext cx="448962" cy="0"/>
                  </a:xfrm>
                  <a:prstGeom prst="line">
                    <a:avLst/>
                  </a:prstGeom>
                  <a:solidFill>
                    <a:schemeClr val="accent1"/>
                  </a:solidFill>
                  <a:ln w="6350" cap="flat" cmpd="sng" algn="ctr">
                    <a:solidFill>
                      <a:schemeClr val="accent3">
                        <a:lumMod val="20000"/>
                        <a:lumOff val="80000"/>
                      </a:schemeClr>
                    </a:solidFill>
                    <a:prstDash val="solid"/>
                    <a:round/>
                    <a:headEnd type="none" w="med" len="med"/>
                    <a:tailEnd type="none" w="med" len="med"/>
                  </a:ln>
                  <a:effectLst/>
                </p:spPr>
              </p:cxnSp>
              <p:cxnSp>
                <p:nvCxnSpPr>
                  <p:cNvPr id="372" name="Straight Connector 371"/>
                  <p:cNvCxnSpPr/>
                  <p:nvPr/>
                </p:nvCxnSpPr>
                <p:spPr bwMode="auto">
                  <a:xfrm>
                    <a:off x="1820562" y="1886132"/>
                    <a:ext cx="448962" cy="0"/>
                  </a:xfrm>
                  <a:prstGeom prst="line">
                    <a:avLst/>
                  </a:prstGeom>
                  <a:solidFill>
                    <a:schemeClr val="accent1"/>
                  </a:solidFill>
                  <a:ln w="6350" cap="flat" cmpd="sng" algn="ctr">
                    <a:solidFill>
                      <a:schemeClr val="accent3">
                        <a:lumMod val="20000"/>
                        <a:lumOff val="80000"/>
                      </a:schemeClr>
                    </a:solidFill>
                    <a:prstDash val="solid"/>
                    <a:round/>
                    <a:headEnd type="none" w="med" len="med"/>
                    <a:tailEnd type="none" w="med" len="med"/>
                  </a:ln>
                  <a:effectLst/>
                </p:spPr>
              </p:cxnSp>
              <p:cxnSp>
                <p:nvCxnSpPr>
                  <p:cNvPr id="373" name="Straight Connector 372"/>
                  <p:cNvCxnSpPr/>
                  <p:nvPr/>
                </p:nvCxnSpPr>
                <p:spPr bwMode="auto">
                  <a:xfrm>
                    <a:off x="1820562" y="1956487"/>
                    <a:ext cx="448962" cy="0"/>
                  </a:xfrm>
                  <a:prstGeom prst="line">
                    <a:avLst/>
                  </a:prstGeom>
                  <a:solidFill>
                    <a:schemeClr val="accent1"/>
                  </a:solidFill>
                  <a:ln w="6350" cap="flat" cmpd="sng" algn="ctr">
                    <a:solidFill>
                      <a:schemeClr val="accent3">
                        <a:lumMod val="20000"/>
                        <a:lumOff val="80000"/>
                      </a:schemeClr>
                    </a:solidFill>
                    <a:prstDash val="solid"/>
                    <a:round/>
                    <a:headEnd type="none" w="med" len="med"/>
                    <a:tailEnd type="none" w="med" len="med"/>
                  </a:ln>
                  <a:effectLst/>
                </p:spPr>
              </p:cxnSp>
            </p:grpSp>
            <p:cxnSp>
              <p:nvCxnSpPr>
                <p:cNvPr id="364" name="Straight Connector 363"/>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65" name="Straight Connector 364"/>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66" name="Straight Connector 365"/>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67" name="Straight Connector 366"/>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360" name="TextBox 359"/>
            <p:cNvSpPr txBox="1"/>
            <p:nvPr/>
          </p:nvSpPr>
          <p:spPr>
            <a:xfrm>
              <a:off x="1735907" y="2944992"/>
              <a:ext cx="440075" cy="346249"/>
            </a:xfrm>
            <a:prstGeom prst="rect">
              <a:avLst/>
            </a:prstGeom>
            <a:solidFill>
              <a:schemeClr val="accent6">
                <a:lumMod val="20000"/>
                <a:lumOff val="80000"/>
              </a:schemeClr>
            </a:solidFill>
            <a:ln>
              <a:solidFill>
                <a:schemeClr val="accent6">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60000"/>
                      <a:lumOff val="40000"/>
                    </a:schemeClr>
                  </a:solidFill>
                </a:rPr>
                <a:t>0.7</a:t>
              </a:r>
            </a:p>
          </p:txBody>
        </p:sp>
      </p:grpSp>
      <p:grpSp>
        <p:nvGrpSpPr>
          <p:cNvPr id="376" name="Group 375"/>
          <p:cNvGrpSpPr/>
          <p:nvPr/>
        </p:nvGrpSpPr>
        <p:grpSpPr>
          <a:xfrm>
            <a:off x="9011813" y="1194456"/>
            <a:ext cx="586767" cy="1309512"/>
            <a:chOff x="504793" y="2548983"/>
            <a:chExt cx="440075" cy="982134"/>
          </a:xfrm>
        </p:grpSpPr>
        <p:grpSp>
          <p:nvGrpSpPr>
            <p:cNvPr id="377" name="Group 376"/>
            <p:cNvGrpSpPr/>
            <p:nvPr/>
          </p:nvGrpSpPr>
          <p:grpSpPr>
            <a:xfrm>
              <a:off x="504793" y="2548983"/>
              <a:ext cx="440075" cy="982134"/>
              <a:chOff x="504793" y="2548983"/>
              <a:chExt cx="440075" cy="982134"/>
            </a:xfrm>
          </p:grpSpPr>
          <p:grpSp>
            <p:nvGrpSpPr>
              <p:cNvPr id="379" name="Group 378"/>
              <p:cNvGrpSpPr/>
              <p:nvPr/>
            </p:nvGrpSpPr>
            <p:grpSpPr>
              <a:xfrm>
                <a:off x="587671" y="2548983"/>
                <a:ext cx="274320" cy="982134"/>
                <a:chOff x="2692399" y="2184397"/>
                <a:chExt cx="274320" cy="982134"/>
              </a:xfrm>
            </p:grpSpPr>
            <p:sp>
              <p:nvSpPr>
                <p:cNvPr id="381" name="Oval 380"/>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82" name="Rectangle 381"/>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380" name="TextBox 379"/>
              <p:cNvSpPr txBox="1"/>
              <p:nvPr/>
            </p:nvSpPr>
            <p:spPr>
              <a:xfrm>
                <a:off x="504793" y="3025115"/>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grpSp>
        <p:pic>
          <p:nvPicPr>
            <p:cNvPr id="378" name="Picture 377"/>
            <p:cNvPicPr>
              <a:picLocks noChangeAspect="1"/>
            </p:cNvPicPr>
            <p:nvPr/>
          </p:nvPicPr>
          <p:blipFill>
            <a:blip r:embed="rId6">
              <a:duotone>
                <a:schemeClr val="accent3">
                  <a:shade val="45000"/>
                  <a:satMod val="135000"/>
                </a:schemeClr>
                <a:prstClr val="white"/>
              </a:duotone>
            </a:blip>
            <a:stretch>
              <a:fillRect/>
            </a:stretch>
          </p:blipFill>
          <p:spPr>
            <a:xfrm flipH="1">
              <a:off x="559622" y="2646386"/>
              <a:ext cx="311724" cy="140065"/>
            </a:xfrm>
            <a:prstGeom prst="rect">
              <a:avLst/>
            </a:prstGeom>
          </p:spPr>
        </p:pic>
      </p:grpSp>
      <p:grpSp>
        <p:nvGrpSpPr>
          <p:cNvPr id="384" name="Group 383"/>
          <p:cNvGrpSpPr/>
          <p:nvPr/>
        </p:nvGrpSpPr>
        <p:grpSpPr>
          <a:xfrm>
            <a:off x="10432097" y="1194456"/>
            <a:ext cx="365760" cy="1309512"/>
            <a:chOff x="2692399" y="2184397"/>
            <a:chExt cx="274320" cy="982134"/>
          </a:xfrm>
        </p:grpSpPr>
        <p:sp>
          <p:nvSpPr>
            <p:cNvPr id="398" name="Oval 397"/>
            <p:cNvSpPr/>
            <p:nvPr/>
          </p:nvSpPr>
          <p:spPr bwMode="auto">
            <a:xfrm>
              <a:off x="2692399" y="2184397"/>
              <a:ext cx="274320" cy="274320"/>
            </a:xfrm>
            <a:prstGeom prst="ellipse">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99" name="Rectangle 398"/>
            <p:cNvSpPr/>
            <p:nvPr/>
          </p:nvSpPr>
          <p:spPr bwMode="auto">
            <a:xfrm>
              <a:off x="2711026" y="2539997"/>
              <a:ext cx="237067" cy="626534"/>
            </a:xfrm>
            <a:prstGeom prst="rect">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392" name="Oval 391"/>
          <p:cNvSpPr/>
          <p:nvPr/>
        </p:nvSpPr>
        <p:spPr bwMode="auto">
          <a:xfrm>
            <a:off x="10509998" y="1360166"/>
            <a:ext cx="218660" cy="137719"/>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93" name="Rectangle 392"/>
          <p:cNvSpPr/>
          <p:nvPr/>
        </p:nvSpPr>
        <p:spPr bwMode="auto">
          <a:xfrm>
            <a:off x="10698088" y="1360166"/>
            <a:ext cx="43299" cy="137719"/>
          </a:xfrm>
          <a:prstGeom prst="rect">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94" name="Rectangle 393"/>
          <p:cNvSpPr/>
          <p:nvPr/>
        </p:nvSpPr>
        <p:spPr bwMode="auto">
          <a:xfrm>
            <a:off x="10496368" y="1362762"/>
            <a:ext cx="43299" cy="137719"/>
          </a:xfrm>
          <a:prstGeom prst="rect">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395" name="Straight Connector 394"/>
          <p:cNvCxnSpPr/>
          <p:nvPr/>
        </p:nvCxnSpPr>
        <p:spPr bwMode="auto">
          <a:xfrm>
            <a:off x="10565606" y="1406149"/>
            <a:ext cx="102732" cy="0"/>
          </a:xfrm>
          <a:prstGeom prst="line">
            <a:avLst/>
          </a:prstGeom>
          <a:solidFill>
            <a:schemeClr val="accent1"/>
          </a:solidFill>
          <a:ln w="6350" cap="flat" cmpd="sng" algn="ctr">
            <a:solidFill>
              <a:schemeClr val="accent3">
                <a:lumMod val="20000"/>
                <a:lumOff val="80000"/>
              </a:schemeClr>
            </a:solidFill>
            <a:prstDash val="solid"/>
            <a:round/>
            <a:headEnd type="none" w="med" len="med"/>
            <a:tailEnd type="none" w="med" len="med"/>
          </a:ln>
          <a:effectLst/>
        </p:spPr>
      </p:cxnSp>
      <p:cxnSp>
        <p:nvCxnSpPr>
          <p:cNvPr id="396" name="Straight Connector 395"/>
          <p:cNvCxnSpPr/>
          <p:nvPr/>
        </p:nvCxnSpPr>
        <p:spPr bwMode="auto">
          <a:xfrm>
            <a:off x="10565606" y="1429025"/>
            <a:ext cx="102732" cy="0"/>
          </a:xfrm>
          <a:prstGeom prst="line">
            <a:avLst/>
          </a:prstGeom>
          <a:solidFill>
            <a:schemeClr val="accent1"/>
          </a:solidFill>
          <a:ln w="6350" cap="flat" cmpd="sng" algn="ctr">
            <a:solidFill>
              <a:schemeClr val="accent3">
                <a:lumMod val="20000"/>
                <a:lumOff val="80000"/>
              </a:schemeClr>
            </a:solidFill>
            <a:prstDash val="solid"/>
            <a:round/>
            <a:headEnd type="none" w="med" len="med"/>
            <a:tailEnd type="none" w="med" len="med"/>
          </a:ln>
          <a:effectLst/>
        </p:spPr>
      </p:cxnSp>
      <p:cxnSp>
        <p:nvCxnSpPr>
          <p:cNvPr id="397" name="Straight Connector 396"/>
          <p:cNvCxnSpPr/>
          <p:nvPr/>
        </p:nvCxnSpPr>
        <p:spPr bwMode="auto">
          <a:xfrm>
            <a:off x="10565606" y="1453569"/>
            <a:ext cx="102732" cy="0"/>
          </a:xfrm>
          <a:prstGeom prst="line">
            <a:avLst/>
          </a:prstGeom>
          <a:solidFill>
            <a:schemeClr val="accent1"/>
          </a:solidFill>
          <a:ln w="6350" cap="flat" cmpd="sng" algn="ctr">
            <a:solidFill>
              <a:schemeClr val="accent3">
                <a:lumMod val="20000"/>
                <a:lumOff val="80000"/>
              </a:schemeClr>
            </a:solidFill>
            <a:prstDash val="solid"/>
            <a:round/>
            <a:headEnd type="none" w="med" len="med"/>
            <a:tailEnd type="none" w="med" len="med"/>
          </a:ln>
          <a:effectLst/>
        </p:spPr>
      </p:cxnSp>
      <p:cxnSp>
        <p:nvCxnSpPr>
          <p:cNvPr id="386" name="Straight Connector 385"/>
          <p:cNvCxnSpPr/>
          <p:nvPr/>
        </p:nvCxnSpPr>
        <p:spPr bwMode="auto">
          <a:xfrm flipV="1">
            <a:off x="10681555" y="1360165"/>
            <a:ext cx="116303" cy="2299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87" name="Picture 386"/>
          <p:cNvPicPr>
            <a:picLocks noChangeAspect="1"/>
          </p:cNvPicPr>
          <p:nvPr/>
        </p:nvPicPr>
        <p:blipFill>
          <a:blip r:embed="rId3">
            <a:lum bright="70000" contrast="-70000"/>
          </a:blip>
          <a:stretch>
            <a:fillRect/>
          </a:stretch>
        </p:blipFill>
        <p:spPr>
          <a:xfrm>
            <a:off x="10671790" y="1327755"/>
            <a:ext cx="265975" cy="265975"/>
          </a:xfrm>
          <a:prstGeom prst="rect">
            <a:avLst/>
          </a:prstGeom>
        </p:spPr>
      </p:pic>
      <p:cxnSp>
        <p:nvCxnSpPr>
          <p:cNvPr id="388" name="Straight Connector 387"/>
          <p:cNvCxnSpPr/>
          <p:nvPr/>
        </p:nvCxnSpPr>
        <p:spPr bwMode="auto">
          <a:xfrm flipV="1">
            <a:off x="10686267" y="1381636"/>
            <a:ext cx="111591" cy="954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89" name="Straight Connector 388"/>
          <p:cNvCxnSpPr/>
          <p:nvPr/>
        </p:nvCxnSpPr>
        <p:spPr bwMode="auto">
          <a:xfrm flipH="1" flipV="1">
            <a:off x="10432098" y="1349103"/>
            <a:ext cx="120092" cy="3253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90" name="Straight Connector 389"/>
          <p:cNvCxnSpPr/>
          <p:nvPr/>
        </p:nvCxnSpPr>
        <p:spPr bwMode="auto">
          <a:xfrm flipH="1" flipV="1">
            <a:off x="10432098" y="1381637"/>
            <a:ext cx="121977" cy="9390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91" name="TextBox 390"/>
          <p:cNvSpPr txBox="1"/>
          <p:nvPr/>
        </p:nvSpPr>
        <p:spPr>
          <a:xfrm>
            <a:off x="10318274" y="1814399"/>
            <a:ext cx="586767" cy="461665"/>
          </a:xfrm>
          <a:prstGeom prst="rect">
            <a:avLst/>
          </a:prstGeom>
          <a:solidFill>
            <a:schemeClr val="accent6">
              <a:lumMod val="20000"/>
              <a:lumOff val="80000"/>
            </a:schemeClr>
          </a:solidFill>
          <a:ln>
            <a:solidFill>
              <a:schemeClr val="accent6">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40000"/>
                    <a:lumOff val="60000"/>
                  </a:schemeClr>
                </a:solidFill>
              </a:rPr>
              <a:t>0.9</a:t>
            </a:r>
          </a:p>
        </p:txBody>
      </p:sp>
      <p:grpSp>
        <p:nvGrpSpPr>
          <p:cNvPr id="400" name="Group 399"/>
          <p:cNvGrpSpPr/>
          <p:nvPr/>
        </p:nvGrpSpPr>
        <p:grpSpPr>
          <a:xfrm>
            <a:off x="1303644" y="3170581"/>
            <a:ext cx="572593" cy="1309512"/>
            <a:chOff x="6123576" y="2289538"/>
            <a:chExt cx="429445" cy="982134"/>
          </a:xfrm>
        </p:grpSpPr>
        <p:grpSp>
          <p:nvGrpSpPr>
            <p:cNvPr id="401" name="Group 400"/>
            <p:cNvGrpSpPr/>
            <p:nvPr/>
          </p:nvGrpSpPr>
          <p:grpSpPr>
            <a:xfrm>
              <a:off x="6187190" y="2289538"/>
              <a:ext cx="274320" cy="982134"/>
              <a:chOff x="2692399" y="2184397"/>
              <a:chExt cx="274320" cy="982134"/>
            </a:xfrm>
            <a:solidFill>
              <a:schemeClr val="accent4"/>
            </a:solidFill>
          </p:grpSpPr>
          <p:sp>
            <p:nvSpPr>
              <p:cNvPr id="406" name="Oval 405"/>
              <p:cNvSpPr/>
              <p:nvPr/>
            </p:nvSpPr>
            <p:spPr bwMode="auto">
              <a:xfrm>
                <a:off x="2692399" y="2184397"/>
                <a:ext cx="274320" cy="274320"/>
              </a:xfrm>
              <a:prstGeom prst="ellipse">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07" name="Rectangle 406"/>
              <p:cNvSpPr/>
              <p:nvPr/>
            </p:nvSpPr>
            <p:spPr bwMode="auto">
              <a:xfrm>
                <a:off x="2711026" y="2539997"/>
                <a:ext cx="237067" cy="626534"/>
              </a:xfrm>
              <a:prstGeom prst="rect">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402" name="Lightning Bolt 401"/>
            <p:cNvSpPr/>
            <p:nvPr/>
          </p:nvSpPr>
          <p:spPr bwMode="auto">
            <a:xfrm>
              <a:off x="6297928" y="2322183"/>
              <a:ext cx="57556" cy="81810"/>
            </a:xfrm>
            <a:prstGeom prst="lightningBolt">
              <a:avLst/>
            </a:prstGeom>
            <a:solidFill>
              <a:schemeClr val="accent3">
                <a:lumMod val="20000"/>
                <a:lumOff val="80000"/>
              </a:schemeClr>
            </a:solidFill>
            <a:ln w="12700" cap="flat" cmpd="sng" algn="ctr">
              <a:solidFill>
                <a:schemeClr val="accent3">
                  <a:lumMod val="20000"/>
                  <a:lumOff val="80000"/>
                </a:schemeClr>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03" name="TextBox 402"/>
            <p:cNvSpPr txBox="1"/>
            <p:nvPr/>
          </p:nvSpPr>
          <p:spPr>
            <a:xfrm>
              <a:off x="6123576" y="2790693"/>
              <a:ext cx="429445" cy="346249"/>
            </a:xfrm>
            <a:prstGeom prst="rect">
              <a:avLst/>
            </a:prstGeom>
            <a:solidFill>
              <a:schemeClr val="accent6">
                <a:lumMod val="20000"/>
                <a:lumOff val="80000"/>
              </a:schemeClr>
            </a:solidFill>
            <a:ln>
              <a:solidFill>
                <a:schemeClr val="accent6">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2400" dirty="0">
                  <a:solidFill>
                    <a:schemeClr val="accent6">
                      <a:lumMod val="60000"/>
                      <a:lumOff val="40000"/>
                    </a:schemeClr>
                  </a:solidFill>
                </a:rPr>
                <a:t>0.1</a:t>
              </a:r>
            </a:p>
          </p:txBody>
        </p:sp>
        <p:sp>
          <p:nvSpPr>
            <p:cNvPr id="404" name="Oval 403"/>
            <p:cNvSpPr/>
            <p:nvPr/>
          </p:nvSpPr>
          <p:spPr bwMode="auto">
            <a:xfrm>
              <a:off x="6341991" y="2385857"/>
              <a:ext cx="91440" cy="91440"/>
            </a:xfrm>
            <a:prstGeom prst="ellipse">
              <a:avLst/>
            </a:prstGeom>
            <a:noFill/>
            <a:ln w="12700" cap="flat" cmpd="sng" algn="ctr">
              <a:solidFill>
                <a:schemeClr val="accent3">
                  <a:lumMod val="20000"/>
                  <a:lumOff val="80000"/>
                </a:schemeClr>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05" name="Oval 404"/>
            <p:cNvSpPr/>
            <p:nvPr/>
          </p:nvSpPr>
          <p:spPr bwMode="auto">
            <a:xfrm>
              <a:off x="6224679" y="2385857"/>
              <a:ext cx="91440" cy="91440"/>
            </a:xfrm>
            <a:prstGeom prst="ellipse">
              <a:avLst/>
            </a:prstGeom>
            <a:noFill/>
            <a:ln w="12700" cap="flat" cmpd="sng" algn="ctr">
              <a:solidFill>
                <a:schemeClr val="accent3">
                  <a:lumMod val="20000"/>
                  <a:lumOff val="80000"/>
                </a:schemeClr>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408" name="Group 407"/>
          <p:cNvGrpSpPr/>
          <p:nvPr/>
        </p:nvGrpSpPr>
        <p:grpSpPr>
          <a:xfrm>
            <a:off x="2602055" y="3170581"/>
            <a:ext cx="586767" cy="1309512"/>
            <a:chOff x="6493470" y="3205812"/>
            <a:chExt cx="440075" cy="982134"/>
          </a:xfrm>
        </p:grpSpPr>
        <p:grpSp>
          <p:nvGrpSpPr>
            <p:cNvPr id="409" name="Group 408"/>
            <p:cNvGrpSpPr/>
            <p:nvPr/>
          </p:nvGrpSpPr>
          <p:grpSpPr>
            <a:xfrm>
              <a:off x="6493470" y="3205812"/>
              <a:ext cx="440075" cy="982134"/>
              <a:chOff x="6493470" y="3205812"/>
              <a:chExt cx="440075" cy="982134"/>
            </a:xfrm>
          </p:grpSpPr>
          <p:grpSp>
            <p:nvGrpSpPr>
              <p:cNvPr id="413" name="Group 412"/>
              <p:cNvGrpSpPr/>
              <p:nvPr/>
            </p:nvGrpSpPr>
            <p:grpSpPr>
              <a:xfrm>
                <a:off x="6552961" y="3205812"/>
                <a:ext cx="274320" cy="982134"/>
                <a:chOff x="2692399" y="2184397"/>
                <a:chExt cx="274320" cy="982134"/>
              </a:xfrm>
              <a:solidFill>
                <a:schemeClr val="accent4"/>
              </a:solidFill>
            </p:grpSpPr>
            <p:sp>
              <p:nvSpPr>
                <p:cNvPr id="415" name="Oval 414"/>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16" name="Rectangle 415"/>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414" name="TextBox 413"/>
              <p:cNvSpPr txBox="1"/>
              <p:nvPr/>
            </p:nvSpPr>
            <p:spPr>
              <a:xfrm>
                <a:off x="6493470" y="3670227"/>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grpSp>
        <p:pic>
          <p:nvPicPr>
            <p:cNvPr id="410" name="Picture 409"/>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a:ln>
              <a:noFill/>
            </a:ln>
          </p:spPr>
        </p:pic>
        <p:sp>
          <p:nvSpPr>
            <p:cNvPr id="411" name="Rounded Rectangle 410"/>
            <p:cNvSpPr/>
            <p:nvPr/>
          </p:nvSpPr>
          <p:spPr bwMode="auto">
            <a:xfrm>
              <a:off x="6698589" y="3241160"/>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12" name="Rounded Rectangle 411"/>
            <p:cNvSpPr/>
            <p:nvPr/>
          </p:nvSpPr>
          <p:spPr bwMode="auto">
            <a:xfrm>
              <a:off x="6576470" y="3241160"/>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417" name="Group 416"/>
          <p:cNvGrpSpPr/>
          <p:nvPr/>
        </p:nvGrpSpPr>
        <p:grpSpPr>
          <a:xfrm>
            <a:off x="3793105" y="3080378"/>
            <a:ext cx="613177" cy="1399714"/>
            <a:chOff x="6966521" y="2595951"/>
            <a:chExt cx="459883" cy="1049786"/>
          </a:xfrm>
        </p:grpSpPr>
        <p:grpSp>
          <p:nvGrpSpPr>
            <p:cNvPr id="418" name="Group 417"/>
            <p:cNvGrpSpPr/>
            <p:nvPr/>
          </p:nvGrpSpPr>
          <p:grpSpPr>
            <a:xfrm>
              <a:off x="6986329" y="2663603"/>
              <a:ext cx="440075" cy="982134"/>
              <a:chOff x="6986329" y="2663603"/>
              <a:chExt cx="440075" cy="982134"/>
            </a:xfrm>
          </p:grpSpPr>
          <p:grpSp>
            <p:nvGrpSpPr>
              <p:cNvPr id="420" name="Group 419"/>
              <p:cNvGrpSpPr/>
              <p:nvPr/>
            </p:nvGrpSpPr>
            <p:grpSpPr>
              <a:xfrm>
                <a:off x="7070554" y="2663603"/>
                <a:ext cx="274320" cy="982134"/>
                <a:chOff x="2692399" y="2184397"/>
                <a:chExt cx="274320" cy="982134"/>
              </a:xfrm>
              <a:solidFill>
                <a:schemeClr val="accent4"/>
              </a:solidFill>
            </p:grpSpPr>
            <p:sp>
              <p:nvSpPr>
                <p:cNvPr id="422" name="Oval 421"/>
                <p:cNvSpPr/>
                <p:nvPr/>
              </p:nvSpPr>
              <p:spPr bwMode="auto">
                <a:xfrm>
                  <a:off x="2692399" y="2184397"/>
                  <a:ext cx="274320" cy="274320"/>
                </a:xfrm>
                <a:prstGeom prst="ellipse">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23" name="Rectangle 422"/>
                <p:cNvSpPr/>
                <p:nvPr/>
              </p:nvSpPr>
              <p:spPr bwMode="auto">
                <a:xfrm>
                  <a:off x="2711026" y="2539997"/>
                  <a:ext cx="237067" cy="626534"/>
                </a:xfrm>
                <a:prstGeom prst="rect">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421" name="TextBox 420"/>
              <p:cNvSpPr txBox="1"/>
              <p:nvPr/>
            </p:nvSpPr>
            <p:spPr>
              <a:xfrm>
                <a:off x="6986329" y="3160744"/>
                <a:ext cx="440075" cy="346249"/>
              </a:xfrm>
              <a:prstGeom prst="rect">
                <a:avLst/>
              </a:prstGeom>
              <a:solidFill>
                <a:schemeClr val="accent6">
                  <a:lumMod val="20000"/>
                  <a:lumOff val="80000"/>
                </a:schemeClr>
              </a:solidFill>
              <a:ln>
                <a:solidFill>
                  <a:schemeClr val="accent6">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a:solidFill>
                      <a:schemeClr val="accent6">
                        <a:lumMod val="60000"/>
                        <a:lumOff val="40000"/>
                      </a:schemeClr>
                    </a:solidFill>
                  </a:rPr>
                  <a:t>0.2</a:t>
                </a:r>
                <a:endParaRPr lang="en-US" sz="2400" dirty="0">
                  <a:solidFill>
                    <a:schemeClr val="accent6">
                      <a:lumMod val="60000"/>
                      <a:lumOff val="40000"/>
                    </a:schemeClr>
                  </a:solidFill>
                </a:endParaRPr>
              </a:p>
            </p:txBody>
          </p:sp>
        </p:grpSp>
        <p:pic>
          <p:nvPicPr>
            <p:cNvPr id="419" name="Picture 418"/>
            <p:cNvPicPr>
              <a:picLocks noChangeAspect="1"/>
            </p:cNvPicPr>
            <p:nvPr/>
          </p:nvPicPr>
          <p:blipFill>
            <a:blip r:embed="rId7">
              <a:lum bright="70000" contrast="-70000"/>
            </a:blip>
            <a:stretch>
              <a:fillRect/>
            </a:stretch>
          </p:blipFill>
          <p:spPr>
            <a:xfrm>
              <a:off x="6966521" y="2595951"/>
              <a:ext cx="425507" cy="356238"/>
            </a:xfrm>
            <a:prstGeom prst="rect">
              <a:avLst/>
            </a:prstGeom>
          </p:spPr>
        </p:pic>
      </p:grpSp>
      <p:grpSp>
        <p:nvGrpSpPr>
          <p:cNvPr id="424" name="Group 423"/>
          <p:cNvGrpSpPr/>
          <p:nvPr/>
        </p:nvGrpSpPr>
        <p:grpSpPr>
          <a:xfrm>
            <a:off x="5131249" y="3170582"/>
            <a:ext cx="592275" cy="1309512"/>
            <a:chOff x="7105323" y="1332018"/>
            <a:chExt cx="444206" cy="982134"/>
          </a:xfrm>
        </p:grpSpPr>
        <p:grpSp>
          <p:nvGrpSpPr>
            <p:cNvPr id="425" name="Group 424"/>
            <p:cNvGrpSpPr/>
            <p:nvPr/>
          </p:nvGrpSpPr>
          <p:grpSpPr>
            <a:xfrm>
              <a:off x="7175129" y="1332018"/>
              <a:ext cx="374400" cy="982134"/>
              <a:chOff x="587671" y="2548983"/>
              <a:chExt cx="374400" cy="982134"/>
            </a:xfrm>
          </p:grpSpPr>
          <p:grpSp>
            <p:nvGrpSpPr>
              <p:cNvPr id="427" name="Group 426"/>
              <p:cNvGrpSpPr/>
              <p:nvPr/>
            </p:nvGrpSpPr>
            <p:grpSpPr>
              <a:xfrm>
                <a:off x="587671" y="2548983"/>
                <a:ext cx="274320" cy="982134"/>
                <a:chOff x="2692399" y="2184397"/>
                <a:chExt cx="274320" cy="982134"/>
              </a:xfrm>
            </p:grpSpPr>
            <p:sp>
              <p:nvSpPr>
                <p:cNvPr id="431" name="Oval 430"/>
                <p:cNvSpPr/>
                <p:nvPr/>
              </p:nvSpPr>
              <p:spPr bwMode="auto">
                <a:xfrm>
                  <a:off x="2692399" y="2184397"/>
                  <a:ext cx="274320" cy="274320"/>
                </a:xfrm>
                <a:prstGeom prst="ellipse">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32" name="Rectangle 431"/>
                <p:cNvSpPr/>
                <p:nvPr/>
              </p:nvSpPr>
              <p:spPr bwMode="auto">
                <a:xfrm>
                  <a:off x="2711026" y="2539997"/>
                  <a:ext cx="237067" cy="626534"/>
                </a:xfrm>
                <a:prstGeom prst="rect">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428" name="Picture 427"/>
              <p:cNvPicPr>
                <a:picLocks noChangeAspect="1"/>
              </p:cNvPicPr>
              <p:nvPr/>
            </p:nvPicPr>
            <p:blipFill>
              <a:blip r:embed="rId3">
                <a:lum bright="70000" contrast="-70000"/>
              </a:blip>
              <a:stretch>
                <a:fillRect/>
              </a:stretch>
            </p:blipFill>
            <p:spPr>
              <a:xfrm>
                <a:off x="762590" y="2650430"/>
                <a:ext cx="199481" cy="199481"/>
              </a:xfrm>
              <a:prstGeom prst="rect">
                <a:avLst/>
              </a:prstGeom>
            </p:spPr>
          </p:pic>
          <p:sp>
            <p:nvSpPr>
              <p:cNvPr id="429" name="Rounded Rectangle 428"/>
              <p:cNvSpPr/>
              <p:nvPr/>
            </p:nvSpPr>
            <p:spPr bwMode="auto">
              <a:xfrm>
                <a:off x="741028" y="2633271"/>
                <a:ext cx="98700" cy="61674"/>
              </a:xfrm>
              <a:prstGeom prst="roundRect">
                <a:avLst/>
              </a:prstGeom>
              <a:noFill/>
              <a:ln w="12700" cap="flat" cmpd="sng" algn="ctr">
                <a:solidFill>
                  <a:schemeClr val="accent3">
                    <a:lumMod val="20000"/>
                    <a:lumOff val="80000"/>
                  </a:schemeClr>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30" name="Rounded Rectangle 429"/>
              <p:cNvSpPr/>
              <p:nvPr/>
            </p:nvSpPr>
            <p:spPr bwMode="auto">
              <a:xfrm>
                <a:off x="618909" y="2633271"/>
                <a:ext cx="98700" cy="61674"/>
              </a:xfrm>
              <a:prstGeom prst="roundRect">
                <a:avLst/>
              </a:prstGeom>
              <a:noFill/>
              <a:ln w="12700" cap="flat" cmpd="sng" algn="ctr">
                <a:solidFill>
                  <a:schemeClr val="accent3">
                    <a:lumMod val="20000"/>
                    <a:lumOff val="80000"/>
                  </a:schemeClr>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426" name="TextBox 425"/>
            <p:cNvSpPr txBox="1"/>
            <p:nvPr/>
          </p:nvSpPr>
          <p:spPr>
            <a:xfrm>
              <a:off x="7105323" y="1815606"/>
              <a:ext cx="440075" cy="346249"/>
            </a:xfrm>
            <a:prstGeom prst="rect">
              <a:avLst/>
            </a:prstGeom>
            <a:solidFill>
              <a:schemeClr val="accent6">
                <a:lumMod val="20000"/>
                <a:lumOff val="80000"/>
              </a:schemeClr>
            </a:solidFill>
            <a:ln>
              <a:solidFill>
                <a:schemeClr val="accent6">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40000"/>
                      <a:lumOff val="60000"/>
                    </a:schemeClr>
                  </a:solidFill>
                </a:rPr>
                <a:t>0.3</a:t>
              </a:r>
            </a:p>
          </p:txBody>
        </p:sp>
      </p:grpSp>
      <p:grpSp>
        <p:nvGrpSpPr>
          <p:cNvPr id="433" name="Group 432"/>
          <p:cNvGrpSpPr/>
          <p:nvPr/>
        </p:nvGrpSpPr>
        <p:grpSpPr>
          <a:xfrm>
            <a:off x="6474763" y="3111781"/>
            <a:ext cx="586767" cy="1368312"/>
            <a:chOff x="5275665" y="1375098"/>
            <a:chExt cx="440075" cy="1026234"/>
          </a:xfrm>
        </p:grpSpPr>
        <p:grpSp>
          <p:nvGrpSpPr>
            <p:cNvPr id="434" name="Group 433"/>
            <p:cNvGrpSpPr/>
            <p:nvPr/>
          </p:nvGrpSpPr>
          <p:grpSpPr>
            <a:xfrm>
              <a:off x="5305142" y="1375098"/>
              <a:ext cx="353568" cy="1026234"/>
              <a:chOff x="1414123" y="1571676"/>
              <a:chExt cx="353568" cy="1026234"/>
            </a:xfrm>
          </p:grpSpPr>
          <p:grpSp>
            <p:nvGrpSpPr>
              <p:cNvPr id="436" name="Group 435"/>
              <p:cNvGrpSpPr/>
              <p:nvPr/>
            </p:nvGrpSpPr>
            <p:grpSpPr>
              <a:xfrm>
                <a:off x="1446433" y="1615776"/>
                <a:ext cx="274320" cy="982134"/>
                <a:chOff x="2692399" y="2184397"/>
                <a:chExt cx="274320" cy="982134"/>
              </a:xfrm>
            </p:grpSpPr>
            <p:sp>
              <p:nvSpPr>
                <p:cNvPr id="441" name="Oval 440"/>
                <p:cNvSpPr/>
                <p:nvPr/>
              </p:nvSpPr>
              <p:spPr bwMode="auto">
                <a:xfrm>
                  <a:off x="2692399" y="2184397"/>
                  <a:ext cx="274320" cy="274320"/>
                </a:xfrm>
                <a:prstGeom prst="ellipse">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42" name="Rectangle 441"/>
                <p:cNvSpPr/>
                <p:nvPr/>
              </p:nvSpPr>
              <p:spPr bwMode="auto">
                <a:xfrm>
                  <a:off x="2711026" y="2539997"/>
                  <a:ext cx="237067" cy="626534"/>
                </a:xfrm>
                <a:prstGeom prst="rect">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437" name="Teardrop 436"/>
              <p:cNvSpPr/>
              <p:nvPr/>
            </p:nvSpPr>
            <p:spPr bwMode="auto">
              <a:xfrm>
                <a:off x="1414123" y="1571676"/>
                <a:ext cx="175524" cy="127198"/>
              </a:xfrm>
              <a:prstGeom prst="teardrop">
                <a:avLst>
                  <a:gd name="adj" fmla="val 89157"/>
                </a:avLst>
              </a:prstGeom>
              <a:solidFill>
                <a:schemeClr val="bg2">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38" name="Teardrop 437"/>
              <p:cNvSpPr/>
              <p:nvPr/>
            </p:nvSpPr>
            <p:spPr bwMode="auto">
              <a:xfrm rot="16200000">
                <a:off x="1601742" y="1532925"/>
                <a:ext cx="127198" cy="204700"/>
              </a:xfrm>
              <a:prstGeom prst="teardrop">
                <a:avLst>
                  <a:gd name="adj" fmla="val 89157"/>
                </a:avLst>
              </a:prstGeom>
              <a:solidFill>
                <a:schemeClr val="bg2">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39" name="Rounded Rectangle 438"/>
              <p:cNvSpPr/>
              <p:nvPr/>
            </p:nvSpPr>
            <p:spPr bwMode="auto">
              <a:xfrm>
                <a:off x="1597000" y="1703314"/>
                <a:ext cx="98700" cy="61674"/>
              </a:xfrm>
              <a:prstGeom prst="roundRect">
                <a:avLst/>
              </a:prstGeom>
              <a:noFill/>
              <a:ln w="12700" cap="flat" cmpd="sng" algn="ctr">
                <a:solidFill>
                  <a:schemeClr val="accent3">
                    <a:lumMod val="20000"/>
                    <a:lumOff val="80000"/>
                  </a:schemeClr>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40" name="Rounded Rectangle 439"/>
              <p:cNvSpPr/>
              <p:nvPr/>
            </p:nvSpPr>
            <p:spPr bwMode="auto">
              <a:xfrm>
                <a:off x="1474881" y="1703314"/>
                <a:ext cx="98700" cy="61674"/>
              </a:xfrm>
              <a:prstGeom prst="roundRect">
                <a:avLst/>
              </a:prstGeom>
              <a:noFill/>
              <a:ln w="12700" cap="flat" cmpd="sng" algn="ctr">
                <a:solidFill>
                  <a:schemeClr val="accent3">
                    <a:lumMod val="20000"/>
                    <a:lumOff val="80000"/>
                  </a:schemeClr>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435" name="TextBox 434"/>
            <p:cNvSpPr txBox="1"/>
            <p:nvPr/>
          </p:nvSpPr>
          <p:spPr>
            <a:xfrm>
              <a:off x="5275665" y="1920693"/>
              <a:ext cx="440075" cy="346249"/>
            </a:xfrm>
            <a:prstGeom prst="rect">
              <a:avLst/>
            </a:prstGeom>
            <a:solidFill>
              <a:schemeClr val="accent6">
                <a:lumMod val="20000"/>
                <a:lumOff val="80000"/>
              </a:schemeClr>
            </a:solidFill>
            <a:ln>
              <a:solidFill>
                <a:schemeClr val="accent6">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60000"/>
                      <a:lumOff val="40000"/>
                    </a:schemeClr>
                  </a:solidFill>
                </a:rPr>
                <a:t>0.6</a:t>
              </a:r>
            </a:p>
          </p:txBody>
        </p:sp>
      </p:grpSp>
      <p:grpSp>
        <p:nvGrpSpPr>
          <p:cNvPr id="443" name="Group 442"/>
          <p:cNvGrpSpPr/>
          <p:nvPr/>
        </p:nvGrpSpPr>
        <p:grpSpPr>
          <a:xfrm>
            <a:off x="7755749" y="3170580"/>
            <a:ext cx="586767" cy="1309512"/>
            <a:chOff x="5527235" y="2492898"/>
            <a:chExt cx="440075" cy="982134"/>
          </a:xfrm>
        </p:grpSpPr>
        <p:grpSp>
          <p:nvGrpSpPr>
            <p:cNvPr id="444" name="Group 443"/>
            <p:cNvGrpSpPr/>
            <p:nvPr/>
          </p:nvGrpSpPr>
          <p:grpSpPr>
            <a:xfrm>
              <a:off x="5600427" y="2492898"/>
              <a:ext cx="274320" cy="982134"/>
              <a:chOff x="2368178" y="2124654"/>
              <a:chExt cx="274320" cy="982134"/>
            </a:xfrm>
          </p:grpSpPr>
          <p:grpSp>
            <p:nvGrpSpPr>
              <p:cNvPr id="446" name="Group 445"/>
              <p:cNvGrpSpPr/>
              <p:nvPr/>
            </p:nvGrpSpPr>
            <p:grpSpPr>
              <a:xfrm>
                <a:off x="2368178" y="2124654"/>
                <a:ext cx="274320" cy="982134"/>
                <a:chOff x="2692399" y="2184397"/>
                <a:chExt cx="274320" cy="982134"/>
              </a:xfrm>
            </p:grpSpPr>
            <p:sp>
              <p:nvSpPr>
                <p:cNvPr id="459" name="Oval 458"/>
                <p:cNvSpPr/>
                <p:nvPr/>
              </p:nvSpPr>
              <p:spPr bwMode="auto">
                <a:xfrm>
                  <a:off x="2692399" y="2184397"/>
                  <a:ext cx="274320" cy="274320"/>
                </a:xfrm>
                <a:prstGeom prst="ellipse">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60" name="Rectangle 459"/>
                <p:cNvSpPr/>
                <p:nvPr/>
              </p:nvSpPr>
              <p:spPr bwMode="auto">
                <a:xfrm>
                  <a:off x="2711026" y="2539997"/>
                  <a:ext cx="237067" cy="626534"/>
                </a:xfrm>
                <a:prstGeom prst="rect">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447" name="Group 446"/>
              <p:cNvGrpSpPr/>
              <p:nvPr/>
            </p:nvGrpSpPr>
            <p:grpSpPr>
              <a:xfrm>
                <a:off x="2368178" y="2240639"/>
                <a:ext cx="274320" cy="113533"/>
                <a:chOff x="1237102" y="1657048"/>
                <a:chExt cx="1598445" cy="433900"/>
              </a:xfrm>
            </p:grpSpPr>
            <p:grpSp>
              <p:nvGrpSpPr>
                <p:cNvPr id="448" name="Group 447"/>
                <p:cNvGrpSpPr/>
                <p:nvPr/>
              </p:nvGrpSpPr>
              <p:grpSpPr>
                <a:xfrm>
                  <a:off x="1517980" y="1688757"/>
                  <a:ext cx="1070783" cy="402191"/>
                  <a:chOff x="1517980" y="1688757"/>
                  <a:chExt cx="1070783" cy="402191"/>
                </a:xfrm>
              </p:grpSpPr>
              <p:sp>
                <p:nvSpPr>
                  <p:cNvPr id="453" name="Oval 452"/>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54" name="Rectangle 453"/>
                  <p:cNvSpPr/>
                  <p:nvPr/>
                </p:nvSpPr>
                <p:spPr bwMode="auto">
                  <a:xfrm>
                    <a:off x="2399539" y="1688757"/>
                    <a:ext cx="189224" cy="394750"/>
                  </a:xfrm>
                  <a:prstGeom prst="rect">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55" name="Rectangle 454"/>
                  <p:cNvSpPr/>
                  <p:nvPr/>
                </p:nvSpPr>
                <p:spPr bwMode="auto">
                  <a:xfrm>
                    <a:off x="1517980" y="1696198"/>
                    <a:ext cx="189224" cy="394750"/>
                  </a:xfrm>
                  <a:prstGeom prst="rect">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456" name="Straight Connector 455"/>
                  <p:cNvCxnSpPr/>
                  <p:nvPr/>
                </p:nvCxnSpPr>
                <p:spPr bwMode="auto">
                  <a:xfrm>
                    <a:off x="1820562" y="1820562"/>
                    <a:ext cx="448962" cy="0"/>
                  </a:xfrm>
                  <a:prstGeom prst="line">
                    <a:avLst/>
                  </a:prstGeom>
                  <a:solidFill>
                    <a:schemeClr val="accent1"/>
                  </a:solidFill>
                  <a:ln w="6350" cap="flat" cmpd="sng" algn="ctr">
                    <a:solidFill>
                      <a:schemeClr val="accent3">
                        <a:lumMod val="20000"/>
                        <a:lumOff val="80000"/>
                      </a:schemeClr>
                    </a:solidFill>
                    <a:prstDash val="solid"/>
                    <a:round/>
                    <a:headEnd type="none" w="med" len="med"/>
                    <a:tailEnd type="none" w="med" len="med"/>
                  </a:ln>
                  <a:effectLst/>
                </p:spPr>
              </p:cxnSp>
              <p:cxnSp>
                <p:nvCxnSpPr>
                  <p:cNvPr id="457" name="Straight Connector 456"/>
                  <p:cNvCxnSpPr/>
                  <p:nvPr/>
                </p:nvCxnSpPr>
                <p:spPr bwMode="auto">
                  <a:xfrm>
                    <a:off x="1820562" y="1886132"/>
                    <a:ext cx="448962" cy="0"/>
                  </a:xfrm>
                  <a:prstGeom prst="line">
                    <a:avLst/>
                  </a:prstGeom>
                  <a:solidFill>
                    <a:schemeClr val="accent1"/>
                  </a:solidFill>
                  <a:ln w="6350" cap="flat" cmpd="sng" algn="ctr">
                    <a:solidFill>
                      <a:schemeClr val="accent3">
                        <a:lumMod val="20000"/>
                        <a:lumOff val="80000"/>
                      </a:schemeClr>
                    </a:solidFill>
                    <a:prstDash val="solid"/>
                    <a:round/>
                    <a:headEnd type="none" w="med" len="med"/>
                    <a:tailEnd type="none" w="med" len="med"/>
                  </a:ln>
                  <a:effectLst/>
                </p:spPr>
              </p:cxnSp>
              <p:cxnSp>
                <p:nvCxnSpPr>
                  <p:cNvPr id="458" name="Straight Connector 457"/>
                  <p:cNvCxnSpPr/>
                  <p:nvPr/>
                </p:nvCxnSpPr>
                <p:spPr bwMode="auto">
                  <a:xfrm>
                    <a:off x="1820562" y="1956487"/>
                    <a:ext cx="448962" cy="0"/>
                  </a:xfrm>
                  <a:prstGeom prst="line">
                    <a:avLst/>
                  </a:prstGeom>
                  <a:solidFill>
                    <a:schemeClr val="accent1"/>
                  </a:solidFill>
                  <a:ln w="6350" cap="flat" cmpd="sng" algn="ctr">
                    <a:solidFill>
                      <a:schemeClr val="accent3">
                        <a:lumMod val="20000"/>
                        <a:lumOff val="80000"/>
                      </a:schemeClr>
                    </a:solidFill>
                    <a:prstDash val="solid"/>
                    <a:round/>
                    <a:headEnd type="none" w="med" len="med"/>
                    <a:tailEnd type="none" w="med" len="med"/>
                  </a:ln>
                  <a:effectLst/>
                </p:spPr>
              </p:cxnSp>
            </p:grpSp>
            <p:cxnSp>
              <p:nvCxnSpPr>
                <p:cNvPr id="449" name="Straight Connector 448"/>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450" name="Straight Connector 449"/>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451" name="Straight Connector 450"/>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452" name="Straight Connector 451"/>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445" name="TextBox 444"/>
            <p:cNvSpPr txBox="1"/>
            <p:nvPr/>
          </p:nvSpPr>
          <p:spPr>
            <a:xfrm>
              <a:off x="5527235" y="2966933"/>
              <a:ext cx="440075" cy="346249"/>
            </a:xfrm>
            <a:prstGeom prst="rect">
              <a:avLst/>
            </a:prstGeom>
            <a:solidFill>
              <a:schemeClr val="accent6">
                <a:lumMod val="20000"/>
                <a:lumOff val="80000"/>
              </a:schemeClr>
            </a:solidFill>
            <a:ln>
              <a:solidFill>
                <a:schemeClr val="accent6">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60000"/>
                      <a:lumOff val="40000"/>
                    </a:schemeClr>
                  </a:solidFill>
                </a:rPr>
                <a:t>0.7</a:t>
              </a:r>
            </a:p>
          </p:txBody>
        </p:sp>
      </p:grpSp>
      <p:grpSp>
        <p:nvGrpSpPr>
          <p:cNvPr id="461" name="Group 460"/>
          <p:cNvGrpSpPr/>
          <p:nvPr/>
        </p:nvGrpSpPr>
        <p:grpSpPr>
          <a:xfrm>
            <a:off x="8993615" y="3170580"/>
            <a:ext cx="586767" cy="1309512"/>
            <a:chOff x="4886854" y="2700228"/>
            <a:chExt cx="440075" cy="982134"/>
          </a:xfrm>
        </p:grpSpPr>
        <p:grpSp>
          <p:nvGrpSpPr>
            <p:cNvPr id="462" name="Group 461"/>
            <p:cNvGrpSpPr/>
            <p:nvPr/>
          </p:nvGrpSpPr>
          <p:grpSpPr>
            <a:xfrm>
              <a:off x="4970918" y="2700228"/>
              <a:ext cx="274320" cy="982134"/>
              <a:chOff x="2692399" y="2184397"/>
              <a:chExt cx="274320" cy="982134"/>
            </a:xfrm>
            <a:solidFill>
              <a:schemeClr val="accent4"/>
            </a:solidFill>
          </p:grpSpPr>
          <p:sp>
            <p:nvSpPr>
              <p:cNvPr id="465" name="Oval 464"/>
              <p:cNvSpPr/>
              <p:nvPr/>
            </p:nvSpPr>
            <p:spPr bwMode="auto">
              <a:xfrm>
                <a:off x="2692399" y="2184397"/>
                <a:ext cx="274320" cy="274320"/>
              </a:xfrm>
              <a:prstGeom prst="ellipse">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66" name="Rectangle 465"/>
              <p:cNvSpPr/>
              <p:nvPr/>
            </p:nvSpPr>
            <p:spPr bwMode="auto">
              <a:xfrm>
                <a:off x="2711026" y="2539997"/>
                <a:ext cx="237067" cy="626534"/>
              </a:xfrm>
              <a:prstGeom prst="rect">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463" name="Chord 462"/>
            <p:cNvSpPr/>
            <p:nvPr/>
          </p:nvSpPr>
          <p:spPr bwMode="auto">
            <a:xfrm rot="17528077">
              <a:off x="5043014" y="2752290"/>
              <a:ext cx="169420" cy="155677"/>
            </a:xfrm>
            <a:prstGeom prst="chord">
              <a:avLst>
                <a:gd name="adj1" fmla="val 5544771"/>
                <a:gd name="adj2" fmla="val 13532001"/>
              </a:avLst>
            </a:prstGeom>
            <a:solidFill>
              <a:schemeClr val="accent3">
                <a:lumMod val="20000"/>
                <a:lumOff val="80000"/>
              </a:schemeClr>
            </a:solidFill>
            <a:ln w="28575" cap="flat" cmpd="sng" algn="ctr">
              <a:solidFill>
                <a:schemeClr val="accent3">
                  <a:lumMod val="20000"/>
                  <a:lumOff val="80000"/>
                </a:schemeClr>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64" name="TextBox 463"/>
            <p:cNvSpPr txBox="1"/>
            <p:nvPr/>
          </p:nvSpPr>
          <p:spPr>
            <a:xfrm>
              <a:off x="4886854" y="3189083"/>
              <a:ext cx="440075" cy="346249"/>
            </a:xfrm>
            <a:prstGeom prst="rect">
              <a:avLst/>
            </a:prstGeom>
            <a:solidFill>
              <a:schemeClr val="accent6">
                <a:lumMod val="20000"/>
                <a:lumOff val="80000"/>
              </a:schemeClr>
            </a:solidFill>
            <a:ln>
              <a:solidFill>
                <a:schemeClr val="accent6">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60000"/>
                      <a:lumOff val="40000"/>
                    </a:schemeClr>
                  </a:solidFill>
                </a:rPr>
                <a:t>0.8</a:t>
              </a:r>
            </a:p>
          </p:txBody>
        </p:sp>
      </p:grpSp>
      <p:sp>
        <p:nvSpPr>
          <p:cNvPr id="482" name="Oval 481"/>
          <p:cNvSpPr/>
          <p:nvPr/>
        </p:nvSpPr>
        <p:spPr bwMode="auto">
          <a:xfrm>
            <a:off x="10403845" y="3170581"/>
            <a:ext cx="365760" cy="365760"/>
          </a:xfrm>
          <a:prstGeom prst="ellipse">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83" name="Rectangle 482"/>
          <p:cNvSpPr/>
          <p:nvPr/>
        </p:nvSpPr>
        <p:spPr bwMode="auto">
          <a:xfrm>
            <a:off x="10428682" y="3644715"/>
            <a:ext cx="316089" cy="835379"/>
          </a:xfrm>
          <a:prstGeom prst="rect">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76" name="Oval 475"/>
          <p:cNvSpPr/>
          <p:nvPr/>
        </p:nvSpPr>
        <p:spPr bwMode="auto">
          <a:xfrm>
            <a:off x="10481746" y="3336291"/>
            <a:ext cx="218660" cy="137719"/>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77" name="Rectangle 476"/>
          <p:cNvSpPr/>
          <p:nvPr/>
        </p:nvSpPr>
        <p:spPr bwMode="auto">
          <a:xfrm>
            <a:off x="10669836" y="3336291"/>
            <a:ext cx="43299" cy="137719"/>
          </a:xfrm>
          <a:prstGeom prst="rect">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78" name="Rectangle 477"/>
          <p:cNvSpPr/>
          <p:nvPr/>
        </p:nvSpPr>
        <p:spPr bwMode="auto">
          <a:xfrm>
            <a:off x="10468116" y="3338887"/>
            <a:ext cx="43299" cy="137719"/>
          </a:xfrm>
          <a:prstGeom prst="rect">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479" name="Straight Connector 478"/>
          <p:cNvCxnSpPr/>
          <p:nvPr/>
        </p:nvCxnSpPr>
        <p:spPr bwMode="auto">
          <a:xfrm>
            <a:off x="10537354" y="3382275"/>
            <a:ext cx="102732" cy="0"/>
          </a:xfrm>
          <a:prstGeom prst="line">
            <a:avLst/>
          </a:prstGeom>
          <a:solidFill>
            <a:schemeClr val="accent1"/>
          </a:solidFill>
          <a:ln w="6350" cap="flat" cmpd="sng" algn="ctr">
            <a:solidFill>
              <a:schemeClr val="accent3">
                <a:lumMod val="20000"/>
                <a:lumOff val="80000"/>
              </a:schemeClr>
            </a:solidFill>
            <a:prstDash val="solid"/>
            <a:round/>
            <a:headEnd type="none" w="med" len="med"/>
            <a:tailEnd type="none" w="med" len="med"/>
          </a:ln>
          <a:effectLst/>
        </p:spPr>
      </p:cxnSp>
      <p:cxnSp>
        <p:nvCxnSpPr>
          <p:cNvPr id="480" name="Straight Connector 479"/>
          <p:cNvCxnSpPr/>
          <p:nvPr/>
        </p:nvCxnSpPr>
        <p:spPr bwMode="auto">
          <a:xfrm>
            <a:off x="10537354" y="3405151"/>
            <a:ext cx="102732" cy="0"/>
          </a:xfrm>
          <a:prstGeom prst="line">
            <a:avLst/>
          </a:prstGeom>
          <a:solidFill>
            <a:schemeClr val="accent1"/>
          </a:solidFill>
          <a:ln w="6350" cap="flat" cmpd="sng" algn="ctr">
            <a:solidFill>
              <a:schemeClr val="accent3">
                <a:lumMod val="20000"/>
                <a:lumOff val="80000"/>
              </a:schemeClr>
            </a:solidFill>
            <a:prstDash val="solid"/>
            <a:round/>
            <a:headEnd type="none" w="med" len="med"/>
            <a:tailEnd type="none" w="med" len="med"/>
          </a:ln>
          <a:effectLst/>
        </p:spPr>
      </p:cxnSp>
      <p:cxnSp>
        <p:nvCxnSpPr>
          <p:cNvPr id="481" name="Straight Connector 480"/>
          <p:cNvCxnSpPr/>
          <p:nvPr/>
        </p:nvCxnSpPr>
        <p:spPr bwMode="auto">
          <a:xfrm>
            <a:off x="10537354" y="3429695"/>
            <a:ext cx="102732" cy="0"/>
          </a:xfrm>
          <a:prstGeom prst="line">
            <a:avLst/>
          </a:prstGeom>
          <a:solidFill>
            <a:schemeClr val="accent1"/>
          </a:solidFill>
          <a:ln w="6350" cap="flat" cmpd="sng" algn="ctr">
            <a:solidFill>
              <a:schemeClr val="accent3">
                <a:lumMod val="20000"/>
                <a:lumOff val="80000"/>
              </a:schemeClr>
            </a:solidFill>
            <a:prstDash val="solid"/>
            <a:round/>
            <a:headEnd type="none" w="med" len="med"/>
            <a:tailEnd type="none" w="med" len="med"/>
          </a:ln>
          <a:effectLst/>
        </p:spPr>
      </p:cxnSp>
      <p:cxnSp>
        <p:nvCxnSpPr>
          <p:cNvPr id="470" name="Straight Connector 469"/>
          <p:cNvCxnSpPr/>
          <p:nvPr/>
        </p:nvCxnSpPr>
        <p:spPr bwMode="auto">
          <a:xfrm flipV="1">
            <a:off x="10653303" y="3336291"/>
            <a:ext cx="116303" cy="2299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471" name="Picture 470"/>
          <p:cNvPicPr>
            <a:picLocks noChangeAspect="1"/>
          </p:cNvPicPr>
          <p:nvPr/>
        </p:nvPicPr>
        <p:blipFill>
          <a:blip r:embed="rId3">
            <a:lum bright="70000" contrast="-70000"/>
          </a:blip>
          <a:stretch>
            <a:fillRect/>
          </a:stretch>
        </p:blipFill>
        <p:spPr>
          <a:xfrm>
            <a:off x="10643538" y="3303881"/>
            <a:ext cx="265975" cy="265975"/>
          </a:xfrm>
          <a:prstGeom prst="rect">
            <a:avLst/>
          </a:prstGeom>
        </p:spPr>
      </p:pic>
      <p:cxnSp>
        <p:nvCxnSpPr>
          <p:cNvPr id="472" name="Straight Connector 471"/>
          <p:cNvCxnSpPr/>
          <p:nvPr/>
        </p:nvCxnSpPr>
        <p:spPr bwMode="auto">
          <a:xfrm flipV="1">
            <a:off x="10658015" y="3357762"/>
            <a:ext cx="111591" cy="954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473" name="Straight Connector 472"/>
          <p:cNvCxnSpPr/>
          <p:nvPr/>
        </p:nvCxnSpPr>
        <p:spPr bwMode="auto">
          <a:xfrm flipH="1" flipV="1">
            <a:off x="10403846" y="3325229"/>
            <a:ext cx="120092" cy="3253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474" name="Straight Connector 473"/>
          <p:cNvCxnSpPr/>
          <p:nvPr/>
        </p:nvCxnSpPr>
        <p:spPr bwMode="auto">
          <a:xfrm flipH="1" flipV="1">
            <a:off x="10403846" y="3357762"/>
            <a:ext cx="121977" cy="9390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475" name="TextBox 474"/>
          <p:cNvSpPr txBox="1"/>
          <p:nvPr/>
        </p:nvSpPr>
        <p:spPr>
          <a:xfrm>
            <a:off x="10297358" y="3846266"/>
            <a:ext cx="586767" cy="461665"/>
          </a:xfrm>
          <a:prstGeom prst="rect">
            <a:avLst/>
          </a:prstGeom>
          <a:solidFill>
            <a:schemeClr val="accent6">
              <a:lumMod val="20000"/>
              <a:lumOff val="80000"/>
            </a:schemeClr>
          </a:solidFill>
          <a:ln>
            <a:solidFill>
              <a:schemeClr val="accent6">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40000"/>
                    <a:lumOff val="60000"/>
                  </a:schemeClr>
                </a:solidFill>
              </a:rPr>
              <a:t>0.9</a:t>
            </a:r>
          </a:p>
        </p:txBody>
      </p:sp>
      <p:cxnSp>
        <p:nvCxnSpPr>
          <p:cNvPr id="484" name="Straight Connector 483"/>
          <p:cNvCxnSpPr/>
          <p:nvPr/>
        </p:nvCxnSpPr>
        <p:spPr bwMode="auto">
          <a:xfrm>
            <a:off x="1571343" y="2610170"/>
            <a:ext cx="0" cy="513817"/>
          </a:xfrm>
          <a:prstGeom prst="line">
            <a:avLst/>
          </a:prstGeom>
          <a:solidFill>
            <a:schemeClr val="accent1"/>
          </a:solidFill>
          <a:ln w="57150" cap="rnd" cmpd="sng" algn="ctr">
            <a:solidFill>
              <a:schemeClr val="accent6">
                <a:lumMod val="40000"/>
                <a:lumOff val="60000"/>
              </a:schemeClr>
            </a:solidFill>
            <a:prstDash val="sysDot"/>
            <a:round/>
            <a:headEnd type="none" w="med" len="med"/>
            <a:tailEnd type="none" w="med" len="med"/>
          </a:ln>
          <a:effectLst/>
        </p:spPr>
      </p:cxnSp>
      <p:cxnSp>
        <p:nvCxnSpPr>
          <p:cNvPr id="485" name="Straight Connector 484"/>
          <p:cNvCxnSpPr/>
          <p:nvPr/>
        </p:nvCxnSpPr>
        <p:spPr bwMode="auto">
          <a:xfrm>
            <a:off x="2863336" y="2610170"/>
            <a:ext cx="0" cy="513817"/>
          </a:xfrm>
          <a:prstGeom prst="line">
            <a:avLst/>
          </a:prstGeom>
          <a:solidFill>
            <a:schemeClr val="accent1"/>
          </a:solidFill>
          <a:ln w="57150" cap="rnd" cmpd="sng" algn="ctr">
            <a:solidFill>
              <a:schemeClr val="accent6">
                <a:lumMod val="40000"/>
                <a:lumOff val="60000"/>
              </a:schemeClr>
            </a:solidFill>
            <a:prstDash val="sysDot"/>
            <a:round/>
            <a:headEnd type="none" w="med" len="med"/>
            <a:tailEnd type="none" w="med" len="med"/>
          </a:ln>
          <a:effectLst/>
        </p:spPr>
      </p:cxnSp>
      <p:cxnSp>
        <p:nvCxnSpPr>
          <p:cNvPr id="486" name="Straight Connector 485"/>
          <p:cNvCxnSpPr/>
          <p:nvPr/>
        </p:nvCxnSpPr>
        <p:spPr bwMode="auto">
          <a:xfrm>
            <a:off x="4103765" y="2610170"/>
            <a:ext cx="0" cy="513817"/>
          </a:xfrm>
          <a:prstGeom prst="line">
            <a:avLst/>
          </a:prstGeom>
          <a:solidFill>
            <a:schemeClr val="accent1"/>
          </a:solidFill>
          <a:ln w="57150" cap="rnd" cmpd="sng" algn="ctr">
            <a:solidFill>
              <a:schemeClr val="accent6">
                <a:lumMod val="40000"/>
                <a:lumOff val="60000"/>
              </a:schemeClr>
            </a:solidFill>
            <a:prstDash val="sysDot"/>
            <a:round/>
            <a:headEnd type="none" w="med" len="med"/>
            <a:tailEnd type="none" w="med" len="med"/>
          </a:ln>
          <a:effectLst/>
        </p:spPr>
      </p:cxnSp>
      <p:cxnSp>
        <p:nvCxnSpPr>
          <p:cNvPr id="487" name="Straight Connector 486"/>
          <p:cNvCxnSpPr/>
          <p:nvPr/>
        </p:nvCxnSpPr>
        <p:spPr bwMode="auto">
          <a:xfrm>
            <a:off x="5420040" y="2610170"/>
            <a:ext cx="0" cy="513817"/>
          </a:xfrm>
          <a:prstGeom prst="line">
            <a:avLst/>
          </a:prstGeom>
          <a:solidFill>
            <a:schemeClr val="accent1"/>
          </a:solidFill>
          <a:ln w="57150" cap="rnd" cmpd="sng" algn="ctr">
            <a:solidFill>
              <a:schemeClr val="accent6">
                <a:lumMod val="40000"/>
                <a:lumOff val="60000"/>
              </a:schemeClr>
            </a:solidFill>
            <a:prstDash val="sysDot"/>
            <a:round/>
            <a:headEnd type="none" w="med" len="med"/>
            <a:tailEnd type="none" w="med" len="med"/>
          </a:ln>
          <a:effectLst/>
        </p:spPr>
      </p:cxnSp>
      <p:cxnSp>
        <p:nvCxnSpPr>
          <p:cNvPr id="488" name="Straight Connector 487"/>
          <p:cNvCxnSpPr/>
          <p:nvPr/>
        </p:nvCxnSpPr>
        <p:spPr bwMode="auto">
          <a:xfrm>
            <a:off x="6725659" y="2610170"/>
            <a:ext cx="0" cy="513817"/>
          </a:xfrm>
          <a:prstGeom prst="line">
            <a:avLst/>
          </a:prstGeom>
          <a:solidFill>
            <a:schemeClr val="accent1"/>
          </a:solidFill>
          <a:ln w="57150" cap="rnd" cmpd="sng" algn="ctr">
            <a:solidFill>
              <a:schemeClr val="accent6">
                <a:lumMod val="40000"/>
                <a:lumOff val="60000"/>
              </a:schemeClr>
            </a:solidFill>
            <a:prstDash val="sysDot"/>
            <a:round/>
            <a:headEnd type="none" w="med" len="med"/>
            <a:tailEnd type="none" w="med" len="med"/>
          </a:ln>
          <a:effectLst/>
        </p:spPr>
      </p:cxnSp>
      <p:cxnSp>
        <p:nvCxnSpPr>
          <p:cNvPr id="489" name="Straight Connector 488"/>
          <p:cNvCxnSpPr/>
          <p:nvPr/>
        </p:nvCxnSpPr>
        <p:spPr bwMode="auto">
          <a:xfrm>
            <a:off x="8051649" y="2610170"/>
            <a:ext cx="0" cy="513817"/>
          </a:xfrm>
          <a:prstGeom prst="line">
            <a:avLst/>
          </a:prstGeom>
          <a:solidFill>
            <a:schemeClr val="accent1"/>
          </a:solidFill>
          <a:ln w="57150" cap="rnd" cmpd="sng" algn="ctr">
            <a:solidFill>
              <a:schemeClr val="accent6">
                <a:lumMod val="40000"/>
                <a:lumOff val="60000"/>
              </a:schemeClr>
            </a:solidFill>
            <a:prstDash val="sysDot"/>
            <a:round/>
            <a:headEnd type="none" w="med" len="med"/>
            <a:tailEnd type="none" w="med" len="med"/>
          </a:ln>
          <a:effectLst/>
        </p:spPr>
      </p:cxnSp>
      <p:cxnSp>
        <p:nvCxnSpPr>
          <p:cNvPr id="490" name="Straight Connector 489"/>
          <p:cNvCxnSpPr/>
          <p:nvPr/>
        </p:nvCxnSpPr>
        <p:spPr bwMode="auto">
          <a:xfrm>
            <a:off x="9303463" y="2610170"/>
            <a:ext cx="0" cy="513817"/>
          </a:xfrm>
          <a:prstGeom prst="line">
            <a:avLst/>
          </a:prstGeom>
          <a:solidFill>
            <a:schemeClr val="accent1"/>
          </a:solidFill>
          <a:ln w="57150" cap="rnd" cmpd="sng" algn="ctr">
            <a:solidFill>
              <a:schemeClr val="accent6">
                <a:lumMod val="40000"/>
                <a:lumOff val="60000"/>
              </a:schemeClr>
            </a:solidFill>
            <a:prstDash val="sysDot"/>
            <a:round/>
            <a:headEnd type="none" w="med" len="med"/>
            <a:tailEnd type="none" w="med" len="med"/>
          </a:ln>
          <a:effectLst/>
        </p:spPr>
      </p:cxnSp>
      <p:cxnSp>
        <p:nvCxnSpPr>
          <p:cNvPr id="491" name="Straight Connector 490"/>
          <p:cNvCxnSpPr/>
          <p:nvPr/>
        </p:nvCxnSpPr>
        <p:spPr bwMode="auto">
          <a:xfrm>
            <a:off x="10603691" y="2610170"/>
            <a:ext cx="0" cy="513817"/>
          </a:xfrm>
          <a:prstGeom prst="line">
            <a:avLst/>
          </a:prstGeom>
          <a:solidFill>
            <a:schemeClr val="accent1"/>
          </a:solidFill>
          <a:ln w="57150" cap="rnd" cmpd="sng" algn="ctr">
            <a:solidFill>
              <a:schemeClr val="accent6">
                <a:lumMod val="40000"/>
                <a:lumOff val="60000"/>
              </a:schemeClr>
            </a:solidFill>
            <a:prstDash val="sysDot"/>
            <a:round/>
            <a:headEnd type="none" w="med" len="med"/>
            <a:tailEnd type="none" w="med" len="med"/>
          </a:ln>
          <a:effectLst/>
        </p:spPr>
      </p:cxnSp>
      <p:pic>
        <p:nvPicPr>
          <p:cNvPr id="171" name="Picture 170"/>
          <p:cNvPicPr>
            <a:picLocks noChangeAspect="1"/>
          </p:cNvPicPr>
          <p:nvPr/>
        </p:nvPicPr>
        <p:blipFill>
          <a:blip r:embed="rId7">
            <a:lum bright="70000" contrast="-70000"/>
          </a:blip>
          <a:stretch>
            <a:fillRect/>
          </a:stretch>
        </p:blipFill>
        <p:spPr>
          <a:xfrm>
            <a:off x="7745686" y="1067761"/>
            <a:ext cx="567343" cy="474984"/>
          </a:xfrm>
          <a:prstGeom prst="rect">
            <a:avLst/>
          </a:prstGeom>
        </p:spPr>
      </p:pic>
      <p:sp>
        <p:nvSpPr>
          <p:cNvPr id="177" name="Title 4"/>
          <p:cNvSpPr txBox="1">
            <a:spLocks/>
          </p:cNvSpPr>
          <p:nvPr/>
        </p:nvSpPr>
        <p:spPr>
          <a:xfrm>
            <a:off x="126492" y="-229134"/>
            <a:ext cx="533219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bg1"/>
                </a:solidFill>
                <a:latin typeface="Franklin Gothic Heavy" charset="0"/>
                <a:ea typeface="Franklin Gothic Heavy" charset="0"/>
                <a:cs typeface="Franklin Gothic Heavy" charset="0"/>
              </a:rPr>
              <a:t>Imbalance between exposures</a:t>
            </a:r>
          </a:p>
        </p:txBody>
      </p:sp>
    </p:spTree>
    <p:extLst>
      <p:ext uri="{BB962C8B-B14F-4D97-AF65-F5344CB8AC3E}">
        <p14:creationId xmlns:p14="http://schemas.microsoft.com/office/powerpoint/2010/main" val="20604707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713038"/>
            <a:ext cx="10515600" cy="2852737"/>
          </a:xfrm>
        </p:spPr>
        <p:txBody>
          <a:bodyPr/>
          <a:lstStyle/>
          <a:p>
            <a:r>
              <a:rPr lang="en-US" dirty="0">
                <a:solidFill>
                  <a:schemeClr val="bg1"/>
                </a:solidFill>
                <a:latin typeface="Franklin Gothic Heavy" charset="0"/>
                <a:ea typeface="Franklin Gothic Heavy" charset="0"/>
                <a:cs typeface="Franklin Gothic Heavy" charset="0"/>
              </a:rPr>
              <a:t>Standardized mean difference</a:t>
            </a:r>
          </a:p>
        </p:txBody>
      </p:sp>
      <mc:AlternateContent xmlns:mc="http://schemas.openxmlformats.org/markup-compatibility/2006" xmlns:a14="http://schemas.microsoft.com/office/drawing/2010/main">
        <mc:Choice Requires="a14">
          <p:sp>
            <p:nvSpPr>
              <p:cNvPr id="5" name="TextBox 4"/>
              <p:cNvSpPr txBox="1"/>
              <p:nvPr/>
            </p:nvSpPr>
            <p:spPr>
              <a:xfrm>
                <a:off x="2438400" y="555963"/>
                <a:ext cx="7315200" cy="27325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400" b="1" i="1" smtClean="0">
                          <a:solidFill>
                            <a:srgbClr val="00B0F0"/>
                          </a:solidFill>
                          <a:latin typeface="Cambria Math" charset="0"/>
                        </a:rPr>
                        <m:t>𝒅</m:t>
                      </m:r>
                      <m:r>
                        <a:rPr lang="en-US" sz="4400" b="1" i="1" smtClean="0">
                          <a:solidFill>
                            <a:srgbClr val="00B0F0"/>
                          </a:solidFill>
                          <a:latin typeface="Cambria Math" charset="0"/>
                        </a:rPr>
                        <m:t>=</m:t>
                      </m:r>
                      <m:f>
                        <m:fPr>
                          <m:ctrlPr>
                            <a:rPr lang="mr-IN" sz="4400" b="1" i="1" smtClean="0">
                              <a:solidFill>
                                <a:srgbClr val="00B0F0"/>
                              </a:solidFill>
                              <a:latin typeface="Cambria Math" panose="02040503050406030204" pitchFamily="18" charset="0"/>
                            </a:rPr>
                          </m:ctrlPr>
                        </m:fPr>
                        <m:num>
                          <m:sSub>
                            <m:sSubPr>
                              <m:ctrlPr>
                                <a:rPr lang="en-US" sz="4400" b="1" i="1" smtClean="0">
                                  <a:solidFill>
                                    <a:srgbClr val="00B0F0"/>
                                  </a:solidFill>
                                  <a:latin typeface="Cambria Math" panose="02040503050406030204" pitchFamily="18" charset="0"/>
                                </a:rPr>
                              </m:ctrlPr>
                            </m:sSubPr>
                            <m:e>
                              <m:acc>
                                <m:accPr>
                                  <m:chr m:val="̅"/>
                                  <m:ctrlPr>
                                    <a:rPr lang="en-US" sz="4400" b="1" i="1" smtClean="0">
                                      <a:solidFill>
                                        <a:srgbClr val="00B0F0"/>
                                      </a:solidFill>
                                      <a:latin typeface="Cambria Math" panose="02040503050406030204" pitchFamily="18" charset="0"/>
                                    </a:rPr>
                                  </m:ctrlPr>
                                </m:accPr>
                                <m:e>
                                  <m:r>
                                    <a:rPr lang="en-US" sz="4400" b="1" i="1" smtClean="0">
                                      <a:solidFill>
                                        <a:srgbClr val="00B0F0"/>
                                      </a:solidFill>
                                      <a:latin typeface="Cambria Math" charset="0"/>
                                    </a:rPr>
                                    <m:t>𝒙</m:t>
                                  </m:r>
                                </m:e>
                              </m:acc>
                            </m:e>
                            <m:sub>
                              <m:r>
                                <a:rPr lang="en-US" sz="4400" b="1" i="1" smtClean="0">
                                  <a:solidFill>
                                    <a:srgbClr val="00B0F0"/>
                                  </a:solidFill>
                                  <a:latin typeface="Cambria Math" charset="0"/>
                                </a:rPr>
                                <m:t>𝒆𝒙𝒑𝒐𝒔𝒆𝒅</m:t>
                              </m:r>
                            </m:sub>
                          </m:sSub>
                          <m:r>
                            <a:rPr lang="en-US" sz="4400" b="1" i="1" smtClean="0">
                              <a:solidFill>
                                <a:srgbClr val="00B0F0"/>
                              </a:solidFill>
                              <a:latin typeface="Cambria Math" charset="0"/>
                            </a:rPr>
                            <m:t>−</m:t>
                          </m:r>
                          <m:sSub>
                            <m:sSubPr>
                              <m:ctrlPr>
                                <a:rPr lang="en-US" sz="4400" b="1" i="1" smtClean="0">
                                  <a:solidFill>
                                    <a:srgbClr val="00B0F0"/>
                                  </a:solidFill>
                                  <a:latin typeface="Cambria Math" panose="02040503050406030204" pitchFamily="18" charset="0"/>
                                </a:rPr>
                              </m:ctrlPr>
                            </m:sSubPr>
                            <m:e>
                              <m:acc>
                                <m:accPr>
                                  <m:chr m:val="̅"/>
                                  <m:ctrlPr>
                                    <a:rPr lang="en-US" sz="4400" b="1" i="1" smtClean="0">
                                      <a:solidFill>
                                        <a:srgbClr val="00B0F0"/>
                                      </a:solidFill>
                                      <a:latin typeface="Cambria Math" panose="02040503050406030204" pitchFamily="18" charset="0"/>
                                    </a:rPr>
                                  </m:ctrlPr>
                                </m:accPr>
                                <m:e>
                                  <m:r>
                                    <a:rPr lang="en-US" sz="4400" b="1" i="1" smtClean="0">
                                      <a:solidFill>
                                        <a:srgbClr val="00B0F0"/>
                                      </a:solidFill>
                                      <a:latin typeface="Cambria Math" charset="0"/>
                                    </a:rPr>
                                    <m:t>𝒙</m:t>
                                  </m:r>
                                </m:e>
                              </m:acc>
                            </m:e>
                            <m:sub>
                              <m:r>
                                <a:rPr lang="en-US" sz="4400" b="1" i="1" smtClean="0">
                                  <a:solidFill>
                                    <a:srgbClr val="00B0F0"/>
                                  </a:solidFill>
                                  <a:latin typeface="Cambria Math" charset="0"/>
                                </a:rPr>
                                <m:t>𝒖𝒏𝒆𝒙𝒑𝒐𝒔𝒆𝒅</m:t>
                              </m:r>
                            </m:sub>
                          </m:sSub>
                        </m:num>
                        <m:den>
                          <m:rad>
                            <m:radPr>
                              <m:degHide m:val="on"/>
                              <m:ctrlPr>
                                <a:rPr lang="en-US" sz="4400" b="1" i="1" smtClean="0">
                                  <a:solidFill>
                                    <a:srgbClr val="00B0F0"/>
                                  </a:solidFill>
                                  <a:latin typeface="Cambria Math" panose="02040503050406030204" pitchFamily="18" charset="0"/>
                                </a:rPr>
                              </m:ctrlPr>
                            </m:radPr>
                            <m:deg/>
                            <m:e>
                              <m:f>
                                <m:fPr>
                                  <m:ctrlPr>
                                    <a:rPr lang="mr-IN" sz="4400" b="1" i="1" smtClean="0">
                                      <a:solidFill>
                                        <a:srgbClr val="00B0F0"/>
                                      </a:solidFill>
                                      <a:latin typeface="Cambria Math" panose="02040503050406030204" pitchFamily="18" charset="0"/>
                                    </a:rPr>
                                  </m:ctrlPr>
                                </m:fPr>
                                <m:num>
                                  <m:sSubSup>
                                    <m:sSubSupPr>
                                      <m:ctrlPr>
                                        <a:rPr lang="en-US" sz="4400" b="1" i="1" smtClean="0">
                                          <a:solidFill>
                                            <a:srgbClr val="00B0F0"/>
                                          </a:solidFill>
                                          <a:latin typeface="Cambria Math" panose="02040503050406030204" pitchFamily="18" charset="0"/>
                                        </a:rPr>
                                      </m:ctrlPr>
                                    </m:sSubSupPr>
                                    <m:e>
                                      <m:r>
                                        <a:rPr lang="en-US" sz="4400" b="1" i="1" smtClean="0">
                                          <a:solidFill>
                                            <a:srgbClr val="00B0F0"/>
                                          </a:solidFill>
                                          <a:latin typeface="Cambria Math" charset="0"/>
                                        </a:rPr>
                                        <m:t>𝒔</m:t>
                                      </m:r>
                                    </m:e>
                                    <m:sub>
                                      <m:r>
                                        <a:rPr lang="en-US" sz="4400" b="1" i="1" smtClean="0">
                                          <a:solidFill>
                                            <a:srgbClr val="00B0F0"/>
                                          </a:solidFill>
                                          <a:latin typeface="Cambria Math" charset="0"/>
                                        </a:rPr>
                                        <m:t>𝒆𝒙𝒑𝒐𝒔𝒆𝒅</m:t>
                                      </m:r>
                                    </m:sub>
                                    <m:sup>
                                      <m:r>
                                        <a:rPr lang="en-US" sz="4400" b="1" i="1" smtClean="0">
                                          <a:solidFill>
                                            <a:srgbClr val="00B0F0"/>
                                          </a:solidFill>
                                          <a:latin typeface="Cambria Math" charset="0"/>
                                        </a:rPr>
                                        <m:t>𝟐</m:t>
                                      </m:r>
                                    </m:sup>
                                  </m:sSubSup>
                                  <m:r>
                                    <a:rPr lang="en-US" sz="4400" b="1" i="1" smtClean="0">
                                      <a:solidFill>
                                        <a:srgbClr val="00B0F0"/>
                                      </a:solidFill>
                                      <a:latin typeface="Cambria Math" charset="0"/>
                                    </a:rPr>
                                    <m:t>+</m:t>
                                  </m:r>
                                  <m:sSubSup>
                                    <m:sSubSupPr>
                                      <m:ctrlPr>
                                        <a:rPr lang="en-US" sz="4400" b="1" i="1" smtClean="0">
                                          <a:solidFill>
                                            <a:srgbClr val="00B0F0"/>
                                          </a:solidFill>
                                          <a:latin typeface="Cambria Math" panose="02040503050406030204" pitchFamily="18" charset="0"/>
                                        </a:rPr>
                                      </m:ctrlPr>
                                    </m:sSubSupPr>
                                    <m:e>
                                      <m:r>
                                        <a:rPr lang="en-US" sz="4400" b="1" i="1" smtClean="0">
                                          <a:solidFill>
                                            <a:srgbClr val="00B0F0"/>
                                          </a:solidFill>
                                          <a:latin typeface="Cambria Math" charset="0"/>
                                        </a:rPr>
                                        <m:t>𝒔</m:t>
                                      </m:r>
                                    </m:e>
                                    <m:sub>
                                      <m:r>
                                        <a:rPr lang="en-US" sz="4400" b="1" i="1" smtClean="0">
                                          <a:solidFill>
                                            <a:srgbClr val="00B0F0"/>
                                          </a:solidFill>
                                          <a:latin typeface="Cambria Math" charset="0"/>
                                        </a:rPr>
                                        <m:t>𝒖𝒏𝒆𝒙𝒑𝒐𝒔𝒆𝒅</m:t>
                                      </m:r>
                                    </m:sub>
                                    <m:sup>
                                      <m:r>
                                        <a:rPr lang="en-US" sz="4400" b="1" i="1" smtClean="0">
                                          <a:solidFill>
                                            <a:srgbClr val="00B0F0"/>
                                          </a:solidFill>
                                          <a:latin typeface="Cambria Math" charset="0"/>
                                        </a:rPr>
                                        <m:t>𝟐</m:t>
                                      </m:r>
                                    </m:sup>
                                  </m:sSubSup>
                                </m:num>
                                <m:den>
                                  <m:r>
                                    <a:rPr lang="en-US" sz="4400" b="1" i="1" smtClean="0">
                                      <a:solidFill>
                                        <a:srgbClr val="00B0F0"/>
                                      </a:solidFill>
                                      <a:latin typeface="Cambria Math" charset="0"/>
                                    </a:rPr>
                                    <m:t>𝟐</m:t>
                                  </m:r>
                                </m:den>
                              </m:f>
                            </m:e>
                          </m:rad>
                        </m:den>
                      </m:f>
                      <m:r>
                        <a:rPr lang="en-US" sz="4400" b="1" i="1" smtClean="0">
                          <a:solidFill>
                            <a:srgbClr val="00B0F0"/>
                          </a:solidFill>
                          <a:latin typeface="Cambria Math" charset="0"/>
                        </a:rPr>
                        <m:t> </m:t>
                      </m:r>
                    </m:oMath>
                  </m:oMathPara>
                </a14:m>
                <a:endParaRPr lang="en-US" sz="4400" b="1" dirty="0">
                  <a:solidFill>
                    <a:srgbClr val="00B0F0"/>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438400" y="555963"/>
                <a:ext cx="7315200" cy="2732543"/>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7885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8F871-119A-D74F-94E7-21BFC55457DB}"/>
              </a:ext>
            </a:extLst>
          </p:cNvPr>
          <p:cNvSpPr>
            <a:spLocks noGrp="1"/>
          </p:cNvSpPr>
          <p:nvPr>
            <p:ph type="title"/>
          </p:nvPr>
        </p:nvSpPr>
        <p:spPr/>
        <p:txBody>
          <a:bodyPr>
            <a:normAutofit fontScale="90000"/>
          </a:bodyPr>
          <a:lstStyle/>
          <a:p>
            <a:r>
              <a:rPr lang="en-US" sz="6000" dirty="0">
                <a:solidFill>
                  <a:schemeClr val="bg1"/>
                </a:solidFill>
                <a:latin typeface="Franklin Gothic Heavy" charset="0"/>
                <a:ea typeface="Franklin Gothic Heavy" charset="0"/>
                <a:cs typeface="Franklin Gothic Heavy" charset="0"/>
              </a:rPr>
              <a:t>Standardized Mean Difference</a:t>
            </a:r>
            <a:endParaRPr lang="en-US" sz="6000" dirty="0"/>
          </a:p>
        </p:txBody>
      </p:sp>
      <p:sp>
        <p:nvSpPr>
          <p:cNvPr id="5" name="Rounded Rectangle 4">
            <a:extLst>
              <a:ext uri="{FF2B5EF4-FFF2-40B4-BE49-F238E27FC236}">
                <a16:creationId xmlns:a16="http://schemas.microsoft.com/office/drawing/2014/main" id="{56DD2EA1-59C6-0C4D-BF87-ABC718697254}"/>
              </a:ext>
            </a:extLst>
          </p:cNvPr>
          <p:cNvSpPr/>
          <p:nvPr/>
        </p:nvSpPr>
        <p:spPr>
          <a:xfrm>
            <a:off x="778468" y="2012950"/>
            <a:ext cx="10635063" cy="2876550"/>
          </a:xfrm>
          <a:prstGeom prst="roundRect">
            <a:avLst>
              <a:gd name="adj" fmla="val 5346"/>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500" dirty="0">
                <a:solidFill>
                  <a:schemeClr val="tx1"/>
                </a:solidFill>
                <a:latin typeface="Monaco" pitchFamily="2" charset="77"/>
              </a:rPr>
              <a:t>library(survey)</a:t>
            </a:r>
          </a:p>
          <a:p>
            <a:endParaRPr lang="en-US" sz="2500" dirty="0">
              <a:solidFill>
                <a:schemeClr val="tx1"/>
              </a:solidFill>
              <a:latin typeface="Monaco" pitchFamily="2" charset="77"/>
            </a:endParaRPr>
          </a:p>
          <a:p>
            <a:r>
              <a:rPr lang="en-US" sz="2500" dirty="0" err="1">
                <a:solidFill>
                  <a:schemeClr val="tx1"/>
                </a:solidFill>
                <a:latin typeface="Monaco" pitchFamily="2" charset="77"/>
              </a:rPr>
              <a:t>svy_des</a:t>
            </a:r>
            <a:r>
              <a:rPr lang="en-US" sz="2500" dirty="0">
                <a:solidFill>
                  <a:schemeClr val="tx1"/>
                </a:solidFill>
                <a:latin typeface="Monaco" pitchFamily="2" charset="77"/>
              </a:rPr>
              <a:t> &lt;- </a:t>
            </a:r>
            <a:r>
              <a:rPr lang="en-US" sz="2500" dirty="0" err="1">
                <a:solidFill>
                  <a:schemeClr val="tx1"/>
                </a:solidFill>
                <a:latin typeface="Monaco" pitchFamily="2" charset="77"/>
              </a:rPr>
              <a:t>svydesign</a:t>
            </a:r>
            <a:r>
              <a:rPr lang="en-US" sz="2500" dirty="0">
                <a:solidFill>
                  <a:schemeClr val="tx1"/>
                </a:solidFill>
                <a:latin typeface="Monaco" pitchFamily="2" charset="77"/>
              </a:rPr>
              <a:t>(</a:t>
            </a:r>
          </a:p>
          <a:p>
            <a:r>
              <a:rPr lang="en-US" sz="2500" dirty="0">
                <a:solidFill>
                  <a:schemeClr val="tx1"/>
                </a:solidFill>
                <a:latin typeface="Monaco" pitchFamily="2" charset="77"/>
              </a:rPr>
              <a:t>  ids = ~ 1,</a:t>
            </a:r>
          </a:p>
          <a:p>
            <a:r>
              <a:rPr lang="en-US" sz="2500" dirty="0">
                <a:solidFill>
                  <a:schemeClr val="tx1"/>
                </a:solidFill>
                <a:latin typeface="Monaco" pitchFamily="2" charset="77"/>
              </a:rPr>
              <a:t>  data = </a:t>
            </a:r>
            <a:r>
              <a:rPr lang="en-US" sz="2500" dirty="0" err="1">
                <a:solidFill>
                  <a:schemeClr val="tx1"/>
                </a:solidFill>
                <a:latin typeface="Monaco" pitchFamily="2" charset="77"/>
              </a:rPr>
              <a:t>df</a:t>
            </a:r>
            <a:r>
              <a:rPr lang="en-US" sz="2500" dirty="0">
                <a:solidFill>
                  <a:schemeClr val="tx1"/>
                </a:solidFill>
                <a:latin typeface="Monaco" pitchFamily="2" charset="77"/>
              </a:rPr>
              <a:t>,</a:t>
            </a:r>
          </a:p>
          <a:p>
            <a:r>
              <a:rPr lang="en-US" sz="2500" dirty="0">
                <a:solidFill>
                  <a:schemeClr val="tx1"/>
                </a:solidFill>
                <a:latin typeface="Monaco" pitchFamily="2" charset="77"/>
              </a:rPr>
              <a:t>  weights = ~ weight)</a:t>
            </a:r>
          </a:p>
          <a:p>
            <a:endParaRPr lang="en-US" sz="2500" dirty="0">
              <a:solidFill>
                <a:schemeClr val="tx1"/>
              </a:solidFill>
              <a:latin typeface="Monaco" pitchFamily="2" charset="77"/>
            </a:endParaRPr>
          </a:p>
        </p:txBody>
      </p:sp>
      <p:sp>
        <p:nvSpPr>
          <p:cNvPr id="4" name="Rounded Rectangle 3">
            <a:extLst>
              <a:ext uri="{FF2B5EF4-FFF2-40B4-BE49-F238E27FC236}">
                <a16:creationId xmlns:a16="http://schemas.microsoft.com/office/drawing/2014/main" id="{D5E0F617-E550-A540-81F4-503F313ECD91}"/>
              </a:ext>
            </a:extLst>
          </p:cNvPr>
          <p:cNvSpPr/>
          <p:nvPr/>
        </p:nvSpPr>
        <p:spPr>
          <a:xfrm>
            <a:off x="2921000" y="2727322"/>
            <a:ext cx="1828800" cy="571503"/>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BCDC2824-09D5-D24A-A95D-E401596C4F79}"/>
              </a:ext>
            </a:extLst>
          </p:cNvPr>
          <p:cNvSpPr/>
          <p:nvPr/>
        </p:nvSpPr>
        <p:spPr>
          <a:xfrm>
            <a:off x="3048000" y="3908422"/>
            <a:ext cx="1828800" cy="571503"/>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8358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8F871-119A-D74F-94E7-21BFC55457DB}"/>
              </a:ext>
            </a:extLst>
          </p:cNvPr>
          <p:cNvSpPr>
            <a:spLocks noGrp="1"/>
          </p:cNvSpPr>
          <p:nvPr>
            <p:ph type="title"/>
          </p:nvPr>
        </p:nvSpPr>
        <p:spPr/>
        <p:txBody>
          <a:bodyPr>
            <a:normAutofit fontScale="90000"/>
          </a:bodyPr>
          <a:lstStyle/>
          <a:p>
            <a:r>
              <a:rPr lang="en-US" sz="6000" dirty="0">
                <a:solidFill>
                  <a:schemeClr val="bg1"/>
                </a:solidFill>
                <a:latin typeface="Franklin Gothic Heavy" charset="0"/>
                <a:ea typeface="Franklin Gothic Heavy" charset="0"/>
                <a:cs typeface="Franklin Gothic Heavy" charset="0"/>
              </a:rPr>
              <a:t>Standardized Mean Difference</a:t>
            </a:r>
            <a:endParaRPr lang="en-US" sz="6000" dirty="0"/>
          </a:p>
        </p:txBody>
      </p:sp>
      <p:sp>
        <p:nvSpPr>
          <p:cNvPr id="5" name="Rounded Rectangle 4">
            <a:extLst>
              <a:ext uri="{FF2B5EF4-FFF2-40B4-BE49-F238E27FC236}">
                <a16:creationId xmlns:a16="http://schemas.microsoft.com/office/drawing/2014/main" id="{56DD2EA1-59C6-0C4D-BF87-ABC718697254}"/>
              </a:ext>
            </a:extLst>
          </p:cNvPr>
          <p:cNvSpPr/>
          <p:nvPr/>
        </p:nvSpPr>
        <p:spPr>
          <a:xfrm>
            <a:off x="778468" y="2012950"/>
            <a:ext cx="10635063" cy="4133850"/>
          </a:xfrm>
          <a:prstGeom prst="roundRect">
            <a:avLst>
              <a:gd name="adj" fmla="val 5346"/>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500" dirty="0">
                <a:solidFill>
                  <a:schemeClr val="tx1"/>
                </a:solidFill>
                <a:latin typeface="Monaco" pitchFamily="2" charset="77"/>
              </a:rPr>
              <a:t>library(</a:t>
            </a:r>
            <a:r>
              <a:rPr lang="en-US" sz="2500" dirty="0" err="1">
                <a:solidFill>
                  <a:schemeClr val="tx1"/>
                </a:solidFill>
                <a:latin typeface="Monaco" pitchFamily="2" charset="77"/>
              </a:rPr>
              <a:t>tableone</a:t>
            </a:r>
            <a:r>
              <a:rPr lang="en-US" sz="2500" dirty="0">
                <a:solidFill>
                  <a:schemeClr val="tx1"/>
                </a:solidFill>
                <a:latin typeface="Monaco" pitchFamily="2" charset="77"/>
              </a:rPr>
              <a:t>)</a:t>
            </a:r>
          </a:p>
          <a:p>
            <a:endParaRPr lang="en-US" sz="2500" dirty="0">
              <a:solidFill>
                <a:schemeClr val="tx1"/>
              </a:solidFill>
              <a:latin typeface="Monaco" pitchFamily="2" charset="77"/>
            </a:endParaRPr>
          </a:p>
          <a:p>
            <a:r>
              <a:rPr lang="en-US" sz="2500" dirty="0" err="1">
                <a:solidFill>
                  <a:schemeClr val="tx1"/>
                </a:solidFill>
                <a:latin typeface="Monaco" pitchFamily="2" charset="77"/>
              </a:rPr>
              <a:t>smd_table</a:t>
            </a:r>
            <a:r>
              <a:rPr lang="en-US" sz="2500" dirty="0">
                <a:solidFill>
                  <a:schemeClr val="tx1"/>
                </a:solidFill>
                <a:latin typeface="Monaco" pitchFamily="2" charset="77"/>
              </a:rPr>
              <a:t> &lt;- </a:t>
            </a:r>
            <a:r>
              <a:rPr lang="en-US" sz="2500" dirty="0" err="1">
                <a:solidFill>
                  <a:schemeClr val="tx1"/>
                </a:solidFill>
                <a:latin typeface="Monaco" pitchFamily="2" charset="77"/>
              </a:rPr>
              <a:t>svyCreateTableOne</a:t>
            </a:r>
            <a:r>
              <a:rPr lang="en-US" sz="2500" dirty="0">
                <a:solidFill>
                  <a:schemeClr val="tx1"/>
                </a:solidFill>
                <a:latin typeface="Monaco" pitchFamily="2" charset="77"/>
              </a:rPr>
              <a:t>(</a:t>
            </a:r>
          </a:p>
          <a:p>
            <a:r>
              <a:rPr lang="en-US" sz="2500" dirty="0">
                <a:solidFill>
                  <a:schemeClr val="tx1"/>
                </a:solidFill>
                <a:latin typeface="Monaco" pitchFamily="2" charset="77"/>
              </a:rPr>
              <a:t>  </a:t>
            </a:r>
            <a:r>
              <a:rPr lang="en-US" sz="2500" dirty="0" err="1">
                <a:solidFill>
                  <a:schemeClr val="tx1"/>
                </a:solidFill>
                <a:latin typeface="Monaco" pitchFamily="2" charset="77"/>
              </a:rPr>
              <a:t>vars</a:t>
            </a:r>
            <a:r>
              <a:rPr lang="en-US" sz="2500" dirty="0">
                <a:solidFill>
                  <a:schemeClr val="tx1"/>
                </a:solidFill>
                <a:latin typeface="Monaco" pitchFamily="2" charset="77"/>
              </a:rPr>
              <a:t> = c(“smoker”, “</a:t>
            </a:r>
            <a:r>
              <a:rPr lang="en-US" sz="2500" dirty="0" err="1">
                <a:solidFill>
                  <a:schemeClr val="tx1"/>
                </a:solidFill>
                <a:latin typeface="Monaco" pitchFamily="2" charset="77"/>
              </a:rPr>
              <a:t>cowboy_hat</a:t>
            </a:r>
            <a:r>
              <a:rPr lang="en-US" sz="2500" dirty="0">
                <a:solidFill>
                  <a:schemeClr val="tx1"/>
                </a:solidFill>
                <a:latin typeface="Monaco" pitchFamily="2" charset="77"/>
              </a:rPr>
              <a:t>”, “sick”, . . .),</a:t>
            </a:r>
          </a:p>
          <a:p>
            <a:r>
              <a:rPr lang="en-US" sz="2500" dirty="0">
                <a:solidFill>
                  <a:schemeClr val="tx1"/>
                </a:solidFill>
                <a:latin typeface="Monaco" pitchFamily="2" charset="77"/>
              </a:rPr>
              <a:t>  strata = “exposure”,</a:t>
            </a:r>
          </a:p>
          <a:p>
            <a:r>
              <a:rPr lang="en-US" sz="2500" dirty="0">
                <a:solidFill>
                  <a:schemeClr val="tx1"/>
                </a:solidFill>
                <a:latin typeface="Monaco" pitchFamily="2" charset="77"/>
              </a:rPr>
              <a:t>  data = </a:t>
            </a:r>
            <a:r>
              <a:rPr lang="en-US" sz="2500" dirty="0" err="1">
                <a:solidFill>
                  <a:schemeClr val="tx1"/>
                </a:solidFill>
                <a:latin typeface="Monaco" pitchFamily="2" charset="77"/>
              </a:rPr>
              <a:t>svy_des</a:t>
            </a:r>
            <a:r>
              <a:rPr lang="en-US" sz="2500" dirty="0">
                <a:solidFill>
                  <a:schemeClr val="tx1"/>
                </a:solidFill>
                <a:latin typeface="Monaco" pitchFamily="2" charset="77"/>
              </a:rPr>
              <a:t>,</a:t>
            </a:r>
          </a:p>
          <a:p>
            <a:r>
              <a:rPr lang="en-US" sz="2500" dirty="0">
                <a:solidFill>
                  <a:schemeClr val="tx1"/>
                </a:solidFill>
                <a:latin typeface="Monaco" pitchFamily="2" charset="77"/>
              </a:rPr>
              <a:t>  test = FALSE)</a:t>
            </a:r>
          </a:p>
          <a:p>
            <a:endParaRPr lang="en-US" sz="2500" dirty="0">
              <a:solidFill>
                <a:schemeClr val="tx1"/>
              </a:solidFill>
              <a:latin typeface="Monaco" pitchFamily="2" charset="77"/>
            </a:endParaRPr>
          </a:p>
          <a:p>
            <a:r>
              <a:rPr lang="en-US" sz="2500" dirty="0">
                <a:solidFill>
                  <a:schemeClr val="tx1"/>
                </a:solidFill>
                <a:latin typeface="Monaco" pitchFamily="2" charset="77"/>
              </a:rPr>
              <a:t>print(</a:t>
            </a:r>
            <a:r>
              <a:rPr lang="en-US" sz="2500" dirty="0" err="1">
                <a:solidFill>
                  <a:schemeClr val="tx1"/>
                </a:solidFill>
                <a:latin typeface="Monaco" pitchFamily="2" charset="77"/>
              </a:rPr>
              <a:t>smd_table</a:t>
            </a:r>
            <a:r>
              <a:rPr lang="en-US" sz="2500" dirty="0">
                <a:solidFill>
                  <a:schemeClr val="tx1"/>
                </a:solidFill>
                <a:latin typeface="Monaco" pitchFamily="2" charset="77"/>
              </a:rPr>
              <a:t>, </a:t>
            </a:r>
            <a:r>
              <a:rPr lang="en-US" sz="2500" dirty="0" err="1">
                <a:solidFill>
                  <a:schemeClr val="tx1"/>
                </a:solidFill>
                <a:latin typeface="Monaco" pitchFamily="2" charset="77"/>
              </a:rPr>
              <a:t>smd</a:t>
            </a:r>
            <a:r>
              <a:rPr lang="en-US" sz="2500" dirty="0">
                <a:solidFill>
                  <a:schemeClr val="tx1"/>
                </a:solidFill>
                <a:latin typeface="Monaco" pitchFamily="2" charset="77"/>
              </a:rPr>
              <a:t> = TRUE)</a:t>
            </a:r>
          </a:p>
        </p:txBody>
      </p:sp>
      <p:sp>
        <p:nvSpPr>
          <p:cNvPr id="4" name="Rounded Rectangle 3">
            <a:extLst>
              <a:ext uri="{FF2B5EF4-FFF2-40B4-BE49-F238E27FC236}">
                <a16:creationId xmlns:a16="http://schemas.microsoft.com/office/drawing/2014/main" id="{3EE18A80-B46F-3441-9653-A34FA9F7BB70}"/>
              </a:ext>
            </a:extLst>
          </p:cNvPr>
          <p:cNvSpPr/>
          <p:nvPr/>
        </p:nvSpPr>
        <p:spPr>
          <a:xfrm>
            <a:off x="2616200" y="3962397"/>
            <a:ext cx="1397000" cy="571503"/>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826D7C21-50A7-A745-B040-A4C69F2268C4}"/>
              </a:ext>
            </a:extLst>
          </p:cNvPr>
          <p:cNvSpPr/>
          <p:nvPr/>
        </p:nvSpPr>
        <p:spPr>
          <a:xfrm>
            <a:off x="3314700" y="2752722"/>
            <a:ext cx="3403600" cy="571503"/>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9AF22672-A10C-4845-801D-2D1DEED7C52C}"/>
              </a:ext>
            </a:extLst>
          </p:cNvPr>
          <p:cNvSpPr/>
          <p:nvPr/>
        </p:nvSpPr>
        <p:spPr>
          <a:xfrm>
            <a:off x="2616200" y="3197220"/>
            <a:ext cx="7670800" cy="571503"/>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5A878DA9-4C02-1A49-85E0-B1197BC5F295}"/>
              </a:ext>
            </a:extLst>
          </p:cNvPr>
          <p:cNvSpPr/>
          <p:nvPr/>
        </p:nvSpPr>
        <p:spPr>
          <a:xfrm>
            <a:off x="2882900" y="3540912"/>
            <a:ext cx="2070100" cy="571503"/>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3514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6" grpId="1" animBg="1"/>
      <p:bldP spid="7" grpId="0" animBg="1"/>
      <p:bldP spid="7" grpId="1" animBg="1"/>
      <p:bldP spid="8" grpId="0" animBg="1"/>
      <p:bldP spid="8" grpId="1"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CA04AB3-9C1F-5941-AE16-D2D66B4EAE91}"/>
              </a:ext>
            </a:extLst>
          </p:cNvPr>
          <p:cNvGraphicFramePr>
            <a:graphicFrameLocks noGrp="1"/>
          </p:cNvGraphicFramePr>
          <p:nvPr>
            <p:extLst>
              <p:ext uri="{D42A27DB-BD31-4B8C-83A1-F6EECF244321}">
                <p14:modId xmlns:p14="http://schemas.microsoft.com/office/powerpoint/2010/main" val="4052410061"/>
              </p:ext>
            </p:extLst>
          </p:nvPr>
        </p:nvGraphicFramePr>
        <p:xfrm>
          <a:off x="2041524" y="1730376"/>
          <a:ext cx="8108952" cy="4506909"/>
        </p:xfrm>
        <a:graphic>
          <a:graphicData uri="http://schemas.openxmlformats.org/drawingml/2006/table">
            <a:tbl>
              <a:tblPr firstRow="1" firstCol="1">
                <a:tableStyleId>{5C22544A-7EE6-4342-B048-85BDC9FD1C3A}</a:tableStyleId>
              </a:tblPr>
              <a:tblGrid>
                <a:gridCol w="2027238">
                  <a:extLst>
                    <a:ext uri="{9D8B030D-6E8A-4147-A177-3AD203B41FA5}">
                      <a16:colId xmlns:a16="http://schemas.microsoft.com/office/drawing/2014/main" val="2760876826"/>
                    </a:ext>
                  </a:extLst>
                </a:gridCol>
                <a:gridCol w="2027238">
                  <a:extLst>
                    <a:ext uri="{9D8B030D-6E8A-4147-A177-3AD203B41FA5}">
                      <a16:colId xmlns:a16="http://schemas.microsoft.com/office/drawing/2014/main" val="601532585"/>
                    </a:ext>
                  </a:extLst>
                </a:gridCol>
                <a:gridCol w="2027238">
                  <a:extLst>
                    <a:ext uri="{9D8B030D-6E8A-4147-A177-3AD203B41FA5}">
                      <a16:colId xmlns:a16="http://schemas.microsoft.com/office/drawing/2014/main" val="1356641859"/>
                    </a:ext>
                  </a:extLst>
                </a:gridCol>
                <a:gridCol w="2027238">
                  <a:extLst>
                    <a:ext uri="{9D8B030D-6E8A-4147-A177-3AD203B41FA5}">
                      <a16:colId xmlns:a16="http://schemas.microsoft.com/office/drawing/2014/main" val="1841103786"/>
                    </a:ext>
                  </a:extLst>
                </a:gridCol>
              </a:tblGrid>
              <a:tr h="290512">
                <a:tc>
                  <a:txBody>
                    <a:bodyPr/>
                    <a:lstStyle/>
                    <a:p>
                      <a:pPr algn="l" fontAlgn="b"/>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b="1" i="0" u="none" strike="noStrike" dirty="0">
                          <a:solidFill>
                            <a:schemeClr val="bg1"/>
                          </a:solidFill>
                          <a:effectLst/>
                          <a:latin typeface="Calibri" panose="020F0502020204030204" pitchFamily="34" charset="0"/>
                        </a:rPr>
                        <a:t>Exposed</a:t>
                      </a:r>
                    </a:p>
                  </a:txBody>
                  <a:tcPr marL="9525" marR="9525" marT="9525" marB="0" anchor="b"/>
                </a:tc>
                <a:tc>
                  <a:txBody>
                    <a:bodyPr/>
                    <a:lstStyle/>
                    <a:p>
                      <a:pPr algn="l" fontAlgn="b"/>
                      <a:r>
                        <a:rPr lang="en-US" sz="1800" u="none" strike="noStrike" dirty="0">
                          <a:effectLst/>
                        </a:rPr>
                        <a:t>Unexposed</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SMD</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61516153"/>
                  </a:ext>
                </a:extLst>
              </a:tr>
              <a:tr h="290512">
                <a:tc>
                  <a:txBody>
                    <a:bodyPr/>
                    <a:lstStyle/>
                    <a:p>
                      <a:pPr algn="l" fontAlgn="b"/>
                      <a:r>
                        <a:rPr lang="en-US" sz="1800" u="none" strike="noStrike">
                          <a:effectLst/>
                        </a:rPr>
                        <a:t>n</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1897.07</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1900.24</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83051549"/>
                  </a:ext>
                </a:extLst>
              </a:tr>
              <a:tr h="397619">
                <a:tc>
                  <a:txBody>
                    <a:bodyPr/>
                    <a:lstStyle/>
                    <a:p>
                      <a:pPr algn="l" fontAlgn="b"/>
                      <a:r>
                        <a:rPr lang="en-US" sz="1800" u="none" strike="noStrike" dirty="0">
                          <a:effectLst/>
                        </a:rPr>
                        <a:t>mustache</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60.71 (16.95)</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60.90 (15.61)</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0.012</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51096474"/>
                  </a:ext>
                </a:extLst>
              </a:tr>
              <a:tr h="397619">
                <a:tc>
                  <a:txBody>
                    <a:bodyPr/>
                    <a:lstStyle/>
                    <a:p>
                      <a:pPr algn="l" fontAlgn="b"/>
                      <a:r>
                        <a:rPr lang="en-US" sz="1800" u="none" strike="noStrike" dirty="0">
                          <a:effectLst/>
                        </a:rPr>
                        <a:t>cowboy hat</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204.59 (101.45)</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202.90 (106.44)</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0.016</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92531156"/>
                  </a:ext>
                </a:extLst>
              </a:tr>
              <a:tr h="571276">
                <a:tc>
                  <a:txBody>
                    <a:bodyPr/>
                    <a:lstStyle/>
                    <a:p>
                      <a:pPr algn="l" fontAlgn="b"/>
                      <a:r>
                        <a:rPr lang="en-US" sz="1800" u="none" strike="noStrike" dirty="0">
                          <a:effectLst/>
                        </a:rPr>
                        <a:t>glasses</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70.77 (27.00)</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70.51 (27.50)</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0.01</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91185979"/>
                  </a:ext>
                </a:extLst>
              </a:tr>
              <a:tr h="571276">
                <a:tc>
                  <a:txBody>
                    <a:bodyPr/>
                    <a:lstStyle/>
                    <a:p>
                      <a:pPr algn="l" fontAlgn="b"/>
                      <a:r>
                        <a:rPr lang="en-US" sz="1800" u="none" strike="noStrike" dirty="0">
                          <a:effectLst/>
                        </a:rPr>
                        <a:t>smoker</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37.46 (10.93)</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37.40 (11.28)</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0.005</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88154602"/>
                  </a:ext>
                </a:extLst>
              </a:tr>
              <a:tr h="397619">
                <a:tc>
                  <a:txBody>
                    <a:bodyPr/>
                    <a:lstStyle/>
                    <a:p>
                      <a:pPr algn="l" fontAlgn="b"/>
                      <a:r>
                        <a:rPr lang="en-US" sz="1800" u="none" strike="noStrike" dirty="0">
                          <a:effectLst/>
                        </a:rPr>
                        <a:t>crazy hair</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2.27 (2.46)</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2.27 (1.82)</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0.003</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48956668"/>
                  </a:ext>
                </a:extLst>
              </a:tr>
              <a:tr h="397619">
                <a:tc>
                  <a:txBody>
                    <a:bodyPr/>
                    <a:lstStyle/>
                    <a:p>
                      <a:pPr algn="l" fontAlgn="b"/>
                      <a:r>
                        <a:rPr lang="en-US" sz="1800" u="none" strike="noStrike" dirty="0">
                          <a:effectLst/>
                        </a:rPr>
                        <a:t>smile</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2.49 (5.48)</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2.47 (4.80)</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0.003</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52509913"/>
                  </a:ext>
                </a:extLst>
              </a:tr>
              <a:tr h="397619">
                <a:tc>
                  <a:txBody>
                    <a:bodyPr/>
                    <a:lstStyle/>
                    <a:p>
                      <a:pPr algn="l" fontAlgn="b"/>
                      <a:r>
                        <a:rPr lang="en-US" sz="1800" u="none" strike="noStrike" dirty="0">
                          <a:effectLst/>
                        </a:rPr>
                        <a:t>sick</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30.92 (8.23)</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30.95 (7.54)</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0.003</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13761317"/>
                  </a:ext>
                </a:extLst>
              </a:tr>
              <a:tr h="397619">
                <a:tc>
                  <a:txBody>
                    <a:bodyPr/>
                    <a:lstStyle/>
                    <a:p>
                      <a:pPr algn="l" fontAlgn="b"/>
                      <a:r>
                        <a:rPr lang="en-US" sz="1800" u="none" strike="noStrike" dirty="0">
                          <a:effectLst/>
                        </a:rPr>
                        <a:t>harry potter</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3.04 (0.69)</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3.03 (0.93)</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0.01</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79115639"/>
                  </a:ext>
                </a:extLst>
              </a:tr>
              <a:tr h="397619">
                <a:tc>
                  <a:txBody>
                    <a:bodyPr/>
                    <a:lstStyle/>
                    <a:p>
                      <a:pPr algn="l" fontAlgn="b"/>
                      <a:r>
                        <a:rPr lang="en-US" sz="1800" u="none" strike="noStrike" dirty="0">
                          <a:effectLst/>
                        </a:rPr>
                        <a:t>healthy</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145.4 (7.7)</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152.2 (8.0)</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0.013</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70094492"/>
                  </a:ext>
                </a:extLst>
              </a:tr>
            </a:tbl>
          </a:graphicData>
        </a:graphic>
      </p:graphicFrame>
      <p:sp>
        <p:nvSpPr>
          <p:cNvPr id="6" name="Title 1">
            <a:extLst>
              <a:ext uri="{FF2B5EF4-FFF2-40B4-BE49-F238E27FC236}">
                <a16:creationId xmlns:a16="http://schemas.microsoft.com/office/drawing/2014/main" id="{2E781428-C066-E947-8303-1AA720E122DB}"/>
              </a:ext>
            </a:extLst>
          </p:cNvPr>
          <p:cNvSpPr>
            <a:spLocks noGrp="1"/>
          </p:cNvSpPr>
          <p:nvPr>
            <p:ph type="title"/>
          </p:nvPr>
        </p:nvSpPr>
        <p:spPr>
          <a:xfrm>
            <a:off x="838200" y="365125"/>
            <a:ext cx="10515600" cy="1325563"/>
          </a:xfrm>
        </p:spPr>
        <p:txBody>
          <a:bodyPr>
            <a:normAutofit fontScale="90000"/>
          </a:bodyPr>
          <a:lstStyle/>
          <a:p>
            <a:r>
              <a:rPr lang="en-US" sz="6000" dirty="0">
                <a:solidFill>
                  <a:schemeClr val="bg1"/>
                </a:solidFill>
                <a:latin typeface="Franklin Gothic Heavy" charset="0"/>
                <a:ea typeface="Franklin Gothic Heavy" charset="0"/>
                <a:cs typeface="Franklin Gothic Heavy" charset="0"/>
              </a:rPr>
              <a:t>Standardized Mean Difference</a:t>
            </a:r>
            <a:endParaRPr lang="en-US" sz="6000" dirty="0"/>
          </a:p>
        </p:txBody>
      </p:sp>
      <p:sp>
        <p:nvSpPr>
          <p:cNvPr id="7" name="Rounded Rectangle 6">
            <a:extLst>
              <a:ext uri="{FF2B5EF4-FFF2-40B4-BE49-F238E27FC236}">
                <a16:creationId xmlns:a16="http://schemas.microsoft.com/office/drawing/2014/main" id="{A8943E9E-30CE-AA45-B144-EB50ED984C05}"/>
              </a:ext>
            </a:extLst>
          </p:cNvPr>
          <p:cNvSpPr/>
          <p:nvPr/>
        </p:nvSpPr>
        <p:spPr>
          <a:xfrm>
            <a:off x="8064500" y="1730376"/>
            <a:ext cx="2022476" cy="4543424"/>
          </a:xfrm>
          <a:prstGeom prst="roundRect">
            <a:avLst>
              <a:gd name="adj" fmla="val 3480"/>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95973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8F871-119A-D74F-94E7-21BFC55457DB}"/>
              </a:ext>
            </a:extLst>
          </p:cNvPr>
          <p:cNvSpPr>
            <a:spLocks noGrp="1"/>
          </p:cNvSpPr>
          <p:nvPr>
            <p:ph type="title"/>
          </p:nvPr>
        </p:nvSpPr>
        <p:spPr/>
        <p:txBody>
          <a:bodyPr>
            <a:normAutofit fontScale="90000"/>
          </a:bodyPr>
          <a:lstStyle/>
          <a:p>
            <a:r>
              <a:rPr lang="en-US" sz="6000" dirty="0">
                <a:solidFill>
                  <a:schemeClr val="bg1"/>
                </a:solidFill>
                <a:latin typeface="Franklin Gothic Heavy" charset="0"/>
                <a:ea typeface="Franklin Gothic Heavy" charset="0"/>
                <a:cs typeface="Franklin Gothic Heavy" charset="0"/>
              </a:rPr>
              <a:t>Standardized Mean Difference</a:t>
            </a:r>
            <a:endParaRPr lang="en-US" sz="6000" dirty="0"/>
          </a:p>
        </p:txBody>
      </p:sp>
      <p:sp>
        <p:nvSpPr>
          <p:cNvPr id="5" name="Rounded Rectangle 4">
            <a:extLst>
              <a:ext uri="{FF2B5EF4-FFF2-40B4-BE49-F238E27FC236}">
                <a16:creationId xmlns:a16="http://schemas.microsoft.com/office/drawing/2014/main" id="{56DD2EA1-59C6-0C4D-BF87-ABC718697254}"/>
              </a:ext>
            </a:extLst>
          </p:cNvPr>
          <p:cNvSpPr/>
          <p:nvPr/>
        </p:nvSpPr>
        <p:spPr>
          <a:xfrm>
            <a:off x="778468" y="2012950"/>
            <a:ext cx="10635063" cy="4133850"/>
          </a:xfrm>
          <a:prstGeom prst="roundRect">
            <a:avLst>
              <a:gd name="adj" fmla="val 5346"/>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500" dirty="0">
                <a:solidFill>
                  <a:schemeClr val="tx1"/>
                </a:solidFill>
                <a:latin typeface="Monaco" pitchFamily="2" charset="77"/>
              </a:rPr>
              <a:t>library(</a:t>
            </a:r>
            <a:r>
              <a:rPr lang="en-US" sz="2500" dirty="0" err="1">
                <a:solidFill>
                  <a:schemeClr val="tx1"/>
                </a:solidFill>
                <a:latin typeface="Monaco" pitchFamily="2" charset="77"/>
              </a:rPr>
              <a:t>tableone</a:t>
            </a:r>
            <a:r>
              <a:rPr lang="en-US" sz="2500" dirty="0">
                <a:solidFill>
                  <a:schemeClr val="tx1"/>
                </a:solidFill>
                <a:latin typeface="Monaco" pitchFamily="2" charset="77"/>
              </a:rPr>
              <a:t>)</a:t>
            </a:r>
          </a:p>
          <a:p>
            <a:endParaRPr lang="en-US" sz="2500" dirty="0">
              <a:solidFill>
                <a:schemeClr val="tx1"/>
              </a:solidFill>
              <a:latin typeface="Monaco" pitchFamily="2" charset="77"/>
            </a:endParaRPr>
          </a:p>
          <a:p>
            <a:r>
              <a:rPr lang="en-US" sz="2500" dirty="0" err="1">
                <a:solidFill>
                  <a:schemeClr val="tx1"/>
                </a:solidFill>
                <a:latin typeface="Monaco" pitchFamily="2" charset="77"/>
              </a:rPr>
              <a:t>smd_table_unweighted</a:t>
            </a:r>
            <a:r>
              <a:rPr lang="en-US" sz="2500" dirty="0">
                <a:solidFill>
                  <a:schemeClr val="tx1"/>
                </a:solidFill>
                <a:latin typeface="Monaco" pitchFamily="2" charset="77"/>
              </a:rPr>
              <a:t> &lt;- </a:t>
            </a:r>
            <a:r>
              <a:rPr lang="en-US" sz="2500" dirty="0" err="1">
                <a:solidFill>
                  <a:schemeClr val="tx1"/>
                </a:solidFill>
                <a:latin typeface="Monaco" pitchFamily="2" charset="77"/>
              </a:rPr>
              <a:t>CreateTableOne</a:t>
            </a:r>
            <a:r>
              <a:rPr lang="en-US" sz="2500" dirty="0">
                <a:solidFill>
                  <a:schemeClr val="tx1"/>
                </a:solidFill>
                <a:latin typeface="Monaco" pitchFamily="2" charset="77"/>
              </a:rPr>
              <a:t>(</a:t>
            </a:r>
          </a:p>
          <a:p>
            <a:r>
              <a:rPr lang="en-US" sz="2500" dirty="0">
                <a:solidFill>
                  <a:schemeClr val="tx1"/>
                </a:solidFill>
                <a:latin typeface="Monaco" pitchFamily="2" charset="77"/>
              </a:rPr>
              <a:t>  </a:t>
            </a:r>
            <a:r>
              <a:rPr lang="en-US" sz="2500" dirty="0" err="1">
                <a:solidFill>
                  <a:schemeClr val="tx1"/>
                </a:solidFill>
                <a:latin typeface="Monaco" pitchFamily="2" charset="77"/>
              </a:rPr>
              <a:t>vars</a:t>
            </a:r>
            <a:r>
              <a:rPr lang="en-US" sz="2500" dirty="0">
                <a:solidFill>
                  <a:schemeClr val="tx1"/>
                </a:solidFill>
                <a:latin typeface="Monaco" pitchFamily="2" charset="77"/>
              </a:rPr>
              <a:t> = c(“smoker”, “</a:t>
            </a:r>
            <a:r>
              <a:rPr lang="en-US" sz="2500" dirty="0" err="1">
                <a:solidFill>
                  <a:schemeClr val="tx1"/>
                </a:solidFill>
                <a:latin typeface="Monaco" pitchFamily="2" charset="77"/>
              </a:rPr>
              <a:t>cowboy_hat</a:t>
            </a:r>
            <a:r>
              <a:rPr lang="en-US" sz="2500" dirty="0">
                <a:solidFill>
                  <a:schemeClr val="tx1"/>
                </a:solidFill>
                <a:latin typeface="Monaco" pitchFamily="2" charset="77"/>
              </a:rPr>
              <a:t>”, “sick”, . . .),</a:t>
            </a:r>
          </a:p>
          <a:p>
            <a:r>
              <a:rPr lang="en-US" sz="2500" dirty="0">
                <a:solidFill>
                  <a:schemeClr val="tx1"/>
                </a:solidFill>
                <a:latin typeface="Monaco" pitchFamily="2" charset="77"/>
              </a:rPr>
              <a:t>  strata = “exposure”,</a:t>
            </a:r>
          </a:p>
          <a:p>
            <a:r>
              <a:rPr lang="en-US" sz="2500" dirty="0">
                <a:solidFill>
                  <a:schemeClr val="tx1"/>
                </a:solidFill>
                <a:latin typeface="Monaco" pitchFamily="2" charset="77"/>
              </a:rPr>
              <a:t>  data = </a:t>
            </a:r>
            <a:r>
              <a:rPr lang="en-US" sz="2500" dirty="0" err="1">
                <a:solidFill>
                  <a:schemeClr val="tx1"/>
                </a:solidFill>
                <a:latin typeface="Monaco" pitchFamily="2" charset="77"/>
              </a:rPr>
              <a:t>df</a:t>
            </a:r>
            <a:r>
              <a:rPr lang="en-US" sz="2500" dirty="0">
                <a:solidFill>
                  <a:schemeClr val="tx1"/>
                </a:solidFill>
                <a:latin typeface="Monaco" pitchFamily="2" charset="77"/>
              </a:rPr>
              <a:t>,</a:t>
            </a:r>
          </a:p>
          <a:p>
            <a:r>
              <a:rPr lang="en-US" sz="2500" dirty="0">
                <a:solidFill>
                  <a:schemeClr val="tx1"/>
                </a:solidFill>
                <a:latin typeface="Monaco" pitchFamily="2" charset="77"/>
              </a:rPr>
              <a:t>  test = FALSE)</a:t>
            </a:r>
          </a:p>
          <a:p>
            <a:endParaRPr lang="en-US" sz="2500" dirty="0">
              <a:solidFill>
                <a:schemeClr val="tx1"/>
              </a:solidFill>
              <a:latin typeface="Monaco" pitchFamily="2" charset="77"/>
            </a:endParaRPr>
          </a:p>
          <a:p>
            <a:r>
              <a:rPr lang="en-US" sz="2500" dirty="0">
                <a:solidFill>
                  <a:schemeClr val="tx1"/>
                </a:solidFill>
                <a:latin typeface="Monaco" pitchFamily="2" charset="77"/>
              </a:rPr>
              <a:t>print(</a:t>
            </a:r>
            <a:r>
              <a:rPr lang="en-US" sz="2500" dirty="0" err="1">
                <a:solidFill>
                  <a:schemeClr val="tx1"/>
                </a:solidFill>
                <a:latin typeface="Monaco" pitchFamily="2" charset="77"/>
              </a:rPr>
              <a:t>smd_table_unweighted</a:t>
            </a:r>
            <a:r>
              <a:rPr lang="en-US" sz="2500" dirty="0">
                <a:solidFill>
                  <a:schemeClr val="tx1"/>
                </a:solidFill>
                <a:latin typeface="Monaco" pitchFamily="2" charset="77"/>
              </a:rPr>
              <a:t>, </a:t>
            </a:r>
            <a:r>
              <a:rPr lang="en-US" sz="2500" dirty="0" err="1">
                <a:solidFill>
                  <a:schemeClr val="tx1"/>
                </a:solidFill>
                <a:latin typeface="Monaco" pitchFamily="2" charset="77"/>
              </a:rPr>
              <a:t>smd</a:t>
            </a:r>
            <a:r>
              <a:rPr lang="en-US" sz="2500" dirty="0">
                <a:solidFill>
                  <a:schemeClr val="tx1"/>
                </a:solidFill>
                <a:latin typeface="Monaco" pitchFamily="2" charset="77"/>
              </a:rPr>
              <a:t> = TRUE)</a:t>
            </a:r>
          </a:p>
        </p:txBody>
      </p:sp>
      <p:sp>
        <p:nvSpPr>
          <p:cNvPr id="4" name="Rounded Rectangle 3">
            <a:extLst>
              <a:ext uri="{FF2B5EF4-FFF2-40B4-BE49-F238E27FC236}">
                <a16:creationId xmlns:a16="http://schemas.microsoft.com/office/drawing/2014/main" id="{3EE18A80-B46F-3441-9653-A34FA9F7BB70}"/>
              </a:ext>
            </a:extLst>
          </p:cNvPr>
          <p:cNvSpPr/>
          <p:nvPr/>
        </p:nvSpPr>
        <p:spPr>
          <a:xfrm>
            <a:off x="2514600" y="3975097"/>
            <a:ext cx="723900" cy="571503"/>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826D7C21-50A7-A745-B040-A4C69F2268C4}"/>
              </a:ext>
            </a:extLst>
          </p:cNvPr>
          <p:cNvSpPr/>
          <p:nvPr/>
        </p:nvSpPr>
        <p:spPr>
          <a:xfrm>
            <a:off x="5461000" y="2750338"/>
            <a:ext cx="2705100" cy="571503"/>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0872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6" grpId="1"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52472" y="5911269"/>
            <a:ext cx="3022093" cy="646331"/>
          </a:xfrm>
          <a:prstGeom prst="rect">
            <a:avLst/>
          </a:prstGeom>
          <a:noFill/>
        </p:spPr>
        <p:txBody>
          <a:bodyPr wrap="square" rtlCol="0">
            <a:spAutoFit/>
          </a:bodyPr>
          <a:lstStyle/>
          <a:p>
            <a:r>
              <a:rPr lang="en-US" sz="3600" dirty="0">
                <a:solidFill>
                  <a:schemeClr val="bg1"/>
                </a:solidFill>
                <a:latin typeface="Franklin Gothic Heavy" charset="0"/>
                <a:ea typeface="Franklin Gothic Heavy" charset="0"/>
                <a:cs typeface="Franklin Gothic Heavy" charset="0"/>
              </a:rPr>
              <a:t>Love Plots</a:t>
            </a:r>
          </a:p>
        </p:txBody>
      </p:sp>
      <p:pic>
        <p:nvPicPr>
          <p:cNvPr id="8" name="Picture 7"/>
          <p:cNvPicPr>
            <a:picLocks noChangeAspect="1"/>
          </p:cNvPicPr>
          <p:nvPr/>
        </p:nvPicPr>
        <p:blipFill>
          <a:blip r:embed="rId2"/>
          <a:stretch>
            <a:fillRect/>
          </a:stretch>
        </p:blipFill>
        <p:spPr>
          <a:xfrm>
            <a:off x="1037051" y="1021580"/>
            <a:ext cx="10117898" cy="4814840"/>
          </a:xfrm>
          <a:prstGeom prst="rect">
            <a:avLst/>
          </a:prstGeom>
        </p:spPr>
      </p:pic>
    </p:spTree>
    <p:extLst>
      <p:ext uri="{BB962C8B-B14F-4D97-AF65-F5344CB8AC3E}">
        <p14:creationId xmlns:p14="http://schemas.microsoft.com/office/powerpoint/2010/main" val="959637304"/>
      </p:ext>
    </p:extLst>
  </p:cSld>
  <p:clrMapOvr>
    <a:masterClrMapping/>
  </p:clrMapOvr>
</p:sld>
</file>

<file path=ppt/theme/theme1.xml><?xml version="1.0" encoding="utf-8"?>
<a:theme xmlns:a="http://schemas.openxmlformats.org/drawingml/2006/main" name="Office Theme">
  <a:themeElements>
    <a:clrScheme name="Custom 11">
      <a:dk1>
        <a:srgbClr val="000000"/>
      </a:dk1>
      <a:lt1>
        <a:srgbClr val="FFFFFF"/>
      </a:lt1>
      <a:dk2>
        <a:srgbClr val="44546A"/>
      </a:dk2>
      <a:lt2>
        <a:srgbClr val="E7E6E6"/>
      </a:lt2>
      <a:accent1>
        <a:srgbClr val="92CF4F"/>
      </a:accent1>
      <a:accent2>
        <a:srgbClr val="EAEAEA"/>
      </a:accent2>
      <a:accent3>
        <a:srgbClr val="5E5E5E"/>
      </a:accent3>
      <a:accent4>
        <a:srgbClr val="01AFEF"/>
      </a:accent4>
      <a:accent5>
        <a:srgbClr val="A1DAF5"/>
      </a:accent5>
      <a:accent6>
        <a:srgbClr val="7378D7"/>
      </a:accent6>
      <a:hlink>
        <a:srgbClr val="92CF4F"/>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5210</TotalTime>
  <Words>2580</Words>
  <Application>Microsoft Macintosh PowerPoint</Application>
  <PresentationFormat>Widescreen</PresentationFormat>
  <Paragraphs>566</Paragraphs>
  <Slides>118</Slides>
  <Notes>28</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118</vt:i4>
      </vt:variant>
    </vt:vector>
  </HeadingPairs>
  <TitlesOfParts>
    <vt:vector size="129" baseType="lpstr">
      <vt:lpstr>ＭＳ Ｐゴシック</vt:lpstr>
      <vt:lpstr>Arial</vt:lpstr>
      <vt:lpstr>Calibri</vt:lpstr>
      <vt:lpstr>Cambria Math</vt:lpstr>
      <vt:lpstr>Franklin Gothic Heavy</vt:lpstr>
      <vt:lpstr>Franklin Gothic Medium</vt:lpstr>
      <vt:lpstr>Mangal</vt:lpstr>
      <vt:lpstr>Monaco</vt:lpstr>
      <vt:lpstr>Times New Roman</vt:lpstr>
      <vt:lpstr>Wingdings</vt:lpstr>
      <vt:lpstr>Office Theme</vt:lpstr>
      <vt:lpstr>Improving Modern Techniques of Causal Inference: Finite Sample Performance of ATM and ATO Doubly Robust Estimators, Variance Estimation for ATO Estimators, and Contextualized Tipping Point Sensitivity Analyses for Unmeasured Confounding</vt:lpstr>
      <vt:lpstr>Exploring finite-sample bias in propensity score weighting choices</vt:lpstr>
      <vt:lpstr>Observational Studies</vt:lpstr>
      <vt:lpstr>PowerPoint Presentation</vt:lpstr>
      <vt:lpstr>PowerPoint Presentation</vt:lpstr>
      <vt:lpstr>Potential outcomes</vt:lpstr>
      <vt:lpstr>Potential outcomes</vt:lpstr>
      <vt:lpstr>Potential outcomes</vt:lpstr>
      <vt:lpstr>Potential outcomes</vt:lpstr>
      <vt:lpstr>Causal Quantities</vt:lpstr>
      <vt:lpstr>Average treatment effect</vt:lpstr>
      <vt:lpstr>No unmeasured confounders</vt:lpstr>
      <vt:lpstr>Propensity score</vt:lpstr>
      <vt:lpstr>Average treatment effect</vt:lpstr>
      <vt:lpstr>PowerPoint Presentation</vt:lpstr>
      <vt:lpstr>Average treatment effect among the treated</vt:lpstr>
      <vt:lpstr>Average treatment effect among the treated</vt:lpstr>
      <vt:lpstr>PowerPoint Presentation</vt:lpstr>
      <vt:lpstr>Average treatment effect among the controls</vt:lpstr>
      <vt:lpstr>Average treatment effect among the controls</vt:lpstr>
      <vt:lpstr>PowerPoint Presentation</vt:lpstr>
      <vt:lpstr>Average treatment effect among the evenly matchable</vt:lpstr>
      <vt:lpstr>Average treatment effect among the evenly matchable</vt:lpstr>
      <vt:lpstr>PowerPoint Presentation</vt:lpstr>
      <vt:lpstr>Average treatment effect among the overlap population</vt:lpstr>
      <vt:lpstr>PowerPoint Presentation</vt:lpstr>
      <vt:lpstr>PowerPoint Presentation</vt:lpstr>
      <vt:lpstr>PowerPoint Presentation</vt:lpstr>
      <vt:lpstr>PowerPoint Presentation</vt:lpstr>
      <vt:lpstr>Doubly robust estimator</vt:lpstr>
      <vt:lpstr>Doubly robust estimator</vt:lpstr>
      <vt:lpstr>Freedman &amp; Berk  Simulation</vt:lpstr>
      <vt:lpstr>PowerPoint Presentation</vt:lpstr>
      <vt:lpstr>Fit a misspecified model</vt:lpstr>
      <vt:lpstr>Simulation</vt:lpstr>
      <vt:lpstr>PowerPoint Presentation</vt:lpstr>
      <vt:lpstr>PowerPoint Presentation</vt:lpstr>
      <vt:lpstr>PowerPoint Presentation</vt:lpstr>
      <vt:lpstr>Simulation</vt:lpstr>
      <vt:lpstr>PowerPoint Presentation</vt:lpstr>
      <vt:lpstr>PowerPoint Presentation</vt:lpstr>
      <vt:lpstr>PowerPoint Presentation</vt:lpstr>
      <vt:lpstr>PowerPoint Presentation</vt:lpstr>
      <vt:lpstr>Simulation</vt:lpstr>
      <vt:lpstr>PowerPoint Presentation</vt:lpstr>
      <vt:lpstr>PowerPoint Presentation</vt:lpstr>
      <vt:lpstr>PowerPoint Presentation</vt:lpstr>
      <vt:lpstr>PowerPoint Presentation</vt:lpstr>
      <vt:lpstr>PowerPoint Presentation</vt:lpstr>
      <vt:lpstr>PowerPoint Presentation</vt:lpstr>
      <vt:lpstr>Recap</vt:lpstr>
      <vt:lpstr>Q&amp;A</vt:lpstr>
      <vt:lpstr>Doubly robust and large sample variance estimator for overlap weights</vt:lpstr>
      <vt:lpstr>ATO estimator</vt:lpstr>
      <vt:lpstr>ATO estimator</vt:lpstr>
      <vt:lpstr>ATO estimator</vt:lpstr>
      <vt:lpstr>ATO estimator</vt:lpstr>
      <vt:lpstr>ATO estimator</vt:lpstr>
      <vt:lpstr>ATO estimator</vt:lpstr>
      <vt:lpstr>How to</vt:lpstr>
      <vt:lpstr>How to</vt:lpstr>
      <vt:lpstr>Williamson 2013</vt:lpstr>
      <vt:lpstr>ATO estimator</vt:lpstr>
      <vt:lpstr>Sandwich estimator</vt:lpstr>
      <vt:lpstr>Sandwich estimator</vt:lpstr>
      <vt:lpstr>PowerPoint Presentation</vt:lpstr>
      <vt:lpstr>PowerPoint Presentation</vt:lpstr>
      <vt:lpstr>PowerPoint Presentation</vt:lpstr>
      <vt:lpstr>PowerPoint Presentation</vt:lpstr>
      <vt:lpstr>Sandwich estimator</vt:lpstr>
      <vt:lpstr>Sensitivity to Unmeasured Confounders: A Tipping Point Analysis</vt:lpstr>
      <vt:lpstr>Meaningful confounders</vt:lpstr>
      <vt:lpstr>Confounding</vt:lpstr>
      <vt:lpstr>Meaningful confounders</vt:lpstr>
      <vt:lpstr>Confounding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Propensity Scores</vt:lpstr>
      <vt:lpstr>Propensity Scores</vt:lpstr>
      <vt:lpstr>Weighting</vt:lpstr>
      <vt:lpstr>Weighting</vt:lpstr>
      <vt:lpstr>PowerPoint Presentation</vt:lpstr>
      <vt:lpstr>Standardized mean difference</vt:lpstr>
      <vt:lpstr>Standardized Mean Difference</vt:lpstr>
      <vt:lpstr>Standardized Mean Difference</vt:lpstr>
      <vt:lpstr>Standardized Mean Difference</vt:lpstr>
      <vt:lpstr>Standardized Mean Difference</vt:lpstr>
      <vt:lpstr>PowerPoint Presentation</vt:lpstr>
      <vt:lpstr>PowerPoint Presentation</vt:lpstr>
      <vt:lpstr>Standardized Mean Difference</vt:lpstr>
      <vt:lpstr>Standardized Mean Difference</vt:lpstr>
      <vt:lpstr>PowerPoint Presentation</vt:lpstr>
      <vt:lpstr>Outcome model</vt:lpstr>
      <vt:lpstr>Outcome model</vt:lpstr>
      <vt:lpstr>Outcome model</vt:lpstr>
      <vt:lpstr>unmeasured confounding</vt:lpstr>
      <vt:lpstr>All you need</vt:lpstr>
      <vt:lpstr>All you need</vt:lpstr>
      <vt:lpstr>All you need</vt:lpstr>
      <vt:lpstr>Tipping point analyses</vt:lpstr>
      <vt:lpstr>All you need</vt:lpstr>
      <vt:lpstr>All you need</vt:lpstr>
      <vt:lpstr>Exposure-unmeasured confounder effect</vt:lpstr>
      <vt:lpstr>PowerPoint Presentation</vt:lpstr>
      <vt:lpstr>Confounding</vt:lpstr>
      <vt:lpstr>Standardized Mean Difference</vt:lpstr>
      <vt:lpstr>Standardized Mean Difference</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Lucy McGowan</dc:creator>
  <cp:lastModifiedBy>Microsoft Office User</cp:lastModifiedBy>
  <cp:revision>119</cp:revision>
  <dcterms:created xsi:type="dcterms:W3CDTF">2017-11-08T23:32:53Z</dcterms:created>
  <dcterms:modified xsi:type="dcterms:W3CDTF">2018-03-04T23:27:38Z</dcterms:modified>
</cp:coreProperties>
</file>